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858FB3-9554-41ED-88CA-FF9E88339DCA}">
  <a:tblStyle styleId="{B4858FB3-9554-41ED-88CA-FF9E88339D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5.xml"/><Relationship Id="rId33" Type="http://schemas.openxmlformats.org/officeDocument/2006/relationships/font" Target="fonts/CenturyGothic-boldItalic.fntdata"/><Relationship Id="rId10" Type="http://schemas.openxmlformats.org/officeDocument/2006/relationships/slide" Target="slides/slide4.xml"/><Relationship Id="rId32"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e6c95c1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e6c95c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c0d4b072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c0d4b072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c2cdb84f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c2cdb84f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0d4b072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0d4b072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30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0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c0d4b0725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c0d4b0725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30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0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c0d4b072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c0d4b072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br>
              <a:rPr lang="en-GB" sz="1000">
                <a:latin typeface="Montserrat"/>
                <a:ea typeface="Montserrat"/>
                <a:cs typeface="Montserrat"/>
                <a:sym typeface="Montserrat"/>
              </a:rPr>
            </a:b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30000"/>
              </a:lnSpc>
              <a:spcBef>
                <a:spcPts val="1200"/>
              </a:spcBef>
              <a:spcAft>
                <a:spcPts val="0"/>
              </a:spcAft>
              <a:buNone/>
            </a:pPr>
            <a:r>
              <a:t/>
            </a:r>
            <a:endParaRPr sz="1000">
              <a:latin typeface="Montserrat"/>
              <a:ea typeface="Montserrat"/>
              <a:cs typeface="Montserrat"/>
              <a:sym typeface="Montserrat"/>
            </a:endParaRPr>
          </a:p>
          <a:p>
            <a:pPr indent="0" lvl="0" marL="0" rtl="0" algn="l">
              <a:lnSpc>
                <a:spcPct val="130000"/>
              </a:lnSpc>
              <a:spcBef>
                <a:spcPts val="1000"/>
              </a:spcBef>
              <a:spcAft>
                <a:spcPts val="1000"/>
              </a:spcAft>
              <a:buNone/>
            </a:pPr>
            <a:r>
              <a:t/>
            </a:r>
            <a:endParaRPr sz="10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c0d4b0725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8c0d4b0725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24" name="Google Shape;124;g8c0d4b0725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c083b0953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c083b0953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c083b0953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c083b0953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d83c09bd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d83c09bd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8.png"/><Relationship Id="rId9"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647125" y="624800"/>
            <a:ext cx="4797600" cy="104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rgbClr val="4B3241"/>
                </a:solidFill>
                <a:latin typeface="Montserrat"/>
                <a:ea typeface="Montserrat"/>
                <a:cs typeface="Montserrat"/>
                <a:sym typeface="Montserrat"/>
              </a:rPr>
              <a:t>German</a:t>
            </a:r>
            <a:endParaRPr b="1" sz="3600">
              <a:solidFill>
                <a:srgbClr val="4B3241"/>
              </a:solidFill>
              <a:latin typeface="Montserrat"/>
              <a:ea typeface="Montserrat"/>
              <a:cs typeface="Montserrat"/>
              <a:sym typeface="Montserrat"/>
            </a:endParaRPr>
          </a:p>
        </p:txBody>
      </p:sp>
      <p:sp>
        <p:nvSpPr>
          <p:cNvPr id="80" name="Google Shape;80;p14"/>
          <p:cNvSpPr txBox="1"/>
          <p:nvPr/>
        </p:nvSpPr>
        <p:spPr>
          <a:xfrm>
            <a:off x="758700" y="2610825"/>
            <a:ext cx="14415300" cy="339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6000">
                <a:solidFill>
                  <a:srgbClr val="4B3241"/>
                </a:solidFill>
                <a:latin typeface="Montserrat SemiBold"/>
                <a:ea typeface="Montserrat SemiBold"/>
                <a:cs typeface="Montserrat SemiBold"/>
                <a:sym typeface="Montserrat SemiBold"/>
              </a:rPr>
              <a:t>Exchange views on school life [2/2]</a:t>
            </a:r>
            <a:endParaRPr sz="6000">
              <a:solidFill>
                <a:srgbClr val="4B3241"/>
              </a:solidFill>
              <a:latin typeface="Montserrat SemiBold"/>
              <a:ea typeface="Montserrat SemiBold"/>
              <a:cs typeface="Montserrat SemiBold"/>
              <a:sym typeface="Montserrat SemiBold"/>
            </a:endParaRPr>
          </a:p>
          <a:p>
            <a:pPr indent="-609600" lvl="0" marL="457200" rtl="0" algn="l">
              <a:lnSpc>
                <a:spcPct val="115000"/>
              </a:lnSpc>
              <a:spcBef>
                <a:spcPts val="0"/>
              </a:spcBef>
              <a:spcAft>
                <a:spcPts val="0"/>
              </a:spcAft>
              <a:buClr>
                <a:srgbClr val="4B3241"/>
              </a:buClr>
              <a:buSzPts val="6000"/>
              <a:buFont typeface="Montserrat SemiBold"/>
              <a:buChar char="-"/>
            </a:pPr>
            <a:r>
              <a:rPr lang="en-GB" sz="4600">
                <a:solidFill>
                  <a:srgbClr val="4B3241"/>
                </a:solidFill>
                <a:latin typeface="Montserrat SemiBold"/>
                <a:ea typeface="Montserrat SemiBold"/>
                <a:cs typeface="Montserrat SemiBold"/>
                <a:sym typeface="Montserrat SemiBold"/>
              </a:rPr>
              <a:t>Object Pronouns</a:t>
            </a:r>
            <a:r>
              <a:rPr lang="en-GB" sz="6000">
                <a:solidFill>
                  <a:srgbClr val="4B3241"/>
                </a:solidFill>
                <a:latin typeface="Montserrat SemiBold"/>
                <a:ea typeface="Montserrat SemiBold"/>
                <a:cs typeface="Montserrat SemiBold"/>
                <a:sym typeface="Montserrat SemiBold"/>
              </a:rPr>
              <a:t> </a:t>
            </a:r>
            <a:r>
              <a:rPr i="1" lang="en-GB" sz="4600">
                <a:solidFill>
                  <a:srgbClr val="4B3241"/>
                </a:solidFill>
                <a:latin typeface="Montserrat SemiBold"/>
                <a:ea typeface="Montserrat SemiBold"/>
                <a:cs typeface="Montserrat SemiBold"/>
                <a:sym typeface="Montserrat SemiBold"/>
              </a:rPr>
              <a:t>er (him) sie (her) es </a:t>
            </a:r>
            <a:r>
              <a:rPr lang="en-GB" sz="4600">
                <a:solidFill>
                  <a:srgbClr val="4B3241"/>
                </a:solidFill>
                <a:latin typeface="Montserrat SemiBold"/>
                <a:ea typeface="Montserrat SemiBold"/>
                <a:cs typeface="Montserrat SemiBold"/>
                <a:sym typeface="Montserrat SemiBold"/>
              </a:rPr>
              <a:t>(it)</a:t>
            </a:r>
            <a:r>
              <a:rPr i="1" lang="en-GB" sz="4600">
                <a:solidFill>
                  <a:srgbClr val="4B3241"/>
                </a:solidFill>
                <a:latin typeface="Montserrat SemiBold"/>
                <a:ea typeface="Montserrat SemiBold"/>
                <a:cs typeface="Montserrat SemiBold"/>
                <a:sym typeface="Montserrat SemiBold"/>
              </a:rPr>
              <a:t> </a:t>
            </a:r>
            <a:endParaRPr i="1" sz="4600">
              <a:solidFill>
                <a:srgbClr val="4B3241"/>
              </a:solidFill>
              <a:latin typeface="Montserrat SemiBold"/>
              <a:ea typeface="Montserrat SemiBold"/>
              <a:cs typeface="Montserrat SemiBold"/>
              <a:sym typeface="Montserrat SemiBold"/>
            </a:endParaRPr>
          </a:p>
          <a:p>
            <a:pPr indent="0" lvl="0" marL="457200" rtl="0" algn="l">
              <a:lnSpc>
                <a:spcPct val="115000"/>
              </a:lnSpc>
              <a:spcBef>
                <a:spcPts val="0"/>
              </a:spcBef>
              <a:spcAft>
                <a:spcPts val="0"/>
              </a:spcAft>
              <a:buNone/>
            </a:pPr>
            <a:r>
              <a:rPr lang="en-GB" sz="4600">
                <a:solidFill>
                  <a:srgbClr val="4B3241"/>
                </a:solidFill>
                <a:latin typeface="Montserrat SemiBold"/>
                <a:ea typeface="Montserrat SemiBold"/>
                <a:cs typeface="Montserrat SemiBold"/>
                <a:sym typeface="Montserrat SemiBold"/>
              </a:rPr>
              <a:t>and</a:t>
            </a:r>
            <a:r>
              <a:rPr i="1" lang="en-GB" sz="4600">
                <a:solidFill>
                  <a:srgbClr val="4B3241"/>
                </a:solidFill>
                <a:latin typeface="Montserrat SemiBold"/>
                <a:ea typeface="Montserrat SemiBold"/>
                <a:cs typeface="Montserrat SemiBold"/>
                <a:sym typeface="Montserrat SemiBold"/>
              </a:rPr>
              <a:t> sie </a:t>
            </a:r>
            <a:r>
              <a:rPr lang="en-GB" sz="4600">
                <a:solidFill>
                  <a:srgbClr val="4B3241"/>
                </a:solidFill>
                <a:latin typeface="Montserrat SemiBold"/>
                <a:ea typeface="Montserrat SemiBold"/>
                <a:cs typeface="Montserrat SemiBold"/>
                <a:sym typeface="Montserrat SemiBold"/>
              </a:rPr>
              <a:t>(them)</a:t>
            </a:r>
            <a:endParaRPr sz="4600">
              <a:solidFill>
                <a:srgbClr val="4B3241"/>
              </a:solidFill>
              <a:latin typeface="Montserrat SemiBold"/>
              <a:ea typeface="Montserrat SemiBold"/>
              <a:cs typeface="Montserrat SemiBold"/>
              <a:sym typeface="Montserrat SemiBold"/>
            </a:endParaRPr>
          </a:p>
          <a:p>
            <a:pPr indent="-520700" lvl="0" marL="457200" rtl="0" algn="l">
              <a:lnSpc>
                <a:spcPct val="115000"/>
              </a:lnSpc>
              <a:spcBef>
                <a:spcPts val="0"/>
              </a:spcBef>
              <a:spcAft>
                <a:spcPts val="0"/>
              </a:spcAft>
              <a:buClr>
                <a:srgbClr val="4B3241"/>
              </a:buClr>
              <a:buSzPts val="4600"/>
              <a:buFont typeface="Montserrat SemiBold"/>
              <a:buChar char="-"/>
            </a:pPr>
            <a:r>
              <a:rPr lang="en-GB" sz="4600">
                <a:solidFill>
                  <a:srgbClr val="4B3241"/>
                </a:solidFill>
                <a:latin typeface="Montserrat SemiBold"/>
                <a:ea typeface="Montserrat SemiBold"/>
                <a:cs typeface="Montserrat SemiBold"/>
                <a:sym typeface="Montserrat SemiBold"/>
              </a:rPr>
              <a:t>The verb: </a:t>
            </a:r>
            <a:r>
              <a:rPr i="1" lang="en-GB" sz="4600">
                <a:solidFill>
                  <a:srgbClr val="4B3241"/>
                </a:solidFill>
                <a:latin typeface="Montserrat SemiBold"/>
                <a:ea typeface="Montserrat SemiBold"/>
                <a:cs typeface="Montserrat SemiBold"/>
                <a:sym typeface="Montserrat SemiBold"/>
              </a:rPr>
              <a:t>mögen </a:t>
            </a:r>
            <a:r>
              <a:rPr lang="en-GB" sz="4600">
                <a:solidFill>
                  <a:srgbClr val="4B3241"/>
                </a:solidFill>
                <a:latin typeface="Montserrat SemiBold"/>
                <a:ea typeface="Montserrat SemiBold"/>
                <a:cs typeface="Montserrat SemiBold"/>
                <a:sym typeface="Montserrat SemiBold"/>
              </a:rPr>
              <a:t>(to like)</a:t>
            </a:r>
            <a:endParaRPr>
              <a:latin typeface="Montserrat"/>
              <a:ea typeface="Montserrat"/>
              <a:cs typeface="Montserrat"/>
              <a:sym typeface="Montserrat"/>
            </a:endParaRPr>
          </a:p>
        </p:txBody>
      </p:sp>
      <p:sp>
        <p:nvSpPr>
          <p:cNvPr id="81" name="Google Shape;81;p14"/>
          <p:cNvSpPr txBox="1"/>
          <p:nvPr/>
        </p:nvSpPr>
        <p:spPr>
          <a:xfrm>
            <a:off x="914900" y="8635725"/>
            <a:ext cx="4887000" cy="6693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2800">
                <a:solidFill>
                  <a:srgbClr val="4B3241"/>
                </a:solidFill>
                <a:latin typeface="Montserrat SemiBold"/>
                <a:ea typeface="Montserrat SemiBold"/>
                <a:cs typeface="Montserrat SemiBold"/>
                <a:sym typeface="Montserrat SemiBold"/>
              </a:rPr>
              <a:t>Frau Conboy</a:t>
            </a:r>
            <a:endParaRPr sz="2800">
              <a:solidFill>
                <a:srgbClr val="4B3241"/>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3"/>
          <p:cNvPicPr preferRelativeResize="0"/>
          <p:nvPr/>
        </p:nvPicPr>
        <p:blipFill>
          <a:blip r:embed="rId3">
            <a:alphaModFix/>
          </a:blip>
          <a:stretch>
            <a:fillRect/>
          </a:stretch>
        </p:blipFill>
        <p:spPr>
          <a:xfrm>
            <a:off x="255375" y="242876"/>
            <a:ext cx="1598000" cy="1602925"/>
          </a:xfrm>
          <a:prstGeom prst="rect">
            <a:avLst/>
          </a:prstGeom>
          <a:noFill/>
          <a:ln>
            <a:noFill/>
          </a:ln>
        </p:spPr>
      </p:pic>
      <p:sp>
        <p:nvSpPr>
          <p:cNvPr id="209" name="Google Shape;209;p23"/>
          <p:cNvSpPr txBox="1"/>
          <p:nvPr>
            <p:ph idx="4294967295" type="title"/>
          </p:nvPr>
        </p:nvSpPr>
        <p:spPr>
          <a:xfrm>
            <a:off x="2152200" y="728000"/>
            <a:ext cx="13983600" cy="1602900"/>
          </a:xfrm>
          <a:prstGeom prst="rect">
            <a:avLst/>
          </a:prstGeom>
          <a:solidFill>
            <a:schemeClr val="lt1"/>
          </a:solid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a:solidFill>
                  <a:schemeClr val="accent3"/>
                </a:solidFill>
              </a:rPr>
              <a:t>Answers</a:t>
            </a:r>
            <a:endParaRPr>
              <a:solidFill>
                <a:schemeClr val="accent3"/>
              </a:solidFill>
            </a:endParaRPr>
          </a:p>
        </p:txBody>
      </p:sp>
      <p:sp>
        <p:nvSpPr>
          <p:cNvPr id="210" name="Google Shape;210;p23"/>
          <p:cNvSpPr txBox="1"/>
          <p:nvPr/>
        </p:nvSpPr>
        <p:spPr>
          <a:xfrm>
            <a:off x="2152275" y="2476075"/>
            <a:ext cx="13983600" cy="32190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30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Ich mag den </a:t>
            </a:r>
            <a:r>
              <a:rPr lang="en-GB" sz="3400">
                <a:solidFill>
                  <a:schemeClr val="accent3"/>
                </a:solidFill>
                <a:latin typeface="Montserrat"/>
                <a:ea typeface="Montserrat"/>
                <a:cs typeface="Montserrat"/>
                <a:sym typeface="Montserrat"/>
              </a:rPr>
              <a:t>Lehrer</a:t>
            </a:r>
            <a:r>
              <a:rPr lang="en-GB" sz="3400">
                <a:latin typeface="Montserrat"/>
                <a:ea typeface="Montserrat"/>
                <a:cs typeface="Montserrat"/>
                <a:sym typeface="Montserrat"/>
              </a:rPr>
              <a:t>. Ich finde </a:t>
            </a:r>
            <a:r>
              <a:rPr lang="en-GB" sz="3400">
                <a:solidFill>
                  <a:schemeClr val="accent3"/>
                </a:solidFill>
                <a:latin typeface="Montserrat"/>
                <a:ea typeface="Montserrat"/>
                <a:cs typeface="Montserrat"/>
                <a:sym typeface="Montserrat"/>
              </a:rPr>
              <a:t>ihn</a:t>
            </a:r>
            <a:r>
              <a:rPr lang="en-GB" sz="3400">
                <a:latin typeface="Montserrat"/>
                <a:ea typeface="Montserrat"/>
                <a:cs typeface="Montserrat"/>
                <a:sym typeface="Montserrat"/>
              </a:rPr>
              <a:t> nett.</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Du magst das </a:t>
            </a:r>
            <a:r>
              <a:rPr lang="en-GB" sz="3400">
                <a:solidFill>
                  <a:schemeClr val="accent1"/>
                </a:solidFill>
                <a:latin typeface="Montserrat"/>
                <a:ea typeface="Montserrat"/>
                <a:cs typeface="Montserrat"/>
                <a:sym typeface="Montserrat"/>
              </a:rPr>
              <a:t>Essen</a:t>
            </a:r>
            <a:r>
              <a:rPr lang="en-GB" sz="3400">
                <a:latin typeface="Montserrat"/>
                <a:ea typeface="Montserrat"/>
                <a:cs typeface="Montserrat"/>
                <a:sym typeface="Montserrat"/>
              </a:rPr>
              <a:t>. Du findest </a:t>
            </a:r>
            <a:r>
              <a:rPr lang="en-GB" sz="3400">
                <a:solidFill>
                  <a:schemeClr val="accent1"/>
                </a:solidFill>
                <a:latin typeface="Montserrat"/>
                <a:ea typeface="Montserrat"/>
                <a:cs typeface="Montserrat"/>
                <a:sym typeface="Montserrat"/>
              </a:rPr>
              <a:t>es</a:t>
            </a:r>
            <a:r>
              <a:rPr lang="en-GB" sz="3400">
                <a:latin typeface="Montserrat"/>
                <a:ea typeface="Montserrat"/>
                <a:cs typeface="Montserrat"/>
                <a:sym typeface="Montserrat"/>
              </a:rPr>
              <a:t> lecker.</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Er mag das </a:t>
            </a:r>
            <a:r>
              <a:rPr lang="en-GB" sz="3400">
                <a:solidFill>
                  <a:schemeClr val="accent1"/>
                </a:solidFill>
                <a:latin typeface="Montserrat"/>
                <a:ea typeface="Montserrat"/>
                <a:cs typeface="Montserrat"/>
                <a:sym typeface="Montserrat"/>
              </a:rPr>
              <a:t>Geschenk</a:t>
            </a:r>
            <a:r>
              <a:rPr lang="en-GB" sz="3400">
                <a:latin typeface="Montserrat"/>
                <a:ea typeface="Montserrat"/>
                <a:cs typeface="Montserrat"/>
                <a:sym typeface="Montserrat"/>
              </a:rPr>
              <a:t>. Er findet </a:t>
            </a:r>
            <a:r>
              <a:rPr lang="en-GB" sz="3400">
                <a:solidFill>
                  <a:schemeClr val="accent1"/>
                </a:solidFill>
                <a:latin typeface="Montserrat"/>
                <a:ea typeface="Montserrat"/>
                <a:cs typeface="Montserrat"/>
                <a:sym typeface="Montserrat"/>
              </a:rPr>
              <a:t>es</a:t>
            </a:r>
            <a:r>
              <a:rPr lang="en-GB" sz="3400">
                <a:latin typeface="Montserrat"/>
                <a:ea typeface="Montserrat"/>
                <a:cs typeface="Montserrat"/>
                <a:sym typeface="Montserrat"/>
              </a:rPr>
              <a:t> toll.</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Sie mag die </a:t>
            </a:r>
            <a:r>
              <a:rPr lang="en-GB" sz="3400">
                <a:solidFill>
                  <a:schemeClr val="accent5"/>
                </a:solidFill>
                <a:latin typeface="Montserrat"/>
                <a:ea typeface="Montserrat"/>
                <a:cs typeface="Montserrat"/>
                <a:sym typeface="Montserrat"/>
              </a:rPr>
              <a:t>Jacke</a:t>
            </a:r>
            <a:r>
              <a:rPr lang="en-GB" sz="3400">
                <a:latin typeface="Montserrat"/>
                <a:ea typeface="Montserrat"/>
                <a:cs typeface="Montserrat"/>
                <a:sym typeface="Montserrat"/>
              </a:rPr>
              <a:t>. Sie findet </a:t>
            </a:r>
            <a:r>
              <a:rPr lang="en-GB" sz="3400">
                <a:solidFill>
                  <a:schemeClr val="accent5"/>
                </a:solidFill>
                <a:latin typeface="Montserrat"/>
                <a:ea typeface="Montserrat"/>
                <a:cs typeface="Montserrat"/>
                <a:sym typeface="Montserrat"/>
              </a:rPr>
              <a:t>sie </a:t>
            </a:r>
            <a:r>
              <a:rPr lang="en-GB" sz="3400">
                <a:latin typeface="Montserrat"/>
                <a:ea typeface="Montserrat"/>
                <a:cs typeface="Montserrat"/>
                <a:sym typeface="Montserrat"/>
              </a:rPr>
              <a:t>in Ordnung</a:t>
            </a:r>
            <a:r>
              <a:rPr lang="en-GB" sz="3400">
                <a:latin typeface="Montserrat"/>
                <a:ea typeface="Montserrat"/>
                <a:cs typeface="Montserrat"/>
                <a:sym typeface="Montserrat"/>
              </a:rPr>
              <a:t>.</a:t>
            </a:r>
            <a:endParaRPr sz="3400">
              <a:latin typeface="Montserrat"/>
              <a:ea typeface="Montserrat"/>
              <a:cs typeface="Montserrat"/>
              <a:sym typeface="Montserrat"/>
            </a:endParaRPr>
          </a:p>
          <a:p>
            <a:pPr indent="0" lvl="0" marL="0" rtl="0" algn="l">
              <a:lnSpc>
                <a:spcPct val="115000"/>
              </a:lnSpc>
              <a:spcBef>
                <a:spcPts val="0"/>
              </a:spcBef>
              <a:spcAft>
                <a:spcPts val="0"/>
              </a:spcAft>
              <a:buNone/>
            </a:pPr>
            <a:r>
              <a:t/>
            </a:r>
            <a:endParaRPr sz="3000">
              <a:latin typeface="Montserrat"/>
              <a:ea typeface="Montserrat"/>
              <a:cs typeface="Montserrat"/>
              <a:sym typeface="Montserrat"/>
            </a:endParaRPr>
          </a:p>
          <a:p>
            <a:pPr indent="0" lvl="0" marL="0" rtl="0" algn="l">
              <a:lnSpc>
                <a:spcPct val="115000"/>
              </a:lnSpc>
              <a:spcBef>
                <a:spcPts val="0"/>
              </a:spcBef>
              <a:spcAft>
                <a:spcPts val="0"/>
              </a:spcAft>
              <a:buNone/>
            </a:pPr>
            <a:r>
              <a:t/>
            </a:r>
            <a:endParaRPr sz="3400">
              <a:latin typeface="Montserrat"/>
              <a:ea typeface="Montserrat"/>
              <a:cs typeface="Montserrat"/>
              <a:sym typeface="Montserrat"/>
            </a:endParaRPr>
          </a:p>
        </p:txBody>
      </p:sp>
      <p:pic>
        <p:nvPicPr>
          <p:cNvPr id="211" name="Google Shape;211;p23"/>
          <p:cNvPicPr preferRelativeResize="0"/>
          <p:nvPr/>
        </p:nvPicPr>
        <p:blipFill rotWithShape="1">
          <a:blip r:embed="rId4">
            <a:alphaModFix/>
          </a:blip>
          <a:srcRect b="0" l="7856" r="8116" t="0"/>
          <a:stretch/>
        </p:blipFill>
        <p:spPr>
          <a:xfrm>
            <a:off x="14664700" y="7116900"/>
            <a:ext cx="1457325" cy="1377200"/>
          </a:xfrm>
          <a:prstGeom prst="rect">
            <a:avLst/>
          </a:prstGeom>
          <a:noFill/>
          <a:ln>
            <a:noFill/>
          </a:ln>
        </p:spPr>
      </p:pic>
      <p:sp>
        <p:nvSpPr>
          <p:cNvPr id="212" name="Google Shape;212;p23"/>
          <p:cNvSpPr txBox="1"/>
          <p:nvPr/>
        </p:nvSpPr>
        <p:spPr>
          <a:xfrm>
            <a:off x="2138425" y="5942600"/>
            <a:ext cx="13983600" cy="2551500"/>
          </a:xfrm>
          <a:prstGeom prst="rect">
            <a:avLst/>
          </a:prstGeom>
          <a:no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I like the teacher. I find him nice.</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You like the food. You find it delicious.</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He likes the present. He finds it great.</a:t>
            </a:r>
            <a:endParaRPr sz="3400">
              <a:latin typeface="Montserrat"/>
              <a:ea typeface="Montserrat"/>
              <a:cs typeface="Montserrat"/>
              <a:sym typeface="Montserrat"/>
            </a:endParaRPr>
          </a:p>
          <a:p>
            <a:pPr indent="-444500" lvl="0" marL="457200" rtl="0" algn="l">
              <a:lnSpc>
                <a:spcPct val="115000"/>
              </a:lnSpc>
              <a:spcBef>
                <a:spcPts val="0"/>
              </a:spcBef>
              <a:spcAft>
                <a:spcPts val="0"/>
              </a:spcAft>
              <a:buSzPts val="3400"/>
              <a:buFont typeface="Montserrat"/>
              <a:buAutoNum type="arabicPeriod"/>
            </a:pPr>
            <a:r>
              <a:rPr lang="en-GB" sz="3400">
                <a:latin typeface="Montserrat"/>
                <a:ea typeface="Montserrat"/>
                <a:cs typeface="Montserrat"/>
                <a:sym typeface="Montserrat"/>
              </a:rPr>
              <a:t>She likes the jacket. She finds it okay.</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211"/>
                                        </p:tgtEl>
                                        <p:attrNameLst>
                                          <p:attrName>ppt_w</p:attrName>
                                        </p:attrNameLst>
                                      </p:cBhvr>
                                      <p:tavLst>
                                        <p:tav fmla="" tm="0">
                                          <p:val>
                                            <p:strVal val="#ppt_w"/>
                                          </p:val>
                                        </p:tav>
                                        <p:tav fmla="" tm="100000">
                                          <p:val>
                                            <p:strVal val="0"/>
                                          </p:val>
                                        </p:tav>
                                      </p:tavLst>
                                    </p:anim>
                                    <p:anim calcmode="lin" valueType="num">
                                      <p:cBhvr additive="base">
                                        <p:cTn dur="1000"/>
                                        <p:tgtEl>
                                          <p:spTgt spid="211"/>
                                        </p:tgtEl>
                                        <p:attrNameLst>
                                          <p:attrName>ppt_h</p:attrName>
                                        </p:attrNameLst>
                                      </p:cBhvr>
                                      <p:tavLst>
                                        <p:tav fmla="" tm="0">
                                          <p:val>
                                            <p:strVal val="#ppt_h"/>
                                          </p:val>
                                        </p:tav>
                                        <p:tav fmla="" tm="100000">
                                          <p:val>
                                            <p:strVal val="0"/>
                                          </p:val>
                                        </p:tav>
                                      </p:tavLst>
                                    </p:anim>
                                    <p:set>
                                      <p:cBhvr>
                                        <p:cTn dur="1" fill="hold">
                                          <p:stCondLst>
                                            <p:cond delay="1000"/>
                                          </p:stCondLst>
                                        </p:cTn>
                                        <p:tgtEl>
                                          <p:spTgt spid="2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4"/>
          <p:cNvPicPr preferRelativeResize="0"/>
          <p:nvPr/>
        </p:nvPicPr>
        <p:blipFill>
          <a:blip r:embed="rId3">
            <a:alphaModFix/>
          </a:blip>
          <a:stretch>
            <a:fillRect/>
          </a:stretch>
        </p:blipFill>
        <p:spPr>
          <a:xfrm>
            <a:off x="255375" y="242876"/>
            <a:ext cx="1598000" cy="1602925"/>
          </a:xfrm>
          <a:prstGeom prst="rect">
            <a:avLst/>
          </a:prstGeom>
          <a:noFill/>
          <a:ln>
            <a:noFill/>
          </a:ln>
        </p:spPr>
      </p:pic>
      <p:sp>
        <p:nvSpPr>
          <p:cNvPr id="218" name="Google Shape;218;p24"/>
          <p:cNvSpPr txBox="1"/>
          <p:nvPr/>
        </p:nvSpPr>
        <p:spPr>
          <a:xfrm>
            <a:off x="2110950" y="1688250"/>
            <a:ext cx="13956000" cy="72771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Ich </a:t>
            </a:r>
            <a:r>
              <a:rPr b="1" lang="en-GB" sz="3000">
                <a:solidFill>
                  <a:schemeClr val="dk2"/>
                </a:solidFill>
                <a:latin typeface="Montserrat"/>
                <a:ea typeface="Montserrat"/>
                <a:cs typeface="Montserrat"/>
                <a:sym typeface="Montserrat"/>
              </a:rPr>
              <a:t>mag</a:t>
            </a:r>
            <a:r>
              <a:rPr lang="en-GB" sz="3000">
                <a:solidFill>
                  <a:schemeClr val="dk2"/>
                </a:solidFill>
                <a:latin typeface="Montserrat"/>
                <a:ea typeface="Montserrat"/>
                <a:cs typeface="Montserrat"/>
                <a:sym typeface="Montserrat"/>
              </a:rPr>
              <a:t> das </a:t>
            </a:r>
            <a:r>
              <a:rPr i="1" lang="en-GB" sz="3000">
                <a:solidFill>
                  <a:schemeClr val="dk2"/>
                </a:solidFill>
                <a:latin typeface="Montserrat"/>
                <a:ea typeface="Montserrat"/>
                <a:cs typeface="Montserrat"/>
                <a:sym typeface="Montserrat"/>
              </a:rPr>
              <a:t>Handy</a:t>
            </a:r>
            <a:r>
              <a:rPr lang="en-GB" sz="3000">
                <a:solidFill>
                  <a:schemeClr val="dk2"/>
                </a:solidFill>
                <a:latin typeface="Montserrat"/>
                <a:ea typeface="Montserrat"/>
                <a:cs typeface="Montserrat"/>
                <a:sym typeface="Montserrat"/>
              </a:rPr>
              <a:t>. Es ist </a:t>
            </a:r>
            <a:r>
              <a:rPr b="1" lang="en-GB" sz="3000">
                <a:solidFill>
                  <a:schemeClr val="dk2"/>
                </a:solidFill>
                <a:latin typeface="Montserrat"/>
                <a:ea typeface="Montserrat"/>
                <a:cs typeface="Montserrat"/>
                <a:sym typeface="Montserrat"/>
              </a:rPr>
              <a:t>ziemlich</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klein</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I  </a:t>
            </a:r>
            <a:r>
              <a:rPr i="1" lang="en-GB" sz="3000">
                <a:solidFill>
                  <a:schemeClr val="dk2"/>
                </a:solidFill>
                <a:latin typeface="Montserrat"/>
                <a:ea typeface="Montserrat"/>
                <a:cs typeface="Montserrat"/>
                <a:sym typeface="Montserrat"/>
              </a:rPr>
              <a:t>like</a:t>
            </a:r>
            <a:r>
              <a:rPr lang="en-GB" sz="3000">
                <a:solidFill>
                  <a:schemeClr val="dk2"/>
                </a:solidFill>
                <a:latin typeface="Montserrat"/>
                <a:ea typeface="Montserrat"/>
                <a:cs typeface="Montserrat"/>
                <a:sym typeface="Montserrat"/>
              </a:rPr>
              <a:t> the </a:t>
            </a:r>
            <a:r>
              <a:rPr b="1" lang="en-GB" sz="3000">
                <a:solidFill>
                  <a:schemeClr val="dk2"/>
                </a:solidFill>
                <a:latin typeface="Montserrat"/>
                <a:ea typeface="Montserrat"/>
                <a:cs typeface="Montserrat"/>
                <a:sym typeface="Montserrat"/>
              </a:rPr>
              <a:t>mobile phone</a:t>
            </a:r>
            <a:r>
              <a:rPr lang="en-GB" sz="3000">
                <a:solidFill>
                  <a:schemeClr val="dk2"/>
                </a:solidFill>
                <a:latin typeface="Montserrat"/>
                <a:ea typeface="Montserrat"/>
                <a:cs typeface="Montserrat"/>
                <a:sym typeface="Montserrat"/>
              </a:rPr>
              <a:t>. It is </a:t>
            </a:r>
            <a:r>
              <a:rPr i="1" lang="en-GB" sz="3000">
                <a:solidFill>
                  <a:schemeClr val="dk2"/>
                </a:solidFill>
                <a:latin typeface="Montserrat"/>
                <a:ea typeface="Montserrat"/>
                <a:cs typeface="Montserrat"/>
                <a:sym typeface="Montserrat"/>
              </a:rPr>
              <a:t>quite</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small</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000">
                <a:solidFill>
                  <a:schemeClr val="dk2"/>
                </a:solidFill>
                <a:latin typeface="Montserrat"/>
                <a:ea typeface="Montserrat"/>
                <a:cs typeface="Montserrat"/>
                <a:sym typeface="Montserrat"/>
              </a:rPr>
              <a:t>Du</a:t>
            </a:r>
            <a:r>
              <a:rPr lang="en-GB" sz="3000">
                <a:solidFill>
                  <a:schemeClr val="dk2"/>
                </a:solidFill>
                <a:latin typeface="Montserrat"/>
                <a:ea typeface="Montserrat"/>
                <a:cs typeface="Montserrat"/>
                <a:sym typeface="Montserrat"/>
              </a:rPr>
              <a:t> magst Mathe. Es </a:t>
            </a:r>
            <a:r>
              <a:rPr b="1" lang="en-GB" sz="3000">
                <a:solidFill>
                  <a:schemeClr val="dk2"/>
                </a:solidFill>
                <a:latin typeface="Montserrat"/>
                <a:ea typeface="Montserrat"/>
                <a:cs typeface="Montserrat"/>
                <a:sym typeface="Montserrat"/>
              </a:rPr>
              <a:t>ist</a:t>
            </a:r>
            <a:r>
              <a:rPr lang="en-GB" sz="3000">
                <a:solidFill>
                  <a:schemeClr val="dk2"/>
                </a:solidFill>
                <a:latin typeface="Montserrat"/>
                <a:ea typeface="Montserrat"/>
                <a:cs typeface="Montserrat"/>
                <a:sym typeface="Montserrat"/>
              </a:rPr>
              <a:t> schwierig.</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sz="3000">
                <a:solidFill>
                  <a:schemeClr val="dk2"/>
                </a:solidFill>
                <a:latin typeface="Montserrat"/>
                <a:ea typeface="Montserrat"/>
                <a:cs typeface="Montserrat"/>
                <a:sym typeface="Montserrat"/>
              </a:rPr>
              <a:t>You</a:t>
            </a:r>
            <a:r>
              <a:rPr lang="en-GB" sz="3000">
                <a:solidFill>
                  <a:schemeClr val="dk2"/>
                </a:solidFill>
                <a:latin typeface="Montserrat"/>
                <a:ea typeface="Montserrat"/>
                <a:cs typeface="Montserrat"/>
                <a:sym typeface="Montserrat"/>
              </a:rPr>
              <a:t> like </a:t>
            </a:r>
            <a:r>
              <a:rPr b="1" lang="en-GB" sz="3000">
                <a:solidFill>
                  <a:schemeClr val="dk2"/>
                </a:solidFill>
                <a:latin typeface="Montserrat"/>
                <a:ea typeface="Montserrat"/>
                <a:cs typeface="Montserrat"/>
                <a:sym typeface="Montserrat"/>
              </a:rPr>
              <a:t>maths</a:t>
            </a:r>
            <a:r>
              <a:rPr lang="en-GB" sz="3000">
                <a:solidFill>
                  <a:schemeClr val="dk2"/>
                </a:solidFill>
                <a:latin typeface="Montserrat"/>
                <a:ea typeface="Montserrat"/>
                <a:cs typeface="Montserrat"/>
                <a:sym typeface="Montserrat"/>
              </a:rPr>
              <a:t> . It i</a:t>
            </a:r>
            <a:r>
              <a:rPr i="1" lang="en-GB" sz="3000">
                <a:solidFill>
                  <a:schemeClr val="dk2"/>
                </a:solidFill>
                <a:latin typeface="Montserrat"/>
                <a:ea typeface="Montserrat"/>
                <a:cs typeface="Montserrat"/>
                <a:sym typeface="Montserrat"/>
              </a:rPr>
              <a:t>s </a:t>
            </a:r>
            <a:r>
              <a:rPr b="1" lang="en-GB" sz="3000">
                <a:solidFill>
                  <a:schemeClr val="dk2"/>
                </a:solidFill>
                <a:latin typeface="Montserrat"/>
                <a:ea typeface="Montserrat"/>
                <a:cs typeface="Montserrat"/>
                <a:sym typeface="Montserrat"/>
              </a:rPr>
              <a:t>difficult</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Er </a:t>
            </a:r>
            <a:r>
              <a:rPr i="1" lang="en-GB" sz="3000">
                <a:solidFill>
                  <a:schemeClr val="dk2"/>
                </a:solidFill>
                <a:latin typeface="Montserrat"/>
                <a:ea typeface="Montserrat"/>
                <a:cs typeface="Montserrat"/>
                <a:sym typeface="Montserrat"/>
              </a:rPr>
              <a:t>findet</a:t>
            </a:r>
            <a:r>
              <a:rPr lang="en-GB" sz="3000">
                <a:solidFill>
                  <a:schemeClr val="dk2"/>
                </a:solidFill>
                <a:latin typeface="Montserrat"/>
                <a:ea typeface="Montserrat"/>
                <a:cs typeface="Montserrat"/>
                <a:sym typeface="Montserrat"/>
              </a:rPr>
              <a:t> das </a:t>
            </a:r>
            <a:r>
              <a:rPr b="1" lang="en-GB" sz="3000">
                <a:solidFill>
                  <a:schemeClr val="dk2"/>
                </a:solidFill>
                <a:latin typeface="Montserrat"/>
                <a:ea typeface="Montserrat"/>
                <a:cs typeface="Montserrat"/>
                <a:sym typeface="Montserrat"/>
              </a:rPr>
              <a:t>Essen</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sehr</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lecker</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He  </a:t>
            </a:r>
            <a:r>
              <a:rPr b="1" lang="en-GB" sz="3000">
                <a:solidFill>
                  <a:schemeClr val="dk2"/>
                </a:solidFill>
                <a:latin typeface="Montserrat"/>
                <a:ea typeface="Montserrat"/>
                <a:cs typeface="Montserrat"/>
                <a:sym typeface="Montserrat"/>
              </a:rPr>
              <a:t>finds</a:t>
            </a:r>
            <a:r>
              <a:rPr lang="en-GB" sz="3000">
                <a:solidFill>
                  <a:schemeClr val="dk2"/>
                </a:solidFill>
                <a:latin typeface="Montserrat"/>
                <a:ea typeface="Montserrat"/>
                <a:cs typeface="Montserrat"/>
                <a:sym typeface="Montserrat"/>
              </a:rPr>
              <a:t> the</a:t>
            </a:r>
            <a:r>
              <a:rPr i="1" lang="en-GB" sz="3000">
                <a:solidFill>
                  <a:schemeClr val="dk2"/>
                </a:solidFill>
                <a:latin typeface="Montserrat"/>
                <a:ea typeface="Montserrat"/>
                <a:cs typeface="Montserrat"/>
                <a:sym typeface="Montserrat"/>
              </a:rPr>
              <a:t> food</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very</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delicious</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Lara </a:t>
            </a:r>
            <a:r>
              <a:rPr i="1" lang="en-GB" sz="3000">
                <a:solidFill>
                  <a:schemeClr val="dk2"/>
                </a:solidFill>
                <a:latin typeface="Montserrat"/>
                <a:ea typeface="Montserrat"/>
                <a:cs typeface="Montserrat"/>
                <a:sym typeface="Montserrat"/>
              </a:rPr>
              <a:t>mag</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Deutsch</a:t>
            </a:r>
            <a:r>
              <a:rPr lang="en-GB" sz="3000">
                <a:solidFill>
                  <a:schemeClr val="dk2"/>
                </a:solidFill>
                <a:latin typeface="Montserrat"/>
                <a:ea typeface="Montserrat"/>
                <a:cs typeface="Montserrat"/>
                <a:sym typeface="Montserrat"/>
              </a:rPr>
              <a:t> . </a:t>
            </a:r>
            <a:r>
              <a:rPr i="1" lang="en-GB" sz="3000">
                <a:solidFill>
                  <a:schemeClr val="dk2"/>
                </a:solidFill>
                <a:latin typeface="Montserrat"/>
                <a:ea typeface="Montserrat"/>
                <a:cs typeface="Montserrat"/>
                <a:sym typeface="Montserrat"/>
              </a:rPr>
              <a:t>Es</a:t>
            </a:r>
            <a:r>
              <a:rPr lang="en-GB" sz="3000">
                <a:solidFill>
                  <a:schemeClr val="dk2"/>
                </a:solidFill>
                <a:latin typeface="Montserrat"/>
                <a:ea typeface="Montserrat"/>
                <a:cs typeface="Montserrat"/>
                <a:sym typeface="Montserrat"/>
              </a:rPr>
              <a:t> ist </a:t>
            </a:r>
            <a:r>
              <a:rPr b="1" lang="en-GB" sz="3000">
                <a:solidFill>
                  <a:schemeClr val="dk2"/>
                </a:solidFill>
                <a:latin typeface="Montserrat"/>
                <a:ea typeface="Montserrat"/>
                <a:cs typeface="Montserrat"/>
                <a:sym typeface="Montserrat"/>
              </a:rPr>
              <a:t>wichtig</a:t>
            </a: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Lara </a:t>
            </a:r>
            <a:r>
              <a:rPr b="1" lang="en-GB" sz="3000">
                <a:solidFill>
                  <a:schemeClr val="dk2"/>
                </a:solidFill>
                <a:latin typeface="Montserrat"/>
                <a:ea typeface="Montserrat"/>
                <a:cs typeface="Montserrat"/>
                <a:sym typeface="Montserrat"/>
              </a:rPr>
              <a:t>likes</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German</a:t>
            </a:r>
            <a:r>
              <a:rPr lang="en-GB" sz="30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It</a:t>
            </a:r>
            <a:r>
              <a:rPr lang="en-GB" sz="3000">
                <a:solidFill>
                  <a:schemeClr val="dk2"/>
                </a:solidFill>
                <a:latin typeface="Montserrat"/>
                <a:ea typeface="Montserrat"/>
                <a:cs typeface="Montserrat"/>
                <a:sym typeface="Montserrat"/>
              </a:rPr>
              <a:t> is </a:t>
            </a:r>
            <a:r>
              <a:rPr i="1" lang="en-GB" sz="3000">
                <a:solidFill>
                  <a:schemeClr val="dk2"/>
                </a:solidFill>
                <a:latin typeface="Montserrat"/>
                <a:ea typeface="Montserrat"/>
                <a:cs typeface="Montserrat"/>
                <a:sym typeface="Montserrat"/>
              </a:rPr>
              <a:t>important</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Der </a:t>
            </a:r>
            <a:r>
              <a:rPr b="1" lang="en-GB" sz="3000">
                <a:solidFill>
                  <a:schemeClr val="dk2"/>
                </a:solidFill>
                <a:latin typeface="Montserrat"/>
                <a:ea typeface="Montserrat"/>
                <a:cs typeface="Montserrat"/>
                <a:sym typeface="Montserrat"/>
              </a:rPr>
              <a:t>Lehrer</a:t>
            </a:r>
            <a:r>
              <a:rPr lang="en-GB" sz="3000">
                <a:solidFill>
                  <a:schemeClr val="dk2"/>
                </a:solidFill>
                <a:latin typeface="Montserrat"/>
                <a:ea typeface="Montserrat"/>
                <a:cs typeface="Montserrat"/>
                <a:sym typeface="Montserrat"/>
              </a:rPr>
              <a:t> ist zu </a:t>
            </a:r>
            <a:r>
              <a:rPr i="1" lang="en-GB" sz="3000">
                <a:solidFill>
                  <a:schemeClr val="dk2"/>
                </a:solidFill>
                <a:latin typeface="Montserrat"/>
                <a:ea typeface="Montserrat"/>
                <a:cs typeface="Montserrat"/>
                <a:sym typeface="Montserrat"/>
              </a:rPr>
              <a:t>streng</a:t>
            </a:r>
            <a:r>
              <a:rPr lang="en-GB" sz="3000">
                <a:solidFill>
                  <a:schemeClr val="dk2"/>
                </a:solidFill>
                <a:latin typeface="Montserrat"/>
                <a:ea typeface="Montserrat"/>
                <a:cs typeface="Montserrat"/>
                <a:sym typeface="Montserrat"/>
              </a:rPr>
              <a:t>. Ich mag </a:t>
            </a:r>
            <a:r>
              <a:rPr b="1" lang="en-GB" sz="3000">
                <a:solidFill>
                  <a:schemeClr val="dk2"/>
                </a:solidFill>
                <a:latin typeface="Montserrat"/>
                <a:ea typeface="Montserrat"/>
                <a:cs typeface="Montserrat"/>
                <a:sym typeface="Montserrat"/>
              </a:rPr>
              <a:t>ihn</a:t>
            </a:r>
            <a:r>
              <a:rPr lang="en-GB" sz="3000">
                <a:solidFill>
                  <a:schemeClr val="dk2"/>
                </a:solidFill>
                <a:latin typeface="Montserrat"/>
                <a:ea typeface="Montserrat"/>
                <a:cs typeface="Montserrat"/>
                <a:sym typeface="Montserrat"/>
              </a:rPr>
              <a:t> </a:t>
            </a:r>
            <a:r>
              <a:rPr i="1" lang="en-GB" sz="3000">
                <a:solidFill>
                  <a:schemeClr val="dk2"/>
                </a:solidFill>
                <a:latin typeface="Montserrat"/>
                <a:ea typeface="Montserrat"/>
                <a:cs typeface="Montserrat"/>
                <a:sym typeface="Montserrat"/>
              </a:rPr>
              <a:t>nicht</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The </a:t>
            </a:r>
            <a:r>
              <a:rPr i="1" lang="en-GB" sz="3000">
                <a:solidFill>
                  <a:schemeClr val="dk2"/>
                </a:solidFill>
                <a:latin typeface="Montserrat"/>
                <a:ea typeface="Montserrat"/>
                <a:cs typeface="Montserrat"/>
                <a:sym typeface="Montserrat"/>
              </a:rPr>
              <a:t>teacher</a:t>
            </a:r>
            <a:r>
              <a:rPr lang="en-GB" sz="3000">
                <a:solidFill>
                  <a:schemeClr val="dk2"/>
                </a:solidFill>
                <a:latin typeface="Montserrat"/>
                <a:ea typeface="Montserrat"/>
                <a:cs typeface="Montserrat"/>
                <a:sym typeface="Montserrat"/>
              </a:rPr>
              <a:t> is too </a:t>
            </a:r>
            <a:r>
              <a:rPr b="1" lang="en-GB" sz="3000">
                <a:solidFill>
                  <a:schemeClr val="dk2"/>
                </a:solidFill>
                <a:latin typeface="Montserrat"/>
                <a:ea typeface="Montserrat"/>
                <a:cs typeface="Montserrat"/>
                <a:sym typeface="Montserrat"/>
              </a:rPr>
              <a:t>strict</a:t>
            </a:r>
            <a:r>
              <a:rPr lang="en-GB" sz="3000">
                <a:solidFill>
                  <a:schemeClr val="dk2"/>
                </a:solidFill>
                <a:latin typeface="Montserrat"/>
                <a:ea typeface="Montserrat"/>
                <a:cs typeface="Montserrat"/>
                <a:sym typeface="Montserrat"/>
              </a:rPr>
              <a:t> . I do </a:t>
            </a:r>
            <a:r>
              <a:rPr b="1" lang="en-GB" sz="3000">
                <a:solidFill>
                  <a:schemeClr val="dk2"/>
                </a:solidFill>
                <a:latin typeface="Montserrat"/>
                <a:ea typeface="Montserrat"/>
                <a:cs typeface="Montserrat"/>
                <a:sym typeface="Montserrat"/>
              </a:rPr>
              <a:t>not</a:t>
            </a:r>
            <a:r>
              <a:rPr lang="en-GB" sz="3000">
                <a:solidFill>
                  <a:schemeClr val="dk2"/>
                </a:solidFill>
                <a:latin typeface="Montserrat"/>
                <a:ea typeface="Montserrat"/>
                <a:cs typeface="Montserrat"/>
                <a:sym typeface="Montserrat"/>
              </a:rPr>
              <a:t> like </a:t>
            </a:r>
            <a:r>
              <a:rPr i="1" lang="en-GB" sz="3000">
                <a:solidFill>
                  <a:schemeClr val="dk2"/>
                </a:solidFill>
                <a:latin typeface="Montserrat"/>
                <a:ea typeface="Montserrat"/>
                <a:cs typeface="Montserrat"/>
                <a:sym typeface="Montserrat"/>
              </a:rPr>
              <a:t>him</a:t>
            </a:r>
            <a:r>
              <a:rPr lang="en-GB" sz="3000">
                <a:solidFill>
                  <a:schemeClr val="dk2"/>
                </a:solidFill>
                <a:latin typeface="Montserrat"/>
                <a:ea typeface="Montserrat"/>
                <a:cs typeface="Montserrat"/>
                <a:sym typeface="Montserrat"/>
              </a:rPr>
              <a: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rPr lang="en-GB" sz="3000">
                <a:latin typeface="Montserrat"/>
                <a:ea typeface="Montserrat"/>
                <a:cs typeface="Montserrat"/>
                <a:sym typeface="Montserrat"/>
              </a:rPr>
              <a:t> </a:t>
            </a:r>
            <a:endParaRPr sz="3000">
              <a:latin typeface="Montserrat"/>
              <a:ea typeface="Montserrat"/>
              <a:cs typeface="Montserrat"/>
              <a:sym typeface="Montserrat"/>
            </a:endParaRPr>
          </a:p>
        </p:txBody>
      </p:sp>
      <p:sp>
        <p:nvSpPr>
          <p:cNvPr id="219" name="Google Shape;219;p24"/>
          <p:cNvSpPr txBox="1"/>
          <p:nvPr>
            <p:ph idx="4294967295" type="title"/>
          </p:nvPr>
        </p:nvSpPr>
        <p:spPr>
          <a:xfrm>
            <a:off x="2110950" y="570450"/>
            <a:ext cx="13956000" cy="11178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accent5"/>
                </a:solidFill>
              </a:rPr>
              <a:t>Jigsaw translation</a:t>
            </a:r>
            <a:endParaRPr sz="5000">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69741" y="733450"/>
            <a:ext cx="157734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rgbClr val="FFCC00"/>
              </a:buClr>
              <a:buSzPts val="36000"/>
              <a:buFont typeface="Century Gothic"/>
              <a:buNone/>
            </a:pPr>
            <a:r>
              <a:rPr b="1" lang="en-GB" sz="36000">
                <a:solidFill>
                  <a:schemeClr val="accent5"/>
                </a:solidFill>
              </a:rPr>
              <a:t>s</a:t>
            </a:r>
            <a:br>
              <a:rPr b="1" lang="en-GB" sz="13000"/>
            </a:br>
            <a:endParaRPr sz="5900"/>
          </a:p>
        </p:txBody>
      </p:sp>
      <p:pic>
        <p:nvPicPr>
          <p:cNvPr descr="man pointing a finger with an exclamation mark" id="87" name="Google Shape;87;p15"/>
          <p:cNvPicPr preferRelativeResize="0"/>
          <p:nvPr/>
        </p:nvPicPr>
        <p:blipFill rotWithShape="1">
          <a:blip r:embed="rId3">
            <a:alphaModFix/>
          </a:blip>
          <a:srcRect b="0" l="2334" r="0" t="0"/>
          <a:stretch/>
        </p:blipFill>
        <p:spPr>
          <a:xfrm>
            <a:off x="6541624" y="1535150"/>
            <a:ext cx="4504076" cy="5153426"/>
          </a:xfrm>
          <a:prstGeom prst="rect">
            <a:avLst/>
          </a:prstGeom>
          <a:noFill/>
          <a:ln>
            <a:noFill/>
          </a:ln>
        </p:spPr>
      </p:pic>
      <p:sp>
        <p:nvSpPr>
          <p:cNvPr id="88" name="Google Shape;88;p15"/>
          <p:cNvSpPr/>
          <p:nvPr/>
        </p:nvSpPr>
        <p:spPr>
          <a:xfrm>
            <a:off x="5406500" y="6431675"/>
            <a:ext cx="6996000" cy="29082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FFC000"/>
              </a:buClr>
              <a:buSzPts val="18000"/>
              <a:buFont typeface="Century Gothic"/>
              <a:buNone/>
            </a:pPr>
            <a:r>
              <a:rPr i="0" lang="en-GB" sz="18000" u="none" cap="none" strike="noStrike">
                <a:solidFill>
                  <a:schemeClr val="accent5"/>
                </a:solidFill>
                <a:latin typeface="Montserrat"/>
                <a:ea typeface="Montserrat"/>
                <a:cs typeface="Montserrat"/>
                <a:sym typeface="Montserrat"/>
              </a:rPr>
              <a:t>s</a:t>
            </a:r>
            <a:r>
              <a:rPr i="0" lang="en-GB" sz="18000" u="none" cap="none" strike="noStrike">
                <a:solidFill>
                  <a:srgbClr val="002060"/>
                </a:solidFill>
                <a:latin typeface="Montserrat"/>
                <a:ea typeface="Montserrat"/>
                <a:cs typeface="Montserrat"/>
                <a:sym typeface="Montserrat"/>
              </a:rPr>
              <a:t>ollen</a:t>
            </a:r>
            <a:endParaRPr i="0" sz="18000" u="none" cap="none" strike="noStrike">
              <a:solidFill>
                <a:srgbClr val="00206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7565087" y="69342"/>
            <a:ext cx="3159900" cy="22167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rgbClr val="002060"/>
                </a:solidFill>
              </a:rPr>
              <a:t>s</a:t>
            </a:r>
            <a:endParaRPr sz="18000"/>
          </a:p>
        </p:txBody>
      </p:sp>
      <p:sp>
        <p:nvSpPr>
          <p:cNvPr id="94" name="Google Shape;94;p16"/>
          <p:cNvSpPr/>
          <p:nvPr/>
        </p:nvSpPr>
        <p:spPr>
          <a:xfrm>
            <a:off x="6361586" y="2770090"/>
            <a:ext cx="5704200" cy="35253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chemeClr val="accent5"/>
                </a:solidFill>
                <a:latin typeface="Montserrat"/>
                <a:ea typeface="Montserrat"/>
                <a:cs typeface="Montserrat"/>
                <a:sym typeface="Montserrat"/>
              </a:rPr>
              <a:t>s</a:t>
            </a:r>
            <a:r>
              <a:rPr lang="en-GB" sz="9900">
                <a:solidFill>
                  <a:srgbClr val="002060"/>
                </a:solidFill>
                <a:latin typeface="Montserrat"/>
                <a:ea typeface="Montserrat"/>
                <a:cs typeface="Montserrat"/>
                <a:sym typeface="Montserrat"/>
              </a:rPr>
              <a:t>ollen</a:t>
            </a:r>
            <a:endParaRPr sz="9900">
              <a:solidFill>
                <a:srgbClr val="002060"/>
              </a:solidFill>
              <a:latin typeface="Montserrat"/>
              <a:ea typeface="Montserrat"/>
              <a:cs typeface="Montserrat"/>
              <a:sym typeface="Montserrat"/>
            </a:endParaRPr>
          </a:p>
        </p:txBody>
      </p:sp>
      <p:sp>
        <p:nvSpPr>
          <p:cNvPr id="95" name="Google Shape;95;p16"/>
          <p:cNvSpPr/>
          <p:nvPr/>
        </p:nvSpPr>
        <p:spPr>
          <a:xfrm>
            <a:off x="1204502" y="564325"/>
            <a:ext cx="4485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Ge</a:t>
            </a:r>
            <a:r>
              <a:rPr lang="en-GB" sz="8100">
                <a:solidFill>
                  <a:schemeClr val="accent5"/>
                </a:solidFill>
                <a:latin typeface="Montserrat"/>
                <a:ea typeface="Montserrat"/>
                <a:cs typeface="Montserrat"/>
                <a:sym typeface="Montserrat"/>
              </a:rPr>
              <a:t>s</a:t>
            </a:r>
            <a:r>
              <a:rPr lang="en-GB" sz="8100">
                <a:solidFill>
                  <a:srgbClr val="002060"/>
                </a:solidFill>
                <a:latin typeface="Montserrat"/>
                <a:ea typeface="Montserrat"/>
                <a:cs typeface="Montserrat"/>
                <a:sym typeface="Montserrat"/>
              </a:rPr>
              <a:t>etz</a:t>
            </a:r>
            <a:endParaRPr sz="8100">
              <a:solidFill>
                <a:srgbClr val="FFCC00"/>
              </a:solidFill>
              <a:latin typeface="Montserrat"/>
              <a:ea typeface="Montserrat"/>
              <a:cs typeface="Montserrat"/>
              <a:sym typeface="Montserrat"/>
            </a:endParaRPr>
          </a:p>
        </p:txBody>
      </p:sp>
      <p:sp>
        <p:nvSpPr>
          <p:cNvPr id="96" name="Google Shape;96;p16"/>
          <p:cNvSpPr/>
          <p:nvPr/>
        </p:nvSpPr>
        <p:spPr>
          <a:xfrm>
            <a:off x="6661321" y="6753294"/>
            <a:ext cx="5018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lang</a:t>
            </a:r>
            <a:r>
              <a:rPr lang="en-GB" sz="8100">
                <a:solidFill>
                  <a:schemeClr val="accent5"/>
                </a:solidFill>
                <a:latin typeface="Montserrat"/>
                <a:ea typeface="Montserrat"/>
                <a:cs typeface="Montserrat"/>
                <a:sym typeface="Montserrat"/>
              </a:rPr>
              <a:t>s</a:t>
            </a:r>
            <a:r>
              <a:rPr lang="en-GB" sz="8100">
                <a:solidFill>
                  <a:srgbClr val="002060"/>
                </a:solidFill>
                <a:latin typeface="Montserrat"/>
                <a:ea typeface="Montserrat"/>
                <a:cs typeface="Montserrat"/>
                <a:sym typeface="Montserrat"/>
              </a:rPr>
              <a:t>am</a:t>
            </a:r>
            <a:endParaRPr sz="8100">
              <a:solidFill>
                <a:srgbClr val="002060"/>
              </a:solidFill>
              <a:latin typeface="Montserrat"/>
              <a:ea typeface="Montserrat"/>
              <a:cs typeface="Montserrat"/>
              <a:sym typeface="Montserrat"/>
            </a:endParaRPr>
          </a:p>
        </p:txBody>
      </p:sp>
      <p:sp>
        <p:nvSpPr>
          <p:cNvPr id="97" name="Google Shape;97;p16"/>
          <p:cNvSpPr/>
          <p:nvPr/>
        </p:nvSpPr>
        <p:spPr>
          <a:xfrm>
            <a:off x="13356124" y="4918502"/>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accent5"/>
                </a:solidFill>
                <a:latin typeface="Montserrat"/>
                <a:ea typeface="Montserrat"/>
                <a:cs typeface="Montserrat"/>
                <a:sym typeface="Montserrat"/>
              </a:rPr>
              <a:t>S</a:t>
            </a:r>
            <a:r>
              <a:rPr lang="en-GB" sz="8100">
                <a:solidFill>
                  <a:srgbClr val="002060"/>
                </a:solidFill>
                <a:latin typeface="Montserrat"/>
                <a:ea typeface="Montserrat"/>
                <a:cs typeface="Montserrat"/>
                <a:sym typeface="Montserrat"/>
              </a:rPr>
              <a:t>atz</a:t>
            </a:r>
            <a:endParaRPr i="1" sz="8100">
              <a:solidFill>
                <a:srgbClr val="002060"/>
              </a:solidFill>
              <a:latin typeface="Montserrat"/>
              <a:ea typeface="Montserrat"/>
              <a:cs typeface="Montserrat"/>
              <a:sym typeface="Montserrat"/>
            </a:endParaRPr>
          </a:p>
        </p:txBody>
      </p:sp>
      <p:sp>
        <p:nvSpPr>
          <p:cNvPr id="98" name="Google Shape;98;p16"/>
          <p:cNvSpPr/>
          <p:nvPr/>
        </p:nvSpPr>
        <p:spPr>
          <a:xfrm>
            <a:off x="458066" y="4832283"/>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rei</a:t>
            </a:r>
            <a:r>
              <a:rPr lang="en-GB" sz="8100">
                <a:solidFill>
                  <a:schemeClr val="accent5"/>
                </a:solidFill>
                <a:latin typeface="Montserrat"/>
                <a:ea typeface="Montserrat"/>
                <a:cs typeface="Montserrat"/>
                <a:sym typeface="Montserrat"/>
              </a:rPr>
              <a:t>s</a:t>
            </a:r>
            <a:r>
              <a:rPr lang="en-GB" sz="8100">
                <a:solidFill>
                  <a:srgbClr val="002060"/>
                </a:solidFill>
                <a:latin typeface="Montserrat"/>
                <a:ea typeface="Montserrat"/>
                <a:cs typeface="Montserrat"/>
                <a:sym typeface="Montserrat"/>
              </a:rPr>
              <a:t>en</a:t>
            </a:r>
            <a:endParaRPr sz="8100">
              <a:solidFill>
                <a:srgbClr val="002060"/>
              </a:solidFill>
              <a:latin typeface="Montserrat"/>
              <a:ea typeface="Montserrat"/>
              <a:cs typeface="Montserrat"/>
              <a:sym typeface="Montserrat"/>
            </a:endParaRPr>
          </a:p>
        </p:txBody>
      </p:sp>
      <p:sp>
        <p:nvSpPr>
          <p:cNvPr id="99" name="Google Shape;99;p16"/>
          <p:cNvSpPr/>
          <p:nvPr/>
        </p:nvSpPr>
        <p:spPr>
          <a:xfrm>
            <a:off x="13090949" y="872650"/>
            <a:ext cx="3411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accent5"/>
                </a:solidFill>
                <a:latin typeface="Montserrat"/>
                <a:ea typeface="Montserrat"/>
                <a:cs typeface="Montserrat"/>
                <a:sym typeface="Montserrat"/>
              </a:rPr>
              <a:t>S</a:t>
            </a:r>
            <a:r>
              <a:rPr lang="en-GB" sz="8100">
                <a:solidFill>
                  <a:srgbClr val="002060"/>
                </a:solidFill>
                <a:latin typeface="Montserrat"/>
                <a:ea typeface="Montserrat"/>
                <a:cs typeface="Montserrat"/>
                <a:sym typeface="Montserrat"/>
              </a:rPr>
              <a:t>eite</a:t>
            </a:r>
            <a:endParaRPr sz="8100">
              <a:solidFill>
                <a:srgbClr val="002060"/>
              </a:solidFill>
              <a:latin typeface="Montserrat"/>
              <a:ea typeface="Montserrat"/>
              <a:cs typeface="Montserrat"/>
              <a:sym typeface="Montserrat"/>
            </a:endParaRPr>
          </a:p>
        </p:txBody>
      </p:sp>
      <p:pic>
        <p:nvPicPr>
          <p:cNvPr descr="man pointing a finger with an exclamation mark" id="100" name="Google Shape;100;p16"/>
          <p:cNvPicPr preferRelativeResize="0"/>
          <p:nvPr/>
        </p:nvPicPr>
        <p:blipFill rotWithShape="1">
          <a:blip r:embed="rId3">
            <a:alphaModFix/>
          </a:blip>
          <a:srcRect b="0" l="0" r="0" t="0"/>
          <a:stretch/>
        </p:blipFill>
        <p:spPr>
          <a:xfrm>
            <a:off x="8305859" y="2881224"/>
            <a:ext cx="1815769" cy="2029009"/>
          </a:xfrm>
          <a:prstGeom prst="rect">
            <a:avLst/>
          </a:prstGeom>
          <a:noFill/>
          <a:ln>
            <a:noFill/>
          </a:ln>
        </p:spPr>
      </p:pic>
      <p:pic>
        <p:nvPicPr>
          <p:cNvPr descr="page" id="101" name="Google Shape;101;p16"/>
          <p:cNvPicPr preferRelativeResize="0"/>
          <p:nvPr/>
        </p:nvPicPr>
        <p:blipFill rotWithShape="1">
          <a:blip r:embed="rId4">
            <a:alphaModFix/>
          </a:blip>
          <a:srcRect b="0" l="0" r="0" t="0"/>
          <a:stretch/>
        </p:blipFill>
        <p:spPr>
          <a:xfrm>
            <a:off x="14331853" y="2458426"/>
            <a:ext cx="1636999" cy="2074234"/>
          </a:xfrm>
          <a:prstGeom prst="rect">
            <a:avLst/>
          </a:prstGeom>
          <a:noFill/>
          <a:ln>
            <a:noFill/>
          </a:ln>
        </p:spPr>
      </p:pic>
      <p:pic>
        <p:nvPicPr>
          <p:cNvPr descr="London and a tourist" id="102" name="Google Shape;102;p16"/>
          <p:cNvPicPr preferRelativeResize="0"/>
          <p:nvPr/>
        </p:nvPicPr>
        <p:blipFill rotWithShape="1">
          <a:blip r:embed="rId5">
            <a:alphaModFix/>
          </a:blip>
          <a:srcRect b="0" l="0" r="0" t="0"/>
          <a:stretch/>
        </p:blipFill>
        <p:spPr>
          <a:xfrm>
            <a:off x="1406172" y="5971549"/>
            <a:ext cx="3076458" cy="3076458"/>
          </a:xfrm>
          <a:prstGeom prst="rect">
            <a:avLst/>
          </a:prstGeom>
          <a:noFill/>
          <a:ln>
            <a:noFill/>
          </a:ln>
        </p:spPr>
      </p:pic>
      <p:sp>
        <p:nvSpPr>
          <p:cNvPr id="103" name="Google Shape;103;p16"/>
          <p:cNvSpPr txBox="1"/>
          <p:nvPr/>
        </p:nvSpPr>
        <p:spPr>
          <a:xfrm>
            <a:off x="15437029" y="4087465"/>
            <a:ext cx="522300" cy="3924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700">
                <a:solidFill>
                  <a:schemeClr val="dk1"/>
                </a:solidFill>
                <a:latin typeface="Century Gothic"/>
                <a:ea typeface="Century Gothic"/>
                <a:cs typeface="Century Gothic"/>
                <a:sym typeface="Century Gothic"/>
              </a:rPr>
              <a:t>54</a:t>
            </a:r>
            <a:endParaRPr sz="2100"/>
          </a:p>
        </p:txBody>
      </p:sp>
      <p:pic>
        <p:nvPicPr>
          <p:cNvPr descr="old woman" id="104" name="Google Shape;104;p16"/>
          <p:cNvPicPr preferRelativeResize="0"/>
          <p:nvPr/>
        </p:nvPicPr>
        <p:blipFill rotWithShape="1">
          <a:blip r:embed="rId6">
            <a:alphaModFix/>
          </a:blip>
          <a:srcRect b="0" l="0" r="0" t="0"/>
          <a:stretch/>
        </p:blipFill>
        <p:spPr>
          <a:xfrm>
            <a:off x="915792" y="2067364"/>
            <a:ext cx="1902412" cy="1845341"/>
          </a:xfrm>
          <a:prstGeom prst="rect">
            <a:avLst/>
          </a:prstGeom>
          <a:noFill/>
          <a:ln>
            <a:noFill/>
          </a:ln>
        </p:spPr>
      </p:pic>
      <p:pic>
        <p:nvPicPr>
          <p:cNvPr descr="set of balances" id="105" name="Google Shape;105;p16"/>
          <p:cNvPicPr preferRelativeResize="0"/>
          <p:nvPr/>
        </p:nvPicPr>
        <p:blipFill rotWithShape="1">
          <a:blip r:embed="rId7">
            <a:alphaModFix/>
          </a:blip>
          <a:srcRect b="0" l="0" r="0" t="0"/>
          <a:stretch/>
        </p:blipFill>
        <p:spPr>
          <a:xfrm>
            <a:off x="2696661" y="2612443"/>
            <a:ext cx="2390706" cy="1545990"/>
          </a:xfrm>
          <a:prstGeom prst="rect">
            <a:avLst/>
          </a:prstGeom>
          <a:noFill/>
          <a:ln>
            <a:noFill/>
          </a:ln>
        </p:spPr>
      </p:pic>
      <p:pic>
        <p:nvPicPr>
          <p:cNvPr descr="turtle" id="106" name="Google Shape;106;p16"/>
          <p:cNvPicPr preferRelativeResize="0"/>
          <p:nvPr/>
        </p:nvPicPr>
        <p:blipFill rotWithShape="1">
          <a:blip r:embed="rId8">
            <a:alphaModFix/>
          </a:blip>
          <a:srcRect b="0" l="0" r="0" t="0"/>
          <a:stretch/>
        </p:blipFill>
        <p:spPr>
          <a:xfrm>
            <a:off x="7975335" y="8174592"/>
            <a:ext cx="2358114" cy="1249800"/>
          </a:xfrm>
          <a:prstGeom prst="rect">
            <a:avLst/>
          </a:prstGeom>
          <a:noFill/>
          <a:ln>
            <a:noFill/>
          </a:ln>
        </p:spPr>
      </p:pic>
      <p:sp>
        <p:nvSpPr>
          <p:cNvPr id="107" name="Google Shape;107;p16"/>
          <p:cNvSpPr txBox="1"/>
          <p:nvPr/>
        </p:nvSpPr>
        <p:spPr>
          <a:xfrm>
            <a:off x="13090950" y="7678797"/>
            <a:ext cx="4899600" cy="6924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3600">
                <a:solidFill>
                  <a:srgbClr val="002060"/>
                </a:solidFill>
                <a:latin typeface="Montserrat"/>
                <a:ea typeface="Montserrat"/>
                <a:cs typeface="Montserrat"/>
                <a:sym typeface="Montserrat"/>
              </a:rPr>
              <a:t>Ich habe Hunger.</a:t>
            </a:r>
            <a:endParaRPr sz="2100">
              <a:latin typeface="Montserrat"/>
              <a:ea typeface="Montserrat"/>
              <a:cs typeface="Montserrat"/>
              <a:sym typeface="Montserrat"/>
            </a:endParaRPr>
          </a:p>
        </p:txBody>
      </p:sp>
      <p:cxnSp>
        <p:nvCxnSpPr>
          <p:cNvPr descr="arrow pointing to part of a sentence" id="108" name="Google Shape;108;p16"/>
          <p:cNvCxnSpPr/>
          <p:nvPr/>
        </p:nvCxnSpPr>
        <p:spPr>
          <a:xfrm flipH="1">
            <a:off x="13524430" y="6976765"/>
            <a:ext cx="99300" cy="702000"/>
          </a:xfrm>
          <a:prstGeom prst="straightConnector1">
            <a:avLst/>
          </a:prstGeom>
          <a:noFill/>
          <a:ln cap="flat" cmpd="sng" w="57150">
            <a:solidFill>
              <a:srgbClr val="002060"/>
            </a:solidFill>
            <a:prstDash val="solid"/>
            <a:miter lim="800000"/>
            <a:headEnd len="sm" w="sm" type="none"/>
            <a:tailEnd len="med" w="med" type="triangle"/>
          </a:ln>
        </p:spPr>
      </p:cxnSp>
      <p:cxnSp>
        <p:nvCxnSpPr>
          <p:cNvPr descr="arrow pointing to part of a sentence" id="109" name="Google Shape;109;p16"/>
          <p:cNvCxnSpPr/>
          <p:nvPr/>
        </p:nvCxnSpPr>
        <p:spPr>
          <a:xfrm flipH="1">
            <a:off x="14657782" y="6993148"/>
            <a:ext cx="247500" cy="787800"/>
          </a:xfrm>
          <a:prstGeom prst="straightConnector1">
            <a:avLst/>
          </a:prstGeom>
          <a:noFill/>
          <a:ln cap="flat" cmpd="sng" w="57150">
            <a:solidFill>
              <a:srgbClr val="002060"/>
            </a:solidFill>
            <a:prstDash val="solid"/>
            <a:miter lim="800000"/>
            <a:headEnd len="sm" w="sm" type="none"/>
            <a:tailEnd len="med" w="med" type="triangle"/>
          </a:ln>
        </p:spPr>
      </p:cxnSp>
      <p:cxnSp>
        <p:nvCxnSpPr>
          <p:cNvPr descr="arrow pointing to part of a sentence" id="110" name="Google Shape;110;p16"/>
          <p:cNvCxnSpPr/>
          <p:nvPr/>
        </p:nvCxnSpPr>
        <p:spPr>
          <a:xfrm flipH="1">
            <a:off x="16035566" y="6998658"/>
            <a:ext cx="187200" cy="782100"/>
          </a:xfrm>
          <a:prstGeom prst="straightConnector1">
            <a:avLst/>
          </a:prstGeom>
          <a:noFill/>
          <a:ln cap="flat" cmpd="sng" w="57150">
            <a:solidFill>
              <a:srgbClr val="002060"/>
            </a:solidFill>
            <a:prstDash val="solid"/>
            <a:miter lim="800000"/>
            <a:headEnd len="sm" w="sm" type="none"/>
            <a:tailEnd len="med" w="med" type="triangle"/>
          </a:ln>
        </p:spPr>
      </p:cxnSp>
      <p:sp>
        <p:nvSpPr>
          <p:cNvPr id="111" name="Google Shape;111;p16"/>
          <p:cNvSpPr txBox="1"/>
          <p:nvPr/>
        </p:nvSpPr>
        <p:spPr>
          <a:xfrm>
            <a:off x="12889505" y="6303496"/>
            <a:ext cx="2024100" cy="554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rgbClr val="002060"/>
                </a:solidFill>
                <a:latin typeface="Montserrat"/>
                <a:ea typeface="Montserrat"/>
                <a:cs typeface="Montserrat"/>
                <a:sym typeface="Montserrat"/>
              </a:rPr>
              <a:t>Subjekt</a:t>
            </a:r>
            <a:endParaRPr sz="2700">
              <a:solidFill>
                <a:srgbClr val="002060"/>
              </a:solidFill>
              <a:latin typeface="Montserrat"/>
              <a:ea typeface="Montserrat"/>
              <a:cs typeface="Montserrat"/>
              <a:sym typeface="Montserrat"/>
            </a:endParaRPr>
          </a:p>
        </p:txBody>
      </p:sp>
      <p:sp>
        <p:nvSpPr>
          <p:cNvPr id="112" name="Google Shape;112;p16"/>
          <p:cNvSpPr txBox="1"/>
          <p:nvPr/>
        </p:nvSpPr>
        <p:spPr>
          <a:xfrm>
            <a:off x="15802876" y="6489970"/>
            <a:ext cx="2024100" cy="554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rgbClr val="002060"/>
                </a:solidFill>
                <a:latin typeface="Montserrat"/>
                <a:ea typeface="Montserrat"/>
                <a:cs typeface="Montserrat"/>
                <a:sym typeface="Montserrat"/>
              </a:rPr>
              <a:t>Objekt</a:t>
            </a:r>
            <a:endParaRPr sz="2700">
              <a:solidFill>
                <a:srgbClr val="002060"/>
              </a:solidFill>
              <a:latin typeface="Montserrat"/>
              <a:ea typeface="Montserrat"/>
              <a:cs typeface="Montserrat"/>
              <a:sym typeface="Montserrat"/>
            </a:endParaRPr>
          </a:p>
        </p:txBody>
      </p:sp>
      <p:sp>
        <p:nvSpPr>
          <p:cNvPr id="113" name="Google Shape;113;p16"/>
          <p:cNvSpPr txBox="1"/>
          <p:nvPr/>
        </p:nvSpPr>
        <p:spPr>
          <a:xfrm>
            <a:off x="14424971" y="6489970"/>
            <a:ext cx="2024100" cy="554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rgbClr val="002060"/>
                </a:solidFill>
                <a:latin typeface="Montserrat"/>
                <a:ea typeface="Montserrat"/>
                <a:cs typeface="Montserrat"/>
                <a:sym typeface="Montserrat"/>
              </a:rPr>
              <a:t>Verb</a:t>
            </a:r>
            <a:endParaRPr sz="21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95509" y="1558374"/>
            <a:ext cx="15773400" cy="1988700"/>
          </a:xfrm>
          <a:prstGeom prst="rect">
            <a:avLst/>
          </a:prstGeom>
          <a:noFill/>
          <a:ln>
            <a:noFill/>
          </a:ln>
        </p:spPr>
        <p:txBody>
          <a:bodyPr anchorCtr="0" anchor="ctr" bIns="68550" lIns="137150" spcFirstLastPara="1" rIns="137150" wrap="square" tIns="68550">
            <a:noAutofit/>
          </a:bodyPr>
          <a:lstStyle/>
          <a:p>
            <a:pPr indent="0" lvl="0" marL="0" rtl="0" algn="l">
              <a:lnSpc>
                <a:spcPct val="90000"/>
              </a:lnSpc>
              <a:spcBef>
                <a:spcPts val="0"/>
              </a:spcBef>
              <a:spcAft>
                <a:spcPts val="0"/>
              </a:spcAft>
              <a:buClr>
                <a:srgbClr val="FFCC00"/>
              </a:buClr>
              <a:buSzPts val="36000"/>
              <a:buFont typeface="Century Gothic"/>
              <a:buNone/>
            </a:pPr>
            <a:r>
              <a:rPr b="1" lang="en-GB" sz="36000">
                <a:solidFill>
                  <a:schemeClr val="accent5"/>
                </a:solidFill>
              </a:rPr>
              <a:t>ß</a:t>
            </a:r>
            <a:br>
              <a:rPr b="1" lang="en-GB" sz="13000"/>
            </a:br>
            <a:endParaRPr sz="5900"/>
          </a:p>
        </p:txBody>
      </p:sp>
      <p:pic>
        <p:nvPicPr>
          <p:cNvPr descr="tall man next to a big ruler held by a small girl" id="119" name="Google Shape;119;p17"/>
          <p:cNvPicPr preferRelativeResize="0"/>
          <p:nvPr/>
        </p:nvPicPr>
        <p:blipFill rotWithShape="1">
          <a:blip r:embed="rId3">
            <a:alphaModFix/>
          </a:blip>
          <a:srcRect b="0" l="0" r="0" t="0"/>
          <a:stretch/>
        </p:blipFill>
        <p:spPr>
          <a:xfrm>
            <a:off x="7982210" y="648393"/>
            <a:ext cx="2323580" cy="5796653"/>
          </a:xfrm>
          <a:prstGeom prst="rect">
            <a:avLst/>
          </a:prstGeom>
          <a:noFill/>
          <a:ln>
            <a:noFill/>
          </a:ln>
        </p:spPr>
      </p:pic>
      <p:sp>
        <p:nvSpPr>
          <p:cNvPr id="120" name="Google Shape;120;p17"/>
          <p:cNvSpPr/>
          <p:nvPr/>
        </p:nvSpPr>
        <p:spPr>
          <a:xfrm>
            <a:off x="6485574" y="6289925"/>
            <a:ext cx="6447300" cy="2908200"/>
          </a:xfrm>
          <a:prstGeom prst="rect">
            <a:avLst/>
          </a:prstGeom>
          <a:noFill/>
          <a:ln>
            <a:noFill/>
          </a:ln>
        </p:spPr>
        <p:txBody>
          <a:bodyPr anchorCtr="0" anchor="t" bIns="68550" lIns="137150" spcFirstLastPara="1" rIns="137150" wrap="square" tIns="68550">
            <a:noAutofit/>
          </a:bodyPr>
          <a:lstStyle/>
          <a:p>
            <a:pPr indent="0" lvl="0" marL="0" marR="0" rtl="0" algn="ctr">
              <a:lnSpc>
                <a:spcPct val="100000"/>
              </a:lnSpc>
              <a:spcBef>
                <a:spcPts val="0"/>
              </a:spcBef>
              <a:spcAft>
                <a:spcPts val="0"/>
              </a:spcAft>
              <a:buClr>
                <a:srgbClr val="002060"/>
              </a:buClr>
              <a:buSzPts val="18000"/>
              <a:buFont typeface="Century Gothic"/>
              <a:buNone/>
            </a:pPr>
            <a:r>
              <a:rPr i="0" lang="en-GB" sz="18000" u="none" cap="none" strike="noStrike">
                <a:solidFill>
                  <a:srgbClr val="002060"/>
                </a:solidFill>
                <a:latin typeface="Montserrat"/>
                <a:ea typeface="Montserrat"/>
                <a:cs typeface="Montserrat"/>
                <a:sym typeface="Montserrat"/>
              </a:rPr>
              <a:t>gro</a:t>
            </a:r>
            <a:r>
              <a:rPr i="0" lang="en-GB" sz="18000" u="none" cap="none" strike="noStrike">
                <a:solidFill>
                  <a:schemeClr val="accent5"/>
                </a:solidFill>
                <a:latin typeface="Montserrat"/>
                <a:ea typeface="Montserrat"/>
                <a:cs typeface="Montserrat"/>
                <a:sym typeface="Montserrat"/>
              </a:rPr>
              <a:t>ß</a:t>
            </a:r>
            <a:endParaRPr i="0" sz="18000" u="none" cap="none" strike="noStrike">
              <a:solidFill>
                <a:schemeClr val="accent5"/>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7344088" y="567972"/>
            <a:ext cx="3579300" cy="18567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4400"/>
              <a:buFont typeface="Century Gothic"/>
              <a:buNone/>
            </a:pPr>
            <a:r>
              <a:rPr b="1" lang="en-GB" sz="14400">
                <a:solidFill>
                  <a:srgbClr val="002060"/>
                </a:solidFill>
              </a:rPr>
              <a:t>ß</a:t>
            </a:r>
            <a:endParaRPr sz="14400"/>
          </a:p>
        </p:txBody>
      </p:sp>
      <p:sp>
        <p:nvSpPr>
          <p:cNvPr id="127" name="Google Shape;127;p18"/>
          <p:cNvSpPr/>
          <p:nvPr/>
        </p:nvSpPr>
        <p:spPr>
          <a:xfrm>
            <a:off x="6281628" y="2962228"/>
            <a:ext cx="5704200" cy="3728400"/>
          </a:xfrm>
          <a:prstGeom prst="roundRect">
            <a:avLst>
              <a:gd fmla="val 16667" name="adj"/>
            </a:avLst>
          </a:prstGeom>
          <a:solidFill>
            <a:schemeClr val="lt1"/>
          </a:solidFill>
          <a:ln cap="flat" cmpd="sng" w="57150">
            <a:solidFill>
              <a:schemeClr val="accent5"/>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rgbClr val="002060"/>
                </a:solidFill>
                <a:latin typeface="Montserrat"/>
                <a:ea typeface="Montserrat"/>
                <a:cs typeface="Montserrat"/>
                <a:sym typeface="Montserrat"/>
              </a:rPr>
              <a:t>gro</a:t>
            </a:r>
            <a:r>
              <a:rPr lang="en-GB" sz="9900">
                <a:solidFill>
                  <a:schemeClr val="accent5"/>
                </a:solidFill>
                <a:latin typeface="Montserrat"/>
                <a:ea typeface="Montserrat"/>
                <a:cs typeface="Montserrat"/>
                <a:sym typeface="Montserrat"/>
              </a:rPr>
              <a:t>ß</a:t>
            </a:r>
            <a:endParaRPr sz="9900">
              <a:solidFill>
                <a:schemeClr val="accent5"/>
              </a:solidFill>
              <a:latin typeface="Montserrat"/>
              <a:ea typeface="Montserrat"/>
              <a:cs typeface="Montserrat"/>
              <a:sym typeface="Montserrat"/>
            </a:endParaRPr>
          </a:p>
        </p:txBody>
      </p:sp>
      <p:sp>
        <p:nvSpPr>
          <p:cNvPr id="128" name="Google Shape;128;p18"/>
          <p:cNvSpPr/>
          <p:nvPr/>
        </p:nvSpPr>
        <p:spPr>
          <a:xfrm>
            <a:off x="1269750" y="791825"/>
            <a:ext cx="4325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Fu</a:t>
            </a:r>
            <a:r>
              <a:rPr lang="en-GB" sz="8100">
                <a:solidFill>
                  <a:schemeClr val="accent5"/>
                </a:solidFill>
                <a:latin typeface="Montserrat"/>
                <a:ea typeface="Montserrat"/>
                <a:cs typeface="Montserrat"/>
                <a:sym typeface="Montserrat"/>
              </a:rPr>
              <a:t>ß</a:t>
            </a:r>
            <a:r>
              <a:rPr lang="en-GB" sz="8100">
                <a:solidFill>
                  <a:srgbClr val="002060"/>
                </a:solidFill>
                <a:latin typeface="Montserrat"/>
                <a:ea typeface="Montserrat"/>
                <a:cs typeface="Montserrat"/>
                <a:sym typeface="Montserrat"/>
              </a:rPr>
              <a:t>ball</a:t>
            </a:r>
            <a:endParaRPr sz="8100">
              <a:solidFill>
                <a:srgbClr val="FFCC00"/>
              </a:solidFill>
              <a:latin typeface="Montserrat"/>
              <a:ea typeface="Montserrat"/>
              <a:cs typeface="Montserrat"/>
              <a:sym typeface="Montserrat"/>
            </a:endParaRPr>
          </a:p>
        </p:txBody>
      </p:sp>
      <p:sp>
        <p:nvSpPr>
          <p:cNvPr id="129" name="Google Shape;129;p18"/>
          <p:cNvSpPr/>
          <p:nvPr/>
        </p:nvSpPr>
        <p:spPr>
          <a:xfrm>
            <a:off x="11388054" y="791819"/>
            <a:ext cx="70977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ein bi</a:t>
            </a:r>
            <a:r>
              <a:rPr lang="en-GB" sz="8100">
                <a:solidFill>
                  <a:schemeClr val="accent5"/>
                </a:solidFill>
                <a:latin typeface="Montserrat"/>
                <a:ea typeface="Montserrat"/>
                <a:cs typeface="Montserrat"/>
                <a:sym typeface="Montserrat"/>
              </a:rPr>
              <a:t>ss</a:t>
            </a:r>
            <a:r>
              <a:rPr lang="en-GB" sz="8100">
                <a:solidFill>
                  <a:srgbClr val="002060"/>
                </a:solidFill>
                <a:latin typeface="Montserrat"/>
                <a:ea typeface="Montserrat"/>
                <a:cs typeface="Montserrat"/>
                <a:sym typeface="Montserrat"/>
              </a:rPr>
              <a:t>chen</a:t>
            </a:r>
            <a:endParaRPr sz="8100">
              <a:solidFill>
                <a:srgbClr val="002060"/>
              </a:solidFill>
              <a:latin typeface="Montserrat"/>
              <a:ea typeface="Montserrat"/>
              <a:cs typeface="Montserrat"/>
              <a:sym typeface="Montserrat"/>
            </a:endParaRPr>
          </a:p>
        </p:txBody>
      </p:sp>
      <p:sp>
        <p:nvSpPr>
          <p:cNvPr id="130" name="Google Shape;130;p18"/>
          <p:cNvSpPr/>
          <p:nvPr/>
        </p:nvSpPr>
        <p:spPr>
          <a:xfrm>
            <a:off x="6912755" y="6932063"/>
            <a:ext cx="45486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damal</a:t>
            </a:r>
            <a:r>
              <a:rPr lang="en-GB" sz="8100">
                <a:solidFill>
                  <a:schemeClr val="accent5"/>
                </a:solidFill>
                <a:latin typeface="Montserrat"/>
                <a:ea typeface="Montserrat"/>
                <a:cs typeface="Montserrat"/>
                <a:sym typeface="Montserrat"/>
              </a:rPr>
              <a:t>s</a:t>
            </a:r>
            <a:endParaRPr i="1" sz="8100">
              <a:solidFill>
                <a:schemeClr val="accent5"/>
              </a:solidFill>
              <a:latin typeface="Montserrat"/>
              <a:ea typeface="Montserrat"/>
              <a:cs typeface="Montserrat"/>
              <a:sym typeface="Montserrat"/>
            </a:endParaRPr>
          </a:p>
        </p:txBody>
      </p:sp>
      <p:sp>
        <p:nvSpPr>
          <p:cNvPr id="131" name="Google Shape;131;p18"/>
          <p:cNvSpPr/>
          <p:nvPr/>
        </p:nvSpPr>
        <p:spPr>
          <a:xfrm>
            <a:off x="305317" y="4706300"/>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hei</a:t>
            </a:r>
            <a:r>
              <a:rPr lang="en-GB" sz="8100">
                <a:solidFill>
                  <a:schemeClr val="accent5"/>
                </a:solidFill>
                <a:latin typeface="Montserrat"/>
                <a:ea typeface="Montserrat"/>
                <a:cs typeface="Montserrat"/>
                <a:sym typeface="Montserrat"/>
              </a:rPr>
              <a:t>ß</a:t>
            </a:r>
            <a:r>
              <a:rPr lang="en-GB" sz="8100">
                <a:solidFill>
                  <a:srgbClr val="002060"/>
                </a:solidFill>
                <a:latin typeface="Montserrat"/>
                <a:ea typeface="Montserrat"/>
                <a:cs typeface="Montserrat"/>
                <a:sym typeface="Montserrat"/>
              </a:rPr>
              <a:t>en</a:t>
            </a:r>
            <a:endParaRPr sz="8100">
              <a:solidFill>
                <a:srgbClr val="002060"/>
              </a:solidFill>
              <a:latin typeface="Montserrat"/>
              <a:ea typeface="Montserrat"/>
              <a:cs typeface="Montserrat"/>
              <a:sym typeface="Montserrat"/>
            </a:endParaRPr>
          </a:p>
        </p:txBody>
      </p:sp>
      <p:sp>
        <p:nvSpPr>
          <p:cNvPr id="132" name="Google Shape;132;p18"/>
          <p:cNvSpPr/>
          <p:nvPr/>
        </p:nvSpPr>
        <p:spPr>
          <a:xfrm>
            <a:off x="13612941" y="4825779"/>
            <a:ext cx="3309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rgbClr val="002060"/>
                </a:solidFill>
                <a:latin typeface="Montserrat"/>
                <a:ea typeface="Montserrat"/>
                <a:cs typeface="Montserrat"/>
                <a:sym typeface="Montserrat"/>
              </a:rPr>
              <a:t>la</a:t>
            </a:r>
            <a:r>
              <a:rPr lang="en-GB" sz="8100">
                <a:solidFill>
                  <a:schemeClr val="accent5"/>
                </a:solidFill>
                <a:latin typeface="Montserrat"/>
                <a:ea typeface="Montserrat"/>
                <a:cs typeface="Montserrat"/>
                <a:sym typeface="Montserrat"/>
              </a:rPr>
              <a:t>ss</a:t>
            </a:r>
            <a:r>
              <a:rPr lang="en-GB" sz="8100">
                <a:solidFill>
                  <a:srgbClr val="002060"/>
                </a:solidFill>
                <a:latin typeface="Montserrat"/>
                <a:ea typeface="Montserrat"/>
                <a:cs typeface="Montserrat"/>
                <a:sym typeface="Montserrat"/>
              </a:rPr>
              <a:t>en</a:t>
            </a:r>
            <a:endParaRPr sz="8100">
              <a:solidFill>
                <a:srgbClr val="002060"/>
              </a:solidFill>
              <a:latin typeface="Montserrat"/>
              <a:ea typeface="Montserrat"/>
              <a:cs typeface="Montserrat"/>
              <a:sym typeface="Montserrat"/>
            </a:endParaRPr>
          </a:p>
        </p:txBody>
      </p:sp>
      <p:pic>
        <p:nvPicPr>
          <p:cNvPr descr="tall man next to a big ruler held by a small girl" id="133" name="Google Shape;133;p18"/>
          <p:cNvPicPr preferRelativeResize="0"/>
          <p:nvPr/>
        </p:nvPicPr>
        <p:blipFill rotWithShape="1">
          <a:blip r:embed="rId3">
            <a:alphaModFix/>
          </a:blip>
          <a:srcRect b="0" l="0" r="0" t="0"/>
          <a:stretch/>
        </p:blipFill>
        <p:spPr>
          <a:xfrm>
            <a:off x="8618561" y="3197199"/>
            <a:ext cx="1050877" cy="1874857"/>
          </a:xfrm>
          <a:prstGeom prst="rect">
            <a:avLst/>
          </a:prstGeom>
          <a:noFill/>
          <a:ln>
            <a:noFill/>
          </a:ln>
        </p:spPr>
      </p:pic>
      <p:pic>
        <p:nvPicPr>
          <p:cNvPr descr="football" id="134" name="Google Shape;134;p18"/>
          <p:cNvPicPr preferRelativeResize="0"/>
          <p:nvPr/>
        </p:nvPicPr>
        <p:blipFill rotWithShape="1">
          <a:blip r:embed="rId4">
            <a:alphaModFix/>
          </a:blip>
          <a:srcRect b="0" l="0" r="0" t="0"/>
          <a:stretch/>
        </p:blipFill>
        <p:spPr>
          <a:xfrm>
            <a:off x="2221075" y="2312636"/>
            <a:ext cx="1812837" cy="1821993"/>
          </a:xfrm>
          <a:prstGeom prst="rect">
            <a:avLst/>
          </a:prstGeom>
          <a:noFill/>
          <a:ln>
            <a:noFill/>
          </a:ln>
        </p:spPr>
      </p:pic>
      <p:pic>
        <p:nvPicPr>
          <p:cNvPr descr="man walking away from parked car" id="135" name="Google Shape;135;p18"/>
          <p:cNvPicPr preferRelativeResize="0"/>
          <p:nvPr/>
        </p:nvPicPr>
        <p:blipFill rotWithShape="1">
          <a:blip r:embed="rId5">
            <a:alphaModFix/>
          </a:blip>
          <a:srcRect b="0" l="0" r="0" t="0"/>
          <a:stretch/>
        </p:blipFill>
        <p:spPr>
          <a:xfrm>
            <a:off x="13612941" y="5943605"/>
            <a:ext cx="3162572" cy="3162572"/>
          </a:xfrm>
          <a:prstGeom prst="rect">
            <a:avLst/>
          </a:prstGeom>
          <a:noFill/>
          <a:ln>
            <a:noFill/>
          </a:ln>
        </p:spPr>
      </p:pic>
      <p:sp>
        <p:nvSpPr>
          <p:cNvPr id="136" name="Google Shape;136;p18"/>
          <p:cNvSpPr txBox="1"/>
          <p:nvPr/>
        </p:nvSpPr>
        <p:spPr>
          <a:xfrm>
            <a:off x="9187076" y="8474525"/>
            <a:ext cx="2201100" cy="876900"/>
          </a:xfrm>
          <a:prstGeom prst="rect">
            <a:avLst/>
          </a:prstGeom>
          <a:solidFill>
            <a:schemeClr val="lt1"/>
          </a:solid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4800">
                <a:solidFill>
                  <a:srgbClr val="002060"/>
                </a:solidFill>
                <a:latin typeface="Montserrat"/>
                <a:ea typeface="Montserrat"/>
                <a:cs typeface="Montserrat"/>
                <a:sym typeface="Montserrat"/>
              </a:rPr>
              <a:t>2019</a:t>
            </a:r>
            <a:endParaRPr sz="2100">
              <a:latin typeface="Montserrat"/>
              <a:ea typeface="Montserrat"/>
              <a:cs typeface="Montserrat"/>
              <a:sym typeface="Montserrat"/>
            </a:endParaRPr>
          </a:p>
        </p:txBody>
      </p:sp>
      <p:sp>
        <p:nvSpPr>
          <p:cNvPr id="137" name="Google Shape;137;p18"/>
          <p:cNvSpPr txBox="1"/>
          <p:nvPr/>
        </p:nvSpPr>
        <p:spPr>
          <a:xfrm>
            <a:off x="7392840" y="8474529"/>
            <a:ext cx="1652400" cy="876900"/>
          </a:xfrm>
          <a:prstGeom prst="rect">
            <a:avLst/>
          </a:prstGeom>
          <a:solidFill>
            <a:schemeClr val="lt1"/>
          </a:solid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4800">
                <a:solidFill>
                  <a:srgbClr val="002060"/>
                </a:solidFill>
                <a:latin typeface="Montserrat"/>
                <a:ea typeface="Montserrat"/>
                <a:cs typeface="Montserrat"/>
                <a:sym typeface="Montserrat"/>
              </a:rPr>
              <a:t>1919</a:t>
            </a:r>
            <a:endParaRPr sz="2100">
              <a:latin typeface="Montserrat"/>
              <a:ea typeface="Montserrat"/>
              <a:cs typeface="Montserrat"/>
              <a:sym typeface="Montserrat"/>
            </a:endParaRPr>
          </a:p>
        </p:txBody>
      </p:sp>
      <p:cxnSp>
        <p:nvCxnSpPr>
          <p:cNvPr descr="arrow pointing to the number 1919" id="138" name="Google Shape;138;p18"/>
          <p:cNvCxnSpPr/>
          <p:nvPr/>
        </p:nvCxnSpPr>
        <p:spPr>
          <a:xfrm>
            <a:off x="6398562" y="7585913"/>
            <a:ext cx="844800" cy="1034400"/>
          </a:xfrm>
          <a:prstGeom prst="straightConnector1">
            <a:avLst/>
          </a:prstGeom>
          <a:noFill/>
          <a:ln cap="flat" cmpd="sng" w="76200">
            <a:solidFill>
              <a:srgbClr val="002060"/>
            </a:solidFill>
            <a:prstDash val="solid"/>
            <a:miter lim="800000"/>
            <a:headEnd len="sm" w="sm" type="none"/>
            <a:tailEnd len="med" w="med" type="triangle"/>
          </a:ln>
        </p:spPr>
      </p:cxnSp>
      <p:pic>
        <p:nvPicPr>
          <p:cNvPr descr="car" id="139" name="Google Shape;139;p18"/>
          <p:cNvPicPr preferRelativeResize="0"/>
          <p:nvPr/>
        </p:nvPicPr>
        <p:blipFill rotWithShape="1">
          <a:blip r:embed="rId6">
            <a:alphaModFix/>
          </a:blip>
          <a:srcRect b="0" l="0" r="0" t="0"/>
          <a:stretch/>
        </p:blipFill>
        <p:spPr>
          <a:xfrm>
            <a:off x="2167943" y="7461448"/>
            <a:ext cx="2064137" cy="1548102"/>
          </a:xfrm>
          <a:prstGeom prst="rect">
            <a:avLst/>
          </a:prstGeom>
          <a:noFill/>
          <a:ln>
            <a:noFill/>
          </a:ln>
        </p:spPr>
      </p:pic>
      <p:sp>
        <p:nvSpPr>
          <p:cNvPr id="140" name="Google Shape;140;p18"/>
          <p:cNvSpPr txBox="1"/>
          <p:nvPr/>
        </p:nvSpPr>
        <p:spPr>
          <a:xfrm>
            <a:off x="1532851" y="6251775"/>
            <a:ext cx="2501100" cy="876900"/>
          </a:xfrm>
          <a:prstGeom prst="rect">
            <a:avLst/>
          </a:prstGeom>
          <a:solidFill>
            <a:schemeClr val="lt1"/>
          </a:solid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4800">
                <a:solidFill>
                  <a:srgbClr val="002060"/>
                </a:solidFill>
                <a:latin typeface="Montserrat"/>
                <a:ea typeface="Montserrat"/>
                <a:cs typeface="Montserrat"/>
                <a:sym typeface="Montserrat"/>
              </a:rPr>
              <a:t>Misky</a:t>
            </a:r>
            <a:endParaRPr b="1" sz="4800">
              <a:solidFill>
                <a:srgbClr val="002060"/>
              </a:solidFill>
              <a:latin typeface="Montserrat"/>
              <a:ea typeface="Montserrat"/>
              <a:cs typeface="Montserrat"/>
              <a:sym typeface="Montserrat"/>
            </a:endParaRPr>
          </a:p>
        </p:txBody>
      </p:sp>
      <p:cxnSp>
        <p:nvCxnSpPr>
          <p:cNvPr descr="arrow connecting the cat to its name 'Misky'" id="141" name="Google Shape;141;p18"/>
          <p:cNvCxnSpPr/>
          <p:nvPr/>
        </p:nvCxnSpPr>
        <p:spPr>
          <a:xfrm>
            <a:off x="2973864" y="7072088"/>
            <a:ext cx="650700" cy="552600"/>
          </a:xfrm>
          <a:prstGeom prst="straightConnector1">
            <a:avLst/>
          </a:prstGeom>
          <a:noFill/>
          <a:ln cap="flat" cmpd="sng" w="76200">
            <a:solidFill>
              <a:srgbClr val="002060"/>
            </a:solidFill>
            <a:prstDash val="solid"/>
            <a:miter lim="800000"/>
            <a:headEnd len="sm" w="sm" type="none"/>
            <a:tailEnd len="med" w="med" type="triangle"/>
          </a:ln>
        </p:spPr>
      </p:cxnSp>
      <p:pic>
        <p:nvPicPr>
          <p:cNvPr descr="stack of coins" id="142" name="Google Shape;142;p18"/>
          <p:cNvPicPr preferRelativeResize="0"/>
          <p:nvPr/>
        </p:nvPicPr>
        <p:blipFill rotWithShape="1">
          <a:blip r:embed="rId7">
            <a:alphaModFix/>
          </a:blip>
          <a:srcRect b="0" l="0" r="0" t="0"/>
          <a:stretch/>
        </p:blipFill>
        <p:spPr>
          <a:xfrm>
            <a:off x="15730114" y="2355743"/>
            <a:ext cx="1045398" cy="1478491"/>
          </a:xfrm>
          <a:prstGeom prst="rect">
            <a:avLst/>
          </a:prstGeom>
          <a:noFill/>
          <a:ln>
            <a:noFill/>
          </a:ln>
        </p:spPr>
      </p:pic>
      <p:pic>
        <p:nvPicPr>
          <p:cNvPr descr="one gold coin" id="143" name="Google Shape;143;p18"/>
          <p:cNvPicPr preferRelativeResize="0"/>
          <p:nvPr/>
        </p:nvPicPr>
        <p:blipFill rotWithShape="1">
          <a:blip r:embed="rId8">
            <a:alphaModFix/>
          </a:blip>
          <a:srcRect b="0" l="0" r="0" t="0"/>
          <a:stretch/>
        </p:blipFill>
        <p:spPr>
          <a:xfrm>
            <a:off x="13679095" y="3342111"/>
            <a:ext cx="912826" cy="387951"/>
          </a:xfrm>
          <a:prstGeom prst="rect">
            <a:avLst/>
          </a:prstGeom>
          <a:noFill/>
          <a:ln>
            <a:noFill/>
          </a:ln>
        </p:spPr>
      </p:pic>
      <p:cxnSp>
        <p:nvCxnSpPr>
          <p:cNvPr descr="arrow pointing to one coin" id="144" name="Google Shape;144;p18"/>
          <p:cNvCxnSpPr/>
          <p:nvPr/>
        </p:nvCxnSpPr>
        <p:spPr>
          <a:xfrm flipH="1">
            <a:off x="14609288" y="2299021"/>
            <a:ext cx="935700" cy="1098900"/>
          </a:xfrm>
          <a:prstGeom prst="straightConnector1">
            <a:avLst/>
          </a:prstGeom>
          <a:noFill/>
          <a:ln cap="flat" cmpd="sng" w="76200">
            <a:solidFill>
              <a:srgbClr val="002060"/>
            </a:solidFill>
            <a:prstDash val="solid"/>
            <a:miter lim="800000"/>
            <a:headEnd len="sm" w="sm" type="none"/>
            <a:tailEnd len="med" w="med" type="triangle"/>
          </a:ln>
        </p:spPr>
      </p:cxnSp>
      <p:pic>
        <p:nvPicPr>
          <p:cNvPr descr="red cross" id="145" name="Google Shape;145;p18"/>
          <p:cNvPicPr preferRelativeResize="0"/>
          <p:nvPr/>
        </p:nvPicPr>
        <p:blipFill rotWithShape="1">
          <a:blip r:embed="rId9">
            <a:alphaModFix/>
          </a:blip>
          <a:srcRect b="0" l="0" r="0" t="0"/>
          <a:stretch/>
        </p:blipFill>
        <p:spPr>
          <a:xfrm>
            <a:off x="16079699" y="3094983"/>
            <a:ext cx="764599" cy="6696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id="150" name="Google Shape;150;p19"/>
          <p:cNvGraphicFramePr/>
          <p:nvPr/>
        </p:nvGraphicFramePr>
        <p:xfrm>
          <a:off x="835350" y="498950"/>
          <a:ext cx="3000000" cy="3000000"/>
        </p:xfrm>
        <a:graphic>
          <a:graphicData uri="http://schemas.openxmlformats.org/drawingml/2006/table">
            <a:tbl>
              <a:tblPr>
                <a:noFill/>
                <a:tableStyleId>{B4858FB3-9554-41ED-88CA-FF9E88339DCA}</a:tableStyleId>
              </a:tblPr>
              <a:tblGrid>
                <a:gridCol w="7020850"/>
                <a:gridCol w="6823150"/>
              </a:tblGrid>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das Deutsch</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German</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Kunst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Art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Fremdsprache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foreign language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Mathematik</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Maths</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die Naturwissenschaft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Science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wichtig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important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leicht</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easy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schwierig</a:t>
                      </a:r>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difficult</a:t>
                      </a:r>
                      <a:endParaRPr b="1"/>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praktisch</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practical</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langweilig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boring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51" name="Google Shape;151;p19"/>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solidFill>
                  <a:schemeClr val="accent3"/>
                </a:solidFill>
              </a:rPr>
              <a:t>mögen </a:t>
            </a:r>
            <a:r>
              <a:rPr lang="en-GB" sz="5000">
                <a:solidFill>
                  <a:schemeClr val="accent3"/>
                </a:solidFill>
              </a:rPr>
              <a:t>(to like)</a:t>
            </a:r>
            <a:endParaRPr sz="5000">
              <a:solidFill>
                <a:schemeClr val="accent3"/>
              </a:solidFill>
            </a:endParaRPr>
          </a:p>
        </p:txBody>
      </p:sp>
      <p:sp>
        <p:nvSpPr>
          <p:cNvPr id="157" name="Google Shape;157;p20"/>
          <p:cNvSpPr txBox="1"/>
          <p:nvPr>
            <p:ph idx="1" type="body"/>
          </p:nvPr>
        </p:nvSpPr>
        <p:spPr>
          <a:xfrm>
            <a:off x="3162628" y="3254772"/>
            <a:ext cx="2580000" cy="16992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4000"/>
              <a:t>ich </a:t>
            </a:r>
            <a:r>
              <a:rPr b="1" lang="en-GB" sz="4000"/>
              <a:t>mag</a:t>
            </a:r>
            <a:endParaRPr b="1" sz="4000"/>
          </a:p>
          <a:p>
            <a:pPr indent="0" lvl="0" marL="0" rtl="0" algn="l">
              <a:lnSpc>
                <a:spcPct val="100000"/>
              </a:lnSpc>
              <a:spcBef>
                <a:spcPts val="2000"/>
              </a:spcBef>
              <a:spcAft>
                <a:spcPts val="2000"/>
              </a:spcAft>
              <a:buNone/>
            </a:pPr>
            <a:r>
              <a:rPr lang="en-GB" sz="3000"/>
              <a:t>(I like)</a:t>
            </a:r>
            <a:endParaRPr sz="3000"/>
          </a:p>
        </p:txBody>
      </p:sp>
      <p:pic>
        <p:nvPicPr>
          <p:cNvPr id="158" name="Google Shape;158;p20"/>
          <p:cNvPicPr preferRelativeResize="0"/>
          <p:nvPr/>
        </p:nvPicPr>
        <p:blipFill rotWithShape="1">
          <a:blip r:embed="rId3">
            <a:alphaModFix/>
          </a:blip>
          <a:srcRect b="0" l="34945" r="32581" t="13800"/>
          <a:stretch/>
        </p:blipFill>
        <p:spPr>
          <a:xfrm>
            <a:off x="1656433" y="2505840"/>
            <a:ext cx="1388998" cy="2494594"/>
          </a:xfrm>
          <a:prstGeom prst="rect">
            <a:avLst/>
          </a:prstGeom>
          <a:noFill/>
          <a:ln>
            <a:noFill/>
          </a:ln>
        </p:spPr>
      </p:pic>
      <p:pic>
        <p:nvPicPr>
          <p:cNvPr id="159" name="Google Shape;159;p20"/>
          <p:cNvPicPr preferRelativeResize="0"/>
          <p:nvPr/>
        </p:nvPicPr>
        <p:blipFill rotWithShape="1">
          <a:blip r:embed="rId4">
            <a:alphaModFix/>
          </a:blip>
          <a:srcRect b="0" l="0" r="7723" t="0"/>
          <a:stretch/>
        </p:blipFill>
        <p:spPr>
          <a:xfrm>
            <a:off x="6219700" y="2322675"/>
            <a:ext cx="3068757" cy="2494594"/>
          </a:xfrm>
          <a:prstGeom prst="rect">
            <a:avLst/>
          </a:prstGeom>
          <a:noFill/>
          <a:ln>
            <a:noFill/>
          </a:ln>
        </p:spPr>
      </p:pic>
      <p:sp>
        <p:nvSpPr>
          <p:cNvPr id="160" name="Google Shape;160;p20"/>
          <p:cNvSpPr txBox="1"/>
          <p:nvPr>
            <p:ph idx="1" type="body"/>
          </p:nvPr>
        </p:nvSpPr>
        <p:spPr>
          <a:xfrm>
            <a:off x="9396315" y="3071590"/>
            <a:ext cx="2580000" cy="1519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4000"/>
              <a:t>er </a:t>
            </a:r>
            <a:r>
              <a:rPr b="1" lang="en-GB" sz="4000"/>
              <a:t>mag</a:t>
            </a:r>
            <a:endParaRPr b="1" sz="4000"/>
          </a:p>
          <a:p>
            <a:pPr indent="0" lvl="0" marL="0" rtl="0" algn="l">
              <a:lnSpc>
                <a:spcPct val="100000"/>
              </a:lnSpc>
              <a:spcBef>
                <a:spcPts val="2000"/>
              </a:spcBef>
              <a:spcAft>
                <a:spcPts val="2000"/>
              </a:spcAft>
              <a:buNone/>
            </a:pPr>
            <a:r>
              <a:rPr lang="en-GB" sz="3000"/>
              <a:t>(he likes)</a:t>
            </a:r>
            <a:endParaRPr sz="4000"/>
          </a:p>
        </p:txBody>
      </p:sp>
      <p:pic>
        <p:nvPicPr>
          <p:cNvPr id="161" name="Google Shape;161;p20"/>
          <p:cNvPicPr preferRelativeResize="0"/>
          <p:nvPr/>
        </p:nvPicPr>
        <p:blipFill rotWithShape="1">
          <a:blip r:embed="rId5">
            <a:alphaModFix/>
          </a:blip>
          <a:srcRect b="0" l="0" r="7638" t="0"/>
          <a:stretch/>
        </p:blipFill>
        <p:spPr>
          <a:xfrm>
            <a:off x="11413623" y="2322684"/>
            <a:ext cx="3068758" cy="2316237"/>
          </a:xfrm>
          <a:prstGeom prst="rect">
            <a:avLst/>
          </a:prstGeom>
          <a:noFill/>
          <a:ln>
            <a:noFill/>
          </a:ln>
        </p:spPr>
      </p:pic>
      <p:sp>
        <p:nvSpPr>
          <p:cNvPr id="162" name="Google Shape;162;p20"/>
          <p:cNvSpPr txBox="1"/>
          <p:nvPr>
            <p:ph idx="1" type="body"/>
          </p:nvPr>
        </p:nvSpPr>
        <p:spPr>
          <a:xfrm>
            <a:off x="14789940" y="3071601"/>
            <a:ext cx="2580000" cy="16992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4000"/>
              <a:t>sie </a:t>
            </a:r>
            <a:r>
              <a:rPr b="1" lang="en-GB" sz="4000"/>
              <a:t>mag</a:t>
            </a:r>
            <a:endParaRPr b="1" sz="4000"/>
          </a:p>
          <a:p>
            <a:pPr indent="0" lvl="0" marL="0" rtl="0" algn="l">
              <a:lnSpc>
                <a:spcPct val="100000"/>
              </a:lnSpc>
              <a:spcBef>
                <a:spcPts val="2000"/>
              </a:spcBef>
              <a:spcAft>
                <a:spcPts val="2000"/>
              </a:spcAft>
              <a:buNone/>
            </a:pPr>
            <a:r>
              <a:rPr lang="en-GB" sz="3000"/>
              <a:t>(she likes)</a:t>
            </a:r>
            <a:endParaRPr sz="4000"/>
          </a:p>
        </p:txBody>
      </p:sp>
      <p:pic>
        <p:nvPicPr>
          <p:cNvPr id="163" name="Google Shape;163;p20"/>
          <p:cNvPicPr preferRelativeResize="0"/>
          <p:nvPr/>
        </p:nvPicPr>
        <p:blipFill rotWithShape="1">
          <a:blip r:embed="rId6">
            <a:alphaModFix/>
          </a:blip>
          <a:srcRect b="3607" l="18539" r="11764" t="9246"/>
          <a:stretch/>
        </p:blipFill>
        <p:spPr>
          <a:xfrm>
            <a:off x="917950" y="5258825"/>
            <a:ext cx="2579960" cy="2431201"/>
          </a:xfrm>
          <a:prstGeom prst="rect">
            <a:avLst/>
          </a:prstGeom>
          <a:noFill/>
          <a:ln>
            <a:noFill/>
          </a:ln>
        </p:spPr>
      </p:pic>
      <p:sp>
        <p:nvSpPr>
          <p:cNvPr id="164" name="Google Shape;164;p20"/>
          <p:cNvSpPr txBox="1"/>
          <p:nvPr>
            <p:ph idx="1" type="body"/>
          </p:nvPr>
        </p:nvSpPr>
        <p:spPr>
          <a:xfrm>
            <a:off x="3162628" y="6121969"/>
            <a:ext cx="2580000" cy="15195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GB" sz="4000"/>
              <a:t>du magst</a:t>
            </a:r>
            <a:endParaRPr sz="4000"/>
          </a:p>
          <a:p>
            <a:pPr indent="0" lvl="0" marL="0" rtl="0" algn="l">
              <a:lnSpc>
                <a:spcPct val="100000"/>
              </a:lnSpc>
              <a:spcBef>
                <a:spcPts val="2000"/>
              </a:spcBef>
              <a:spcAft>
                <a:spcPts val="2000"/>
              </a:spcAft>
              <a:buNone/>
            </a:pPr>
            <a:r>
              <a:rPr lang="en-GB" sz="3000"/>
              <a:t>(you like)</a:t>
            </a:r>
            <a:endParaRPr sz="4000"/>
          </a:p>
        </p:txBody>
      </p:sp>
      <p:cxnSp>
        <p:nvCxnSpPr>
          <p:cNvPr id="165" name="Google Shape;165;p20"/>
          <p:cNvCxnSpPr/>
          <p:nvPr/>
        </p:nvCxnSpPr>
        <p:spPr>
          <a:xfrm>
            <a:off x="630325" y="4916575"/>
            <a:ext cx="16464300" cy="0"/>
          </a:xfrm>
          <a:prstGeom prst="straightConnector1">
            <a:avLst/>
          </a:prstGeom>
          <a:noFill/>
          <a:ln cap="flat" cmpd="sng" w="38100">
            <a:solidFill>
              <a:schemeClr val="dk2"/>
            </a:solidFill>
            <a:prstDash val="solid"/>
            <a:round/>
            <a:headEnd len="med" w="med" type="none"/>
            <a:tailEnd len="med" w="med" type="none"/>
          </a:ln>
        </p:spPr>
      </p:cxnSp>
      <p:cxnSp>
        <p:nvCxnSpPr>
          <p:cNvPr id="166" name="Google Shape;166;p20"/>
          <p:cNvCxnSpPr/>
          <p:nvPr/>
        </p:nvCxnSpPr>
        <p:spPr>
          <a:xfrm>
            <a:off x="5975525" y="2370050"/>
            <a:ext cx="0" cy="5471400"/>
          </a:xfrm>
          <a:prstGeom prst="straightConnector1">
            <a:avLst/>
          </a:prstGeom>
          <a:noFill/>
          <a:ln cap="flat" cmpd="sng" w="38100">
            <a:solidFill>
              <a:schemeClr val="dk2"/>
            </a:solidFill>
            <a:prstDash val="solid"/>
            <a:round/>
            <a:headEnd len="med" w="med" type="none"/>
            <a:tailEnd len="med" w="med" type="none"/>
          </a:ln>
        </p:spPr>
      </p:cxnSp>
      <p:cxnSp>
        <p:nvCxnSpPr>
          <p:cNvPr id="167" name="Google Shape;167;p20"/>
          <p:cNvCxnSpPr/>
          <p:nvPr/>
        </p:nvCxnSpPr>
        <p:spPr>
          <a:xfrm>
            <a:off x="11413675" y="2370025"/>
            <a:ext cx="43800" cy="2492100"/>
          </a:xfrm>
          <a:prstGeom prst="straightConnector1">
            <a:avLst/>
          </a:prstGeom>
          <a:noFill/>
          <a:ln cap="flat" cmpd="sng" w="38100">
            <a:solidFill>
              <a:schemeClr val="dk2"/>
            </a:solidFill>
            <a:prstDash val="solid"/>
            <a:round/>
            <a:headEnd len="med" w="med" type="none"/>
            <a:tailEnd len="med" w="med" type="none"/>
          </a:ln>
        </p:spPr>
      </p:cxnSp>
      <p:sp>
        <p:nvSpPr>
          <p:cNvPr id="168" name="Google Shape;168;p20"/>
          <p:cNvSpPr/>
          <p:nvPr/>
        </p:nvSpPr>
        <p:spPr>
          <a:xfrm>
            <a:off x="6294925" y="5194225"/>
            <a:ext cx="10799700" cy="2686800"/>
          </a:xfrm>
          <a:prstGeom prst="roundRect">
            <a:avLst>
              <a:gd fmla="val 16667" name="adj"/>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‘mögen’ is an </a:t>
            </a:r>
            <a:r>
              <a:rPr b="1" lang="en-GB" sz="3200">
                <a:latin typeface="Montserrat"/>
                <a:ea typeface="Montserrat"/>
                <a:cs typeface="Montserrat"/>
                <a:sym typeface="Montserrat"/>
              </a:rPr>
              <a:t>irregular </a:t>
            </a:r>
            <a:r>
              <a:rPr lang="en-GB" sz="3200">
                <a:latin typeface="Montserrat"/>
                <a:ea typeface="Montserrat"/>
                <a:cs typeface="Montserrat"/>
                <a:sym typeface="Montserrat"/>
              </a:rPr>
              <a:t>verb.</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The first person (ich) and third person singular (er/sie’)are identical.</a:t>
            </a:r>
            <a:endParaRPr sz="3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idx="4294967295"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t>Object Pronouns </a:t>
            </a:r>
            <a:r>
              <a:rPr lang="en-GB" sz="5000"/>
              <a:t>(it / them)</a:t>
            </a:r>
            <a:endParaRPr sz="5000"/>
          </a:p>
        </p:txBody>
      </p:sp>
      <p:sp>
        <p:nvSpPr>
          <p:cNvPr id="174" name="Google Shape;174;p21"/>
          <p:cNvSpPr txBox="1"/>
          <p:nvPr/>
        </p:nvSpPr>
        <p:spPr>
          <a:xfrm>
            <a:off x="917950" y="3670500"/>
            <a:ext cx="74406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Wie findest du </a:t>
            </a:r>
            <a:r>
              <a:rPr b="1" lang="en-GB" sz="4000">
                <a:solidFill>
                  <a:schemeClr val="accent1"/>
                </a:solidFill>
                <a:latin typeface="Montserrat"/>
                <a:ea typeface="Montserrat"/>
                <a:cs typeface="Montserrat"/>
                <a:sym typeface="Montserrat"/>
              </a:rPr>
              <a:t>Deutsch</a:t>
            </a:r>
            <a:r>
              <a:rPr lang="en-GB" sz="4000">
                <a:latin typeface="Montserrat"/>
                <a:ea typeface="Montserrat"/>
                <a:cs typeface="Montserrat"/>
                <a:sym typeface="Montserrat"/>
              </a:rPr>
              <a:t>?</a:t>
            </a:r>
            <a:endParaRPr sz="4000">
              <a:latin typeface="Montserrat"/>
              <a:ea typeface="Montserrat"/>
              <a:cs typeface="Montserrat"/>
              <a:sym typeface="Montserrat"/>
            </a:endParaRPr>
          </a:p>
        </p:txBody>
      </p:sp>
      <p:sp>
        <p:nvSpPr>
          <p:cNvPr id="175" name="Google Shape;175;p21"/>
          <p:cNvSpPr txBox="1"/>
          <p:nvPr/>
        </p:nvSpPr>
        <p:spPr>
          <a:xfrm>
            <a:off x="11746250" y="3570625"/>
            <a:ext cx="60312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Ich finde </a:t>
            </a:r>
            <a:r>
              <a:rPr b="1" lang="en-GB" sz="4000">
                <a:solidFill>
                  <a:schemeClr val="accent1"/>
                </a:solidFill>
                <a:latin typeface="Montserrat"/>
                <a:ea typeface="Montserrat"/>
                <a:cs typeface="Montserrat"/>
                <a:sym typeface="Montserrat"/>
              </a:rPr>
              <a:t>es</a:t>
            </a:r>
            <a:r>
              <a:rPr lang="en-GB" sz="4000">
                <a:latin typeface="Montserrat"/>
                <a:ea typeface="Montserrat"/>
                <a:cs typeface="Montserrat"/>
                <a:sym typeface="Montserrat"/>
              </a:rPr>
              <a:t> toll! </a:t>
            </a:r>
            <a:endParaRPr sz="4000">
              <a:latin typeface="Montserrat"/>
              <a:ea typeface="Montserrat"/>
              <a:cs typeface="Montserrat"/>
              <a:sym typeface="Montserrat"/>
            </a:endParaRPr>
          </a:p>
        </p:txBody>
      </p:sp>
      <p:sp>
        <p:nvSpPr>
          <p:cNvPr id="176" name="Google Shape;176;p21"/>
          <p:cNvSpPr txBox="1"/>
          <p:nvPr/>
        </p:nvSpPr>
        <p:spPr>
          <a:xfrm>
            <a:off x="917950" y="2519050"/>
            <a:ext cx="74406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Wie findest du </a:t>
            </a:r>
            <a:r>
              <a:rPr b="1" lang="en-GB" sz="4000">
                <a:solidFill>
                  <a:schemeClr val="accent5"/>
                </a:solidFill>
                <a:latin typeface="Montserrat"/>
                <a:ea typeface="Montserrat"/>
                <a:cs typeface="Montserrat"/>
                <a:sym typeface="Montserrat"/>
              </a:rPr>
              <a:t>Mathe</a:t>
            </a:r>
            <a:r>
              <a:rPr lang="en-GB" sz="4000">
                <a:latin typeface="Montserrat"/>
                <a:ea typeface="Montserrat"/>
                <a:cs typeface="Montserrat"/>
                <a:sym typeface="Montserrat"/>
              </a:rPr>
              <a:t>?</a:t>
            </a:r>
            <a:endParaRPr sz="4000">
              <a:latin typeface="Montserrat"/>
              <a:ea typeface="Montserrat"/>
              <a:cs typeface="Montserrat"/>
              <a:sym typeface="Montserrat"/>
            </a:endParaRPr>
          </a:p>
        </p:txBody>
      </p:sp>
      <p:sp>
        <p:nvSpPr>
          <p:cNvPr id="177" name="Google Shape;177;p21"/>
          <p:cNvSpPr txBox="1"/>
          <p:nvPr/>
        </p:nvSpPr>
        <p:spPr>
          <a:xfrm>
            <a:off x="11746250" y="2419175"/>
            <a:ext cx="60312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Ich finde </a:t>
            </a:r>
            <a:r>
              <a:rPr b="1" lang="en-GB" sz="4000">
                <a:solidFill>
                  <a:schemeClr val="accent5"/>
                </a:solidFill>
                <a:latin typeface="Montserrat"/>
                <a:ea typeface="Montserrat"/>
                <a:cs typeface="Montserrat"/>
                <a:sym typeface="Montserrat"/>
              </a:rPr>
              <a:t>sie</a:t>
            </a:r>
            <a:r>
              <a:rPr lang="en-GB" sz="4000">
                <a:latin typeface="Montserrat"/>
                <a:ea typeface="Montserrat"/>
                <a:cs typeface="Montserrat"/>
                <a:sym typeface="Montserrat"/>
              </a:rPr>
              <a:t> toll! </a:t>
            </a:r>
            <a:endParaRPr sz="4000">
              <a:latin typeface="Montserrat"/>
              <a:ea typeface="Montserrat"/>
              <a:cs typeface="Montserrat"/>
              <a:sym typeface="Montserrat"/>
            </a:endParaRPr>
          </a:p>
        </p:txBody>
      </p:sp>
      <p:sp>
        <p:nvSpPr>
          <p:cNvPr id="178" name="Google Shape;178;p21"/>
          <p:cNvSpPr txBox="1"/>
          <p:nvPr/>
        </p:nvSpPr>
        <p:spPr>
          <a:xfrm>
            <a:off x="917950" y="4893825"/>
            <a:ext cx="74406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Wie findest du </a:t>
            </a:r>
            <a:r>
              <a:rPr b="1" lang="en-GB" sz="4000">
                <a:solidFill>
                  <a:schemeClr val="accent2"/>
                </a:solidFill>
                <a:latin typeface="Montserrat"/>
                <a:ea typeface="Montserrat"/>
                <a:cs typeface="Montserrat"/>
                <a:sym typeface="Montserrat"/>
              </a:rPr>
              <a:t>den Lehrer</a:t>
            </a:r>
            <a:r>
              <a:rPr lang="en-GB" sz="4000">
                <a:latin typeface="Montserrat"/>
                <a:ea typeface="Montserrat"/>
                <a:cs typeface="Montserrat"/>
                <a:sym typeface="Montserrat"/>
              </a:rPr>
              <a:t>?</a:t>
            </a:r>
            <a:endParaRPr sz="4000">
              <a:latin typeface="Montserrat"/>
              <a:ea typeface="Montserrat"/>
              <a:cs typeface="Montserrat"/>
              <a:sym typeface="Montserrat"/>
            </a:endParaRPr>
          </a:p>
        </p:txBody>
      </p:sp>
      <p:sp>
        <p:nvSpPr>
          <p:cNvPr id="179" name="Google Shape;179;p21"/>
          <p:cNvSpPr txBox="1"/>
          <p:nvPr/>
        </p:nvSpPr>
        <p:spPr>
          <a:xfrm>
            <a:off x="11746250" y="4793950"/>
            <a:ext cx="60312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Ich finde </a:t>
            </a:r>
            <a:r>
              <a:rPr b="1" lang="en-GB" sz="4000">
                <a:solidFill>
                  <a:schemeClr val="accent2"/>
                </a:solidFill>
                <a:latin typeface="Montserrat"/>
                <a:ea typeface="Montserrat"/>
                <a:cs typeface="Montserrat"/>
                <a:sym typeface="Montserrat"/>
              </a:rPr>
              <a:t>ihn</a:t>
            </a:r>
            <a:r>
              <a:rPr lang="en-GB" sz="4000">
                <a:latin typeface="Montserrat"/>
                <a:ea typeface="Montserrat"/>
                <a:cs typeface="Montserrat"/>
                <a:sym typeface="Montserrat"/>
              </a:rPr>
              <a:t> toll! </a:t>
            </a:r>
            <a:endParaRPr sz="4000">
              <a:latin typeface="Montserrat"/>
              <a:ea typeface="Montserrat"/>
              <a:cs typeface="Montserrat"/>
              <a:sym typeface="Montserrat"/>
            </a:endParaRPr>
          </a:p>
        </p:txBody>
      </p:sp>
      <p:sp>
        <p:nvSpPr>
          <p:cNvPr id="180" name="Google Shape;180;p21"/>
          <p:cNvSpPr txBox="1"/>
          <p:nvPr/>
        </p:nvSpPr>
        <p:spPr>
          <a:xfrm>
            <a:off x="917950" y="6094900"/>
            <a:ext cx="86640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Wie findest du </a:t>
            </a:r>
            <a:r>
              <a:rPr b="1" lang="en-GB" sz="4000">
                <a:solidFill>
                  <a:schemeClr val="dk2"/>
                </a:solidFill>
                <a:latin typeface="Montserrat"/>
                <a:ea typeface="Montserrat"/>
                <a:cs typeface="Montserrat"/>
                <a:sym typeface="Montserrat"/>
              </a:rPr>
              <a:t>Fremdsprachen</a:t>
            </a:r>
            <a:r>
              <a:rPr lang="en-GB" sz="4000">
                <a:latin typeface="Montserrat"/>
                <a:ea typeface="Montserrat"/>
                <a:cs typeface="Montserrat"/>
                <a:sym typeface="Montserrat"/>
              </a:rPr>
              <a:t>?</a:t>
            </a:r>
            <a:endParaRPr sz="4000">
              <a:latin typeface="Montserrat"/>
              <a:ea typeface="Montserrat"/>
              <a:cs typeface="Montserrat"/>
              <a:sym typeface="Montserrat"/>
            </a:endParaRPr>
          </a:p>
        </p:txBody>
      </p:sp>
      <p:sp>
        <p:nvSpPr>
          <p:cNvPr id="181" name="Google Shape;181;p21"/>
          <p:cNvSpPr txBox="1"/>
          <p:nvPr/>
        </p:nvSpPr>
        <p:spPr>
          <a:xfrm>
            <a:off x="11746250" y="5995025"/>
            <a:ext cx="60312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Montserrat"/>
                <a:ea typeface="Montserrat"/>
                <a:cs typeface="Montserrat"/>
                <a:sym typeface="Montserrat"/>
              </a:rPr>
              <a:t>Ich finde </a:t>
            </a:r>
            <a:r>
              <a:rPr b="1" lang="en-GB" sz="4000">
                <a:solidFill>
                  <a:schemeClr val="dk2"/>
                </a:solidFill>
                <a:latin typeface="Montserrat"/>
                <a:ea typeface="Montserrat"/>
                <a:cs typeface="Montserrat"/>
                <a:sym typeface="Montserrat"/>
              </a:rPr>
              <a:t>sie</a:t>
            </a:r>
            <a:r>
              <a:rPr lang="en-GB" sz="4000">
                <a:latin typeface="Montserrat"/>
                <a:ea typeface="Montserrat"/>
                <a:cs typeface="Montserrat"/>
                <a:sym typeface="Montserrat"/>
              </a:rPr>
              <a:t> toll! </a:t>
            </a:r>
            <a:endParaRPr sz="4000">
              <a:latin typeface="Montserrat"/>
              <a:ea typeface="Montserrat"/>
              <a:cs typeface="Montserrat"/>
              <a:sym typeface="Montserrat"/>
            </a:endParaRPr>
          </a:p>
        </p:txBody>
      </p:sp>
      <p:sp>
        <p:nvSpPr>
          <p:cNvPr id="182" name="Google Shape;182;p21"/>
          <p:cNvSpPr/>
          <p:nvPr/>
        </p:nvSpPr>
        <p:spPr>
          <a:xfrm>
            <a:off x="9969100" y="2771475"/>
            <a:ext cx="1323300" cy="424500"/>
          </a:xfrm>
          <a:prstGeom prst="rightArrow">
            <a:avLst>
              <a:gd fmla="val 50000" name="adj1"/>
              <a:gd fmla="val 50000" name="adj2"/>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p:nvPr/>
        </p:nvSpPr>
        <p:spPr>
          <a:xfrm>
            <a:off x="9969100" y="3992050"/>
            <a:ext cx="1323300" cy="424500"/>
          </a:xfrm>
          <a:prstGeom prst="rightArrow">
            <a:avLst>
              <a:gd fmla="val 50000" name="adj1"/>
              <a:gd fmla="val 50000" name="adj2"/>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10002450" y="6266950"/>
            <a:ext cx="1323300" cy="424500"/>
          </a:xfrm>
          <a:prstGeom prst="rightArrow">
            <a:avLst>
              <a:gd fmla="val 50000" name="adj1"/>
              <a:gd fmla="val 50000" name="adj2"/>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9969100" y="5212625"/>
            <a:ext cx="1323300" cy="424500"/>
          </a:xfrm>
          <a:prstGeom prst="rightArrow">
            <a:avLst>
              <a:gd fmla="val 50000" name="adj1"/>
              <a:gd fmla="val 50000" name="adj2"/>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873900" y="2172250"/>
            <a:ext cx="15879900" cy="4736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r>
              <a:rPr lang="en-GB" sz="4000">
                <a:solidFill>
                  <a:schemeClr val="dk2"/>
                </a:solidFill>
                <a:latin typeface="Montserrat"/>
                <a:ea typeface="Montserrat"/>
                <a:cs typeface="Montserrat"/>
                <a:sym typeface="Montserrat"/>
              </a:rPr>
              <a:t>Maths, German, Art, … are used as </a:t>
            </a:r>
            <a:r>
              <a:rPr b="1" lang="en-GB" sz="4000">
                <a:solidFill>
                  <a:schemeClr val="dk2"/>
                </a:solidFill>
                <a:latin typeface="Montserrat"/>
                <a:ea typeface="Montserrat"/>
                <a:cs typeface="Montserrat"/>
                <a:sym typeface="Montserrat"/>
              </a:rPr>
              <a:t>neuter </a:t>
            </a:r>
            <a:r>
              <a:rPr lang="en-GB" sz="4000">
                <a:solidFill>
                  <a:schemeClr val="dk2"/>
                </a:solidFill>
                <a:latin typeface="Montserrat"/>
                <a:ea typeface="Montserrat"/>
                <a:cs typeface="Montserrat"/>
                <a:sym typeface="Montserrat"/>
              </a:rPr>
              <a:t>nouns in the category of ‘</a:t>
            </a:r>
            <a:r>
              <a:rPr b="1" lang="en-GB" sz="4000">
                <a:solidFill>
                  <a:schemeClr val="dk2"/>
                </a:solidFill>
                <a:latin typeface="Montserrat"/>
                <a:ea typeface="Montserrat"/>
                <a:cs typeface="Montserrat"/>
                <a:sym typeface="Montserrat"/>
              </a:rPr>
              <a:t>das Fach</a:t>
            </a:r>
            <a:r>
              <a:rPr lang="en-GB" sz="4000">
                <a:solidFill>
                  <a:schemeClr val="dk2"/>
                </a:solidFill>
                <a:latin typeface="Montserrat"/>
                <a:ea typeface="Montserrat"/>
                <a:cs typeface="Montserrat"/>
                <a:sym typeface="Montserrat"/>
              </a:rPr>
              <a:t>’ (the subject). This is why we say in German: </a:t>
            </a:r>
            <a:r>
              <a:rPr lang="en-GB" sz="3400">
                <a:solidFill>
                  <a:schemeClr val="dk2"/>
                </a:solidFill>
                <a:latin typeface="Montserrat"/>
                <a:ea typeface="Montserrat"/>
                <a:cs typeface="Montserrat"/>
                <a:sym typeface="Montserrat"/>
              </a:rPr>
              <a:t>Ich mag </a:t>
            </a:r>
            <a:r>
              <a:rPr b="1" lang="en-GB" sz="3400">
                <a:solidFill>
                  <a:schemeClr val="dk2"/>
                </a:solidFill>
                <a:latin typeface="Montserrat"/>
                <a:ea typeface="Montserrat"/>
                <a:cs typeface="Montserrat"/>
                <a:sym typeface="Montserrat"/>
              </a:rPr>
              <a:t>es</a:t>
            </a:r>
            <a:r>
              <a:rPr lang="en-GB" sz="3400">
                <a:solidFill>
                  <a:schemeClr val="dk2"/>
                </a:solidFill>
                <a:latin typeface="Montserrat"/>
                <a:ea typeface="Montserrat"/>
                <a:cs typeface="Montserrat"/>
                <a:sym typeface="Montserrat"/>
              </a:rPr>
              <a:t>! Ich mag </a:t>
            </a:r>
            <a:r>
              <a:rPr b="1" lang="en-GB" sz="3400">
                <a:solidFill>
                  <a:schemeClr val="dk2"/>
                </a:solidFill>
                <a:latin typeface="Montserrat"/>
                <a:ea typeface="Montserrat"/>
                <a:cs typeface="Montserrat"/>
                <a:sym typeface="Montserrat"/>
              </a:rPr>
              <a:t>es </a:t>
            </a:r>
            <a:r>
              <a:rPr lang="en-GB" sz="3400">
                <a:solidFill>
                  <a:schemeClr val="dk2"/>
                </a:solidFill>
                <a:latin typeface="Montserrat"/>
                <a:ea typeface="Montserrat"/>
                <a:cs typeface="Montserrat"/>
                <a:sym typeface="Montserrat"/>
              </a:rPr>
              <a:t>nicht! (I like it!) (I don’t like it!)</a:t>
            </a:r>
            <a:endParaRPr sz="34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lang="en-GB" sz="4000">
                <a:solidFill>
                  <a:schemeClr val="dk2"/>
                </a:solidFill>
                <a:latin typeface="Montserrat"/>
                <a:ea typeface="Montserrat"/>
                <a:cs typeface="Montserrat"/>
                <a:sym typeface="Montserrat"/>
              </a:rPr>
              <a:t>Foreign languages (Fremdsprachen) is a </a:t>
            </a:r>
            <a:r>
              <a:rPr b="1" lang="en-GB" sz="4000">
                <a:solidFill>
                  <a:schemeClr val="dk2"/>
                </a:solidFill>
                <a:latin typeface="Montserrat"/>
                <a:ea typeface="Montserrat"/>
                <a:cs typeface="Montserrat"/>
                <a:sym typeface="Montserrat"/>
              </a:rPr>
              <a:t>plural</a:t>
            </a:r>
            <a:r>
              <a:rPr lang="en-GB" sz="4000">
                <a:solidFill>
                  <a:schemeClr val="dk2"/>
                </a:solidFill>
                <a:latin typeface="Montserrat"/>
                <a:ea typeface="Montserrat"/>
                <a:cs typeface="Montserrat"/>
                <a:sym typeface="Montserrat"/>
              </a:rPr>
              <a:t> noun:</a:t>
            </a:r>
            <a:endParaRPr sz="40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lang="en-GB" sz="3400">
                <a:solidFill>
                  <a:schemeClr val="dk2"/>
                </a:solidFill>
                <a:latin typeface="Montserrat"/>
                <a:ea typeface="Montserrat"/>
                <a:cs typeface="Montserrat"/>
                <a:sym typeface="Montserrat"/>
              </a:rPr>
              <a:t>Ich mag </a:t>
            </a:r>
            <a:r>
              <a:rPr b="1" lang="en-GB" sz="3400">
                <a:solidFill>
                  <a:schemeClr val="dk2"/>
                </a:solidFill>
                <a:latin typeface="Montserrat"/>
                <a:ea typeface="Montserrat"/>
                <a:cs typeface="Montserrat"/>
                <a:sym typeface="Montserrat"/>
              </a:rPr>
              <a:t>sie</a:t>
            </a:r>
            <a:r>
              <a:rPr lang="en-GB" sz="3400">
                <a:solidFill>
                  <a:schemeClr val="dk2"/>
                </a:solidFill>
                <a:latin typeface="Montserrat"/>
                <a:ea typeface="Montserrat"/>
                <a:cs typeface="Montserrat"/>
                <a:sym typeface="Montserrat"/>
              </a:rPr>
              <a:t>! (I like them!)</a:t>
            </a:r>
            <a:endParaRPr sz="3400">
              <a:solidFill>
                <a:schemeClr val="dk2"/>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t/>
            </a:r>
            <a:endParaRPr sz="40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2"/>
          <p:cNvPicPr preferRelativeResize="0"/>
          <p:nvPr/>
        </p:nvPicPr>
        <p:blipFill>
          <a:blip r:embed="rId3">
            <a:alphaModFix/>
          </a:blip>
          <a:stretch>
            <a:fillRect/>
          </a:stretch>
        </p:blipFill>
        <p:spPr>
          <a:xfrm>
            <a:off x="151975" y="199350"/>
            <a:ext cx="1767275" cy="1767275"/>
          </a:xfrm>
          <a:prstGeom prst="rect">
            <a:avLst/>
          </a:prstGeom>
          <a:noFill/>
          <a:ln>
            <a:noFill/>
          </a:ln>
        </p:spPr>
      </p:pic>
      <p:sp>
        <p:nvSpPr>
          <p:cNvPr id="192" name="Google Shape;192;p22"/>
          <p:cNvSpPr txBox="1"/>
          <p:nvPr/>
        </p:nvSpPr>
        <p:spPr>
          <a:xfrm>
            <a:off x="1919250" y="379050"/>
            <a:ext cx="8406000" cy="95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500">
                <a:latin typeface="Montserrat"/>
                <a:ea typeface="Montserrat"/>
                <a:cs typeface="Montserrat"/>
                <a:sym typeface="Montserrat"/>
              </a:rPr>
              <a:t>Guten Tag!</a:t>
            </a:r>
            <a:endParaRPr sz="3500">
              <a:latin typeface="Montserrat"/>
              <a:ea typeface="Montserrat"/>
              <a:cs typeface="Montserrat"/>
              <a:sym typeface="Montserrat"/>
            </a:endParaRPr>
          </a:p>
          <a:p>
            <a:pPr indent="0" lvl="0" marL="0" rtl="0" algn="l">
              <a:lnSpc>
                <a:spcPct val="115000"/>
              </a:lnSpc>
              <a:spcBef>
                <a:spcPts val="0"/>
              </a:spcBef>
              <a:spcAft>
                <a:spcPts val="0"/>
              </a:spcAft>
              <a:buNone/>
            </a:pPr>
            <a:r>
              <a:rPr lang="en-GB" sz="3500">
                <a:latin typeface="Montserrat"/>
                <a:ea typeface="Montserrat"/>
                <a:cs typeface="Montserrat"/>
                <a:sym typeface="Montserrat"/>
              </a:rPr>
              <a:t>Ich heiße Lara. Ich wohne in Leipzig. Ich mag Mathe. Es ist ganz leicht und ich finde Naturwissenschaft ziemlich praktisch. Mein Lieblingsfach ist Deutsch. Es ist wichtig! Ich finde den Lehrer zu streng. Ich mag Sport, aber es ist ein bisschen schwierig. Ich finde das Essen in der Schule lecker und gesund, aber Thomas findet es </a:t>
            </a:r>
            <a:endParaRPr sz="3500">
              <a:latin typeface="Montserrat"/>
              <a:ea typeface="Montserrat"/>
              <a:cs typeface="Montserrat"/>
              <a:sym typeface="Montserrat"/>
            </a:endParaRPr>
          </a:p>
          <a:p>
            <a:pPr indent="0" lvl="0" marL="0" rtl="0" algn="l">
              <a:lnSpc>
                <a:spcPct val="115000"/>
              </a:lnSpc>
              <a:spcBef>
                <a:spcPts val="0"/>
              </a:spcBef>
              <a:spcAft>
                <a:spcPts val="0"/>
              </a:spcAft>
              <a:buNone/>
            </a:pPr>
            <a:r>
              <a:rPr lang="en-GB" sz="3500">
                <a:latin typeface="Montserrat"/>
                <a:ea typeface="Montserrat"/>
                <a:cs typeface="Montserrat"/>
                <a:sym typeface="Montserrat"/>
              </a:rPr>
              <a:t>zu langweilig. </a:t>
            </a:r>
            <a:endParaRPr sz="3500">
              <a:latin typeface="Montserrat"/>
              <a:ea typeface="Montserrat"/>
              <a:cs typeface="Montserrat"/>
              <a:sym typeface="Montserrat"/>
            </a:endParaRPr>
          </a:p>
          <a:p>
            <a:pPr indent="0" lvl="0" marL="0" rtl="0" algn="l">
              <a:lnSpc>
                <a:spcPct val="115000"/>
              </a:lnSpc>
              <a:spcBef>
                <a:spcPts val="0"/>
              </a:spcBef>
              <a:spcAft>
                <a:spcPts val="0"/>
              </a:spcAft>
              <a:buNone/>
            </a:pPr>
            <a:r>
              <a:rPr lang="en-GB" sz="3500">
                <a:latin typeface="Montserrat"/>
                <a:ea typeface="Montserrat"/>
                <a:cs typeface="Montserrat"/>
                <a:sym typeface="Montserrat"/>
              </a:rPr>
              <a:t>Was denkst du? </a:t>
            </a:r>
            <a:endParaRPr sz="3500">
              <a:latin typeface="Montserrat"/>
              <a:ea typeface="Montserrat"/>
              <a:cs typeface="Montserrat"/>
              <a:sym typeface="Montserrat"/>
            </a:endParaRPr>
          </a:p>
          <a:p>
            <a:pPr indent="0" lvl="0" marL="0" rtl="0" algn="l">
              <a:lnSpc>
                <a:spcPct val="115000"/>
              </a:lnSpc>
              <a:spcBef>
                <a:spcPts val="0"/>
              </a:spcBef>
              <a:spcAft>
                <a:spcPts val="0"/>
              </a:spcAft>
              <a:buNone/>
            </a:pPr>
            <a:r>
              <a:rPr lang="en-GB" sz="3500">
                <a:latin typeface="Montserrat"/>
                <a:ea typeface="Montserrat"/>
                <a:cs typeface="Montserrat"/>
                <a:sym typeface="Montserrat"/>
              </a:rPr>
              <a:t>Tschüss!</a:t>
            </a:r>
            <a:endParaRPr sz="3500">
              <a:latin typeface="Montserrat"/>
              <a:ea typeface="Montserrat"/>
              <a:cs typeface="Montserrat"/>
              <a:sym typeface="Montserrat"/>
            </a:endParaRPr>
          </a:p>
        </p:txBody>
      </p:sp>
      <p:sp>
        <p:nvSpPr>
          <p:cNvPr id="193" name="Google Shape;193;p22"/>
          <p:cNvSpPr txBox="1"/>
          <p:nvPr/>
        </p:nvSpPr>
        <p:spPr>
          <a:xfrm>
            <a:off x="10463500" y="481275"/>
            <a:ext cx="6447900" cy="84618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Richtig        oder Falsch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Lara likes maths. </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It is not easy.</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She finds science quite practical.</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She finds German </a:t>
            </a:r>
            <a:endParaRPr sz="3400">
              <a:latin typeface="Montserrat"/>
              <a:ea typeface="Montserrat"/>
              <a:cs typeface="Montserrat"/>
              <a:sym typeface="Montserrat"/>
            </a:endParaRPr>
          </a:p>
          <a:p>
            <a:pPr indent="0" lvl="0" marL="457200" rtl="0" algn="l">
              <a:spcBef>
                <a:spcPts val="0"/>
              </a:spcBef>
              <a:spcAft>
                <a:spcPts val="0"/>
              </a:spcAft>
              <a:buNone/>
            </a:pPr>
            <a:r>
              <a:rPr lang="en-GB" sz="3400">
                <a:latin typeface="Montserrat"/>
                <a:ea typeface="Montserrat"/>
                <a:cs typeface="Montserrat"/>
                <a:sym typeface="Montserrat"/>
              </a:rPr>
              <a:t>important.</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The teacher is kind.</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The food in school is </a:t>
            </a:r>
            <a:endParaRPr sz="3400">
              <a:latin typeface="Montserrat"/>
              <a:ea typeface="Montserrat"/>
              <a:cs typeface="Montserrat"/>
              <a:sym typeface="Montserrat"/>
            </a:endParaRPr>
          </a:p>
          <a:p>
            <a:pPr indent="0" lvl="0" marL="457200" rtl="0" algn="l">
              <a:spcBef>
                <a:spcPts val="0"/>
              </a:spcBef>
              <a:spcAft>
                <a:spcPts val="0"/>
              </a:spcAft>
              <a:buNone/>
            </a:pPr>
            <a:r>
              <a:rPr lang="en-GB" sz="3400">
                <a:latin typeface="Montserrat"/>
                <a:ea typeface="Montserrat"/>
                <a:cs typeface="Montserrat"/>
                <a:sym typeface="Montserrat"/>
              </a:rPr>
              <a:t>delicious.</a:t>
            </a:r>
            <a:endParaRPr sz="3400">
              <a:latin typeface="Montserrat"/>
              <a:ea typeface="Montserrat"/>
              <a:cs typeface="Montserrat"/>
              <a:sym typeface="Montserrat"/>
            </a:endParaRPr>
          </a:p>
          <a:p>
            <a:pPr indent="-444500" lvl="0" marL="457200" rtl="0" algn="l">
              <a:spcBef>
                <a:spcPts val="0"/>
              </a:spcBef>
              <a:spcAft>
                <a:spcPts val="0"/>
              </a:spcAft>
              <a:buSzPts val="3400"/>
              <a:buFont typeface="Montserrat"/>
              <a:buAutoNum type="arabicPeriod"/>
            </a:pPr>
            <a:r>
              <a:rPr lang="en-GB" sz="3400">
                <a:latin typeface="Montserrat"/>
                <a:ea typeface="Montserrat"/>
                <a:cs typeface="Montserrat"/>
                <a:sym typeface="Montserrat"/>
              </a:rPr>
              <a:t>Thomas finds it</a:t>
            </a:r>
            <a:endParaRPr sz="3400">
              <a:latin typeface="Montserrat"/>
              <a:ea typeface="Montserrat"/>
              <a:cs typeface="Montserrat"/>
              <a:sym typeface="Montserrat"/>
            </a:endParaRPr>
          </a:p>
          <a:p>
            <a:pPr indent="0" lvl="0" marL="457200" rtl="0" algn="l">
              <a:spcBef>
                <a:spcPts val="0"/>
              </a:spcBef>
              <a:spcAft>
                <a:spcPts val="0"/>
              </a:spcAft>
              <a:buNone/>
            </a:pPr>
            <a:r>
              <a:rPr lang="en-GB" sz="3400">
                <a:latin typeface="Montserrat"/>
                <a:ea typeface="Montserrat"/>
                <a:cs typeface="Montserrat"/>
                <a:sym typeface="Montserrat"/>
              </a:rPr>
              <a:t>too boring.</a:t>
            </a:r>
            <a:endParaRPr sz="3400">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Which question does Lara ask at the end? </a:t>
            </a:r>
            <a:endParaRPr sz="34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p:txBody>
      </p:sp>
      <p:pic>
        <p:nvPicPr>
          <p:cNvPr descr="Image result for tick clipart" id="194" name="Google Shape;194;p22"/>
          <p:cNvPicPr preferRelativeResize="0"/>
          <p:nvPr/>
        </p:nvPicPr>
        <p:blipFill rotWithShape="1">
          <a:blip r:embed="rId4">
            <a:alphaModFix/>
          </a:blip>
          <a:srcRect b="0" l="0" r="56963" t="0"/>
          <a:stretch/>
        </p:blipFill>
        <p:spPr>
          <a:xfrm>
            <a:off x="12255602" y="551601"/>
            <a:ext cx="677701" cy="676850"/>
          </a:xfrm>
          <a:prstGeom prst="rect">
            <a:avLst/>
          </a:prstGeom>
          <a:noFill/>
          <a:ln>
            <a:noFill/>
          </a:ln>
        </p:spPr>
      </p:pic>
      <p:pic>
        <p:nvPicPr>
          <p:cNvPr descr="Image result for tick clipart" id="195" name="Google Shape;195;p22"/>
          <p:cNvPicPr preferRelativeResize="0"/>
          <p:nvPr/>
        </p:nvPicPr>
        <p:blipFill rotWithShape="1">
          <a:blip r:embed="rId4">
            <a:alphaModFix/>
          </a:blip>
          <a:srcRect b="0" l="59698" r="0" t="0"/>
          <a:stretch/>
        </p:blipFill>
        <p:spPr>
          <a:xfrm>
            <a:off x="15617100" y="528658"/>
            <a:ext cx="677700" cy="722768"/>
          </a:xfrm>
          <a:prstGeom prst="rect">
            <a:avLst/>
          </a:prstGeom>
          <a:noFill/>
          <a:ln>
            <a:noFill/>
          </a:ln>
        </p:spPr>
      </p:pic>
      <p:pic>
        <p:nvPicPr>
          <p:cNvPr descr="Image result for tick clipart" id="196" name="Google Shape;196;p22"/>
          <p:cNvPicPr preferRelativeResize="0"/>
          <p:nvPr/>
        </p:nvPicPr>
        <p:blipFill rotWithShape="1">
          <a:blip r:embed="rId4">
            <a:alphaModFix/>
          </a:blip>
          <a:srcRect b="0" l="0" r="56963" t="0"/>
          <a:stretch/>
        </p:blipFill>
        <p:spPr>
          <a:xfrm>
            <a:off x="13470325" y="6732900"/>
            <a:ext cx="578976" cy="578250"/>
          </a:xfrm>
          <a:prstGeom prst="rect">
            <a:avLst/>
          </a:prstGeom>
          <a:noFill/>
          <a:ln>
            <a:noFill/>
          </a:ln>
        </p:spPr>
      </p:pic>
      <p:pic>
        <p:nvPicPr>
          <p:cNvPr descr="Image result for tick clipart" id="197" name="Google Shape;197;p22"/>
          <p:cNvPicPr preferRelativeResize="0"/>
          <p:nvPr/>
        </p:nvPicPr>
        <p:blipFill rotWithShape="1">
          <a:blip r:embed="rId4">
            <a:alphaModFix/>
          </a:blip>
          <a:srcRect b="0" l="59698" r="0" t="0"/>
          <a:stretch/>
        </p:blipFill>
        <p:spPr>
          <a:xfrm>
            <a:off x="15241500" y="4526014"/>
            <a:ext cx="578975" cy="617484"/>
          </a:xfrm>
          <a:prstGeom prst="rect">
            <a:avLst/>
          </a:prstGeom>
          <a:noFill/>
          <a:ln>
            <a:noFill/>
          </a:ln>
        </p:spPr>
      </p:pic>
      <p:pic>
        <p:nvPicPr>
          <p:cNvPr descr="Image result for tick clipart" id="198" name="Google Shape;198;p22"/>
          <p:cNvPicPr preferRelativeResize="0"/>
          <p:nvPr/>
        </p:nvPicPr>
        <p:blipFill rotWithShape="1">
          <a:blip r:embed="rId4">
            <a:alphaModFix/>
          </a:blip>
          <a:srcRect b="0" l="0" r="56963" t="0"/>
          <a:stretch/>
        </p:blipFill>
        <p:spPr>
          <a:xfrm>
            <a:off x="14803250" y="1489650"/>
            <a:ext cx="578976" cy="578250"/>
          </a:xfrm>
          <a:prstGeom prst="rect">
            <a:avLst/>
          </a:prstGeom>
          <a:noFill/>
          <a:ln>
            <a:noFill/>
          </a:ln>
        </p:spPr>
      </p:pic>
      <p:pic>
        <p:nvPicPr>
          <p:cNvPr descr="Image result for tick clipart" id="199" name="Google Shape;199;p22"/>
          <p:cNvPicPr preferRelativeResize="0"/>
          <p:nvPr/>
        </p:nvPicPr>
        <p:blipFill rotWithShape="1">
          <a:blip r:embed="rId4">
            <a:alphaModFix/>
          </a:blip>
          <a:srcRect b="0" l="0" r="56963" t="0"/>
          <a:stretch/>
        </p:blipFill>
        <p:spPr>
          <a:xfrm>
            <a:off x="13115075" y="5650975"/>
            <a:ext cx="578976" cy="578250"/>
          </a:xfrm>
          <a:prstGeom prst="rect">
            <a:avLst/>
          </a:prstGeom>
          <a:noFill/>
          <a:ln>
            <a:noFill/>
          </a:ln>
        </p:spPr>
      </p:pic>
      <p:pic>
        <p:nvPicPr>
          <p:cNvPr descr="Image result for tick clipart" id="200" name="Google Shape;200;p22"/>
          <p:cNvPicPr preferRelativeResize="0"/>
          <p:nvPr/>
        </p:nvPicPr>
        <p:blipFill rotWithShape="1">
          <a:blip r:embed="rId4">
            <a:alphaModFix/>
          </a:blip>
          <a:srcRect b="0" l="0" r="56963" t="0"/>
          <a:stretch/>
        </p:blipFill>
        <p:spPr>
          <a:xfrm>
            <a:off x="13470325" y="4088875"/>
            <a:ext cx="578976" cy="578250"/>
          </a:xfrm>
          <a:prstGeom prst="rect">
            <a:avLst/>
          </a:prstGeom>
          <a:noFill/>
          <a:ln>
            <a:noFill/>
          </a:ln>
        </p:spPr>
      </p:pic>
      <p:pic>
        <p:nvPicPr>
          <p:cNvPr descr="Image result for tick clipart" id="201" name="Google Shape;201;p22"/>
          <p:cNvPicPr preferRelativeResize="0"/>
          <p:nvPr/>
        </p:nvPicPr>
        <p:blipFill rotWithShape="1">
          <a:blip r:embed="rId4">
            <a:alphaModFix/>
          </a:blip>
          <a:srcRect b="0" l="0" r="56963" t="0"/>
          <a:stretch/>
        </p:blipFill>
        <p:spPr>
          <a:xfrm>
            <a:off x="13470325" y="3081475"/>
            <a:ext cx="578976" cy="578250"/>
          </a:xfrm>
          <a:prstGeom prst="rect">
            <a:avLst/>
          </a:prstGeom>
          <a:noFill/>
          <a:ln>
            <a:noFill/>
          </a:ln>
        </p:spPr>
      </p:pic>
      <p:pic>
        <p:nvPicPr>
          <p:cNvPr descr="Image result for tick clipart" id="202" name="Google Shape;202;p22"/>
          <p:cNvPicPr preferRelativeResize="0"/>
          <p:nvPr/>
        </p:nvPicPr>
        <p:blipFill rotWithShape="1">
          <a:blip r:embed="rId4">
            <a:alphaModFix/>
          </a:blip>
          <a:srcRect b="0" l="59698" r="0" t="0"/>
          <a:stretch/>
        </p:blipFill>
        <p:spPr>
          <a:xfrm>
            <a:off x="13813613" y="2034839"/>
            <a:ext cx="578975" cy="617484"/>
          </a:xfrm>
          <a:prstGeom prst="rect">
            <a:avLst/>
          </a:prstGeom>
          <a:noFill/>
          <a:ln>
            <a:noFill/>
          </a:ln>
        </p:spPr>
      </p:pic>
      <p:sp>
        <p:nvSpPr>
          <p:cNvPr id="203" name="Google Shape;203;p22"/>
          <p:cNvSpPr txBox="1"/>
          <p:nvPr/>
        </p:nvSpPr>
        <p:spPr>
          <a:xfrm>
            <a:off x="11186975" y="8220475"/>
            <a:ext cx="46335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accent4"/>
                </a:solidFill>
                <a:latin typeface="Montserrat"/>
                <a:ea typeface="Montserrat"/>
                <a:cs typeface="Montserrat"/>
                <a:sym typeface="Montserrat"/>
              </a:rPr>
              <a:t>What do you think?</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