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10287000" cx="18288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9FBA414-C6ED-4584-8F22-7CE0612C7521}">
  <a:tblStyle styleId="{09FBA414-C6ED-4584-8F22-7CE0612C75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0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9f048a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9f048a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c1d0fb4d3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c1d0fb4d3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d5d40fd9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8d5d40fd9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8d5d40fd9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5d40fd9e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8d5d40fd9e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8d5d40fd9e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c1d0fb4d3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8c1d0fb4d3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8c1d0fb4d3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c1d0fb4d3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8c1d0fb4d3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8c1d0fb4d3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ba5e37f20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ba5e37f20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d5d40fd9e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d5d40fd9e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d5d40fd9e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d5d40fd9e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Relationship Id="rId7" Type="http://schemas.openxmlformats.org/officeDocument/2006/relationships/image" Target="../media/image11.png"/><Relationship Id="rId8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766475" y="887500"/>
            <a:ext cx="41148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German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968200" y="3227300"/>
            <a:ext cx="14886000" cy="23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Describing a school day [1 / 3]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609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Char char="-"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Telling the time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917950" y="8350625"/>
            <a:ext cx="42963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Herr Jones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/>
          <p:nvPr>
            <p:ph type="title"/>
          </p:nvPr>
        </p:nvSpPr>
        <p:spPr>
          <a:xfrm>
            <a:off x="244400" y="549800"/>
            <a:ext cx="16452000" cy="860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>
                <a:solidFill>
                  <a:schemeClr val="dk2"/>
                </a:solidFill>
              </a:rPr>
              <a:t>Telling the time:</a:t>
            </a:r>
            <a:endParaRPr sz="4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900">
              <a:solidFill>
                <a:schemeClr val="dk2"/>
              </a:solidFill>
            </a:endParaRPr>
          </a:p>
          <a:p>
            <a:pPr indent="-7683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AutoNum type="arabicPeriod"/>
            </a:pPr>
            <a:r>
              <a:rPr lang="en-GB" sz="4900">
                <a:solidFill>
                  <a:schemeClr val="dk2"/>
                </a:solidFill>
              </a:rPr>
              <a:t>To say “at” a certain time you use ………..</a:t>
            </a:r>
            <a:endParaRPr sz="4900" u="sng">
              <a:solidFill>
                <a:schemeClr val="dk2"/>
              </a:solidFill>
            </a:endParaRPr>
          </a:p>
          <a:p>
            <a:pPr indent="-7683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AutoNum type="arabicPeriod"/>
            </a:pPr>
            <a:r>
              <a:rPr lang="en-GB" sz="4900">
                <a:solidFill>
                  <a:schemeClr val="dk2"/>
                </a:solidFill>
              </a:rPr>
              <a:t>The German word for “quarter” is ……………...</a:t>
            </a:r>
            <a:endParaRPr sz="4900">
              <a:solidFill>
                <a:schemeClr val="dk2"/>
              </a:solidFill>
            </a:endParaRPr>
          </a:p>
          <a:p>
            <a:pPr indent="-7683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AutoNum type="arabicPeriod"/>
            </a:pPr>
            <a:r>
              <a:rPr lang="en-GB" sz="4900">
                <a:solidFill>
                  <a:schemeClr val="dk2"/>
                </a:solidFill>
              </a:rPr>
              <a:t>“Half past eight” - …………………………..</a:t>
            </a:r>
            <a:endParaRPr sz="4900">
              <a:solidFill>
                <a:schemeClr val="dk2"/>
              </a:solidFill>
            </a:endParaRPr>
          </a:p>
          <a:p>
            <a:pPr indent="-7683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AutoNum type="arabicPeriod"/>
            </a:pPr>
            <a:r>
              <a:rPr lang="en-GB" sz="4900">
                <a:solidFill>
                  <a:schemeClr val="dk2"/>
                </a:solidFill>
              </a:rPr>
              <a:t>The word </a:t>
            </a:r>
            <a:r>
              <a:rPr i="1" lang="en-GB" sz="4900">
                <a:solidFill>
                  <a:schemeClr val="dk2"/>
                </a:solidFill>
              </a:rPr>
              <a:t>vor</a:t>
            </a:r>
            <a:r>
              <a:rPr lang="en-GB" sz="4900">
                <a:solidFill>
                  <a:schemeClr val="dk2"/>
                </a:solidFill>
              </a:rPr>
              <a:t> means</a:t>
            </a:r>
            <a:r>
              <a:rPr lang="en-GB" sz="4900">
                <a:solidFill>
                  <a:srgbClr val="000000"/>
                </a:solidFill>
              </a:rPr>
              <a:t> ………….. </a:t>
            </a:r>
            <a:r>
              <a:rPr lang="en-GB" sz="4900">
                <a:solidFill>
                  <a:schemeClr val="dk2"/>
                </a:solidFill>
              </a:rPr>
              <a:t>and </a:t>
            </a:r>
            <a:r>
              <a:rPr i="1" lang="en-GB" sz="4900">
                <a:solidFill>
                  <a:schemeClr val="dk2"/>
                </a:solidFill>
              </a:rPr>
              <a:t>nach</a:t>
            </a:r>
            <a:r>
              <a:rPr lang="en-GB" sz="4900">
                <a:solidFill>
                  <a:schemeClr val="dk2"/>
                </a:solidFill>
              </a:rPr>
              <a:t> means</a:t>
            </a:r>
            <a:r>
              <a:rPr lang="en-GB" sz="4900">
                <a:solidFill>
                  <a:srgbClr val="000000"/>
                </a:solidFill>
              </a:rPr>
              <a:t> …………..</a:t>
            </a:r>
            <a:endParaRPr sz="4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100">
              <a:solidFill>
                <a:srgbClr val="FFFFFF"/>
              </a:solidFill>
            </a:endParaRPr>
          </a:p>
        </p:txBody>
      </p:sp>
      <p:sp>
        <p:nvSpPr>
          <p:cNvPr id="200" name="Google Shape;200;p23"/>
          <p:cNvSpPr/>
          <p:nvPr/>
        </p:nvSpPr>
        <p:spPr>
          <a:xfrm>
            <a:off x="11969875" y="2199450"/>
            <a:ext cx="27459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um</a:t>
            </a:r>
            <a:endParaRPr b="1"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3"/>
          <p:cNvSpPr/>
          <p:nvPr/>
        </p:nvSpPr>
        <p:spPr>
          <a:xfrm>
            <a:off x="11969875" y="3205250"/>
            <a:ext cx="27459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Viertel</a:t>
            </a:r>
            <a:endParaRPr b="1"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3"/>
          <p:cNvSpPr/>
          <p:nvPr/>
        </p:nvSpPr>
        <p:spPr>
          <a:xfrm>
            <a:off x="7447050" y="3943250"/>
            <a:ext cx="38550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alb sieben</a:t>
            </a:r>
            <a:endParaRPr b="1"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3"/>
          <p:cNvSpPr/>
          <p:nvPr/>
        </p:nvSpPr>
        <p:spPr>
          <a:xfrm>
            <a:off x="7771050" y="4917000"/>
            <a:ext cx="22164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to</a:t>
            </a:r>
            <a:endParaRPr b="1"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3"/>
          <p:cNvSpPr/>
          <p:nvPr/>
        </p:nvSpPr>
        <p:spPr>
          <a:xfrm>
            <a:off x="1119250" y="5655000"/>
            <a:ext cx="22164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past</a:t>
            </a:r>
            <a:endParaRPr b="1"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153375" y="782508"/>
            <a:ext cx="15654900" cy="18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6000"/>
              <a:buFont typeface="Century Gothic"/>
              <a:buNone/>
            </a:pPr>
            <a:r>
              <a:rPr b="1" lang="en-GB" sz="36000">
                <a:solidFill>
                  <a:schemeClr val="accent5"/>
                </a:solidFill>
              </a:rPr>
              <a:t>v</a:t>
            </a:r>
            <a:br>
              <a:rPr b="1" lang="en-GB" sz="1900"/>
            </a:br>
            <a:endParaRPr sz="5900"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6123" y="605525"/>
            <a:ext cx="6620802" cy="557955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/>
          <p:nvPr/>
        </p:nvSpPr>
        <p:spPr>
          <a:xfrm>
            <a:off x="6663026" y="5988842"/>
            <a:ext cx="4281000" cy="26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-GB" sz="18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sz="18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0634870" y="9711615"/>
            <a:ext cx="51735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Steve Clarke / Rachel Hawkes</a:t>
            </a:r>
            <a:endParaRPr sz="2100"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17550" y="8857047"/>
            <a:ext cx="791589" cy="1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7268611" y="-152400"/>
            <a:ext cx="3649200" cy="17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1" lang="en-GB" sz="18000">
                <a:solidFill>
                  <a:srgbClr val="002060"/>
                </a:solidFill>
              </a:rPr>
              <a:t>v</a:t>
            </a:r>
            <a:endParaRPr sz="18000"/>
          </a:p>
        </p:txBody>
      </p:sp>
      <p:sp>
        <p:nvSpPr>
          <p:cNvPr id="98" name="Google Shape;98;p16"/>
          <p:cNvSpPr/>
          <p:nvPr/>
        </p:nvSpPr>
        <p:spPr>
          <a:xfrm>
            <a:off x="6323221" y="2008301"/>
            <a:ext cx="5677800" cy="3581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-GB" sz="99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sz="99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1388305" y="671331"/>
            <a:ext cx="39177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positi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 sz="8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6102806" y="5639248"/>
            <a:ext cx="59961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ergessen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13542819" y="671338"/>
            <a:ext cx="35718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oll</a:t>
            </a:r>
            <a:endParaRPr i="1"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424600" y="4772300"/>
            <a:ext cx="54003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be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13694376" y="4772300"/>
            <a:ext cx="33204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ater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5650" y="2186155"/>
            <a:ext cx="2298527" cy="202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07429" y="6331644"/>
            <a:ext cx="2242697" cy="2215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29195" y="2092607"/>
            <a:ext cx="2063108" cy="2000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81515" y="7042006"/>
            <a:ext cx="1844556" cy="2000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592750" y="2385892"/>
            <a:ext cx="1472056" cy="200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41448" y="6976211"/>
            <a:ext cx="1519301" cy="1485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54336" y="6988111"/>
            <a:ext cx="1548204" cy="14739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6"/>
          <p:cNvCxnSpPr/>
          <p:nvPr/>
        </p:nvCxnSpPr>
        <p:spPr>
          <a:xfrm flipH="1">
            <a:off x="2797835" y="6011007"/>
            <a:ext cx="931500" cy="1060800"/>
          </a:xfrm>
          <a:prstGeom prst="straightConnector1">
            <a:avLst/>
          </a:prstGeom>
          <a:noFill/>
          <a:ln cap="flat" cmpd="sng" w="7620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12" name="Google Shape;112;p16"/>
          <p:cNvSpPr txBox="1"/>
          <p:nvPr/>
        </p:nvSpPr>
        <p:spPr>
          <a:xfrm>
            <a:off x="12140679" y="9711615"/>
            <a:ext cx="51735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Rachel Hawkes</a:t>
            </a:r>
            <a:endParaRPr sz="2100"/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217550" y="8857047"/>
            <a:ext cx="791589" cy="1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4099" y="8932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6000"/>
              <a:buFont typeface="Century Gothic"/>
              <a:buNone/>
            </a:pPr>
            <a:r>
              <a:rPr b="1" lang="en-GB" sz="36000">
                <a:solidFill>
                  <a:schemeClr val="accent5"/>
                </a:solidFill>
              </a:rPr>
              <a:t>w</a:t>
            </a:r>
            <a:br>
              <a:rPr b="1" lang="en-GB" sz="13000"/>
            </a:br>
            <a:endParaRPr sz="5900"/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0408" y="697527"/>
            <a:ext cx="7187182" cy="621559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/>
          <p:nvPr/>
        </p:nvSpPr>
        <p:spPr>
          <a:xfrm>
            <a:off x="6525249" y="6030100"/>
            <a:ext cx="59532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GB" sz="18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elt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10634870" y="9711615"/>
            <a:ext cx="51735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Steve Clarke / Rachel Hawkes</a:t>
            </a:r>
            <a:endParaRPr sz="2100"/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17550" y="8857047"/>
            <a:ext cx="791589" cy="1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7140059" y="-30462"/>
            <a:ext cx="4007700" cy="20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1" lang="en-GB" sz="18000">
                <a:solidFill>
                  <a:srgbClr val="002060"/>
                </a:solidFill>
              </a:rPr>
              <a:t>w</a:t>
            </a:r>
            <a:endParaRPr sz="18000"/>
          </a:p>
        </p:txBody>
      </p:sp>
      <p:sp>
        <p:nvSpPr>
          <p:cNvPr id="130" name="Google Shape;130;p18"/>
          <p:cNvSpPr/>
          <p:nvPr/>
        </p:nvSpPr>
        <p:spPr>
          <a:xfrm>
            <a:off x="6291840" y="2110852"/>
            <a:ext cx="5704200" cy="3864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GB" sz="13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elt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1183675" y="885950"/>
            <a:ext cx="4260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asser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6063901" y="6071175"/>
            <a:ext cx="5704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ant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orten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13855750" y="935250"/>
            <a:ext cx="32937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ahr</a:t>
            </a:r>
            <a:endParaRPr i="1"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1573199" y="5078750"/>
            <a:ext cx="32937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as?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12119425" y="5078750"/>
            <a:ext cx="5704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8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GB" sz="8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innen</a:t>
            </a:r>
            <a:endParaRPr sz="81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3744" y="2320235"/>
            <a:ext cx="1480227" cy="217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0550" y="6562345"/>
            <a:ext cx="1743565" cy="174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9027" y="7434128"/>
            <a:ext cx="2189943" cy="14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096818" y="6495939"/>
            <a:ext cx="2158212" cy="212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078094" y="2417849"/>
            <a:ext cx="2349831" cy="234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20328" y="2208630"/>
            <a:ext cx="2363572" cy="185386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/>
        </p:nvSpPr>
        <p:spPr>
          <a:xfrm>
            <a:off x="12140679" y="9711615"/>
            <a:ext cx="51735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Rachel Hawkes</a:t>
            </a:r>
            <a:endParaRPr sz="2100"/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217550" y="8857047"/>
            <a:ext cx="791589" cy="1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Google Shape;148;p19"/>
          <p:cNvGraphicFramePr/>
          <p:nvPr/>
        </p:nvGraphicFramePr>
        <p:xfrm>
          <a:off x="911550" y="103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{09FBA414-C6ED-4584-8F22-7CE0612C7521}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 Stundenplan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timetable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Stunde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esson, hour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 Unterricht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essons, curriculum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 Fach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subject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ie Pause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break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ie Mittagspause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unch break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5" name="Google Shape;155;p20"/>
          <p:cNvSpPr txBox="1"/>
          <p:nvPr>
            <p:ph type="title"/>
          </p:nvPr>
        </p:nvSpPr>
        <p:spPr>
          <a:xfrm>
            <a:off x="917950" y="890050"/>
            <a:ext cx="13201200" cy="73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On the hour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4414575" y="6236325"/>
            <a:ext cx="5919000" cy="1914600"/>
          </a:xfrm>
          <a:prstGeom prst="wedgeRoundRectCallout">
            <a:avLst>
              <a:gd fmla="val -52487" name="adj1"/>
              <a:gd fmla="val -115428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Germans use both the 12- and 24-hour clock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875100" y="1905000"/>
            <a:ext cx="171843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say “at” a certain time, you need to use “</a:t>
            </a:r>
            <a:r>
              <a:rPr i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um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948300" y="3124200"/>
            <a:ext cx="48876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b="1"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m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neun Uhr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6185700" y="3151500"/>
            <a:ext cx="55491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 nine o’clock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948300" y="4038600"/>
            <a:ext cx="48876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um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fünfzehn Uhr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6185700" y="4065900"/>
            <a:ext cx="87837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 three o’clock (in the afternoon)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948300" y="4953000"/>
            <a:ext cx="48876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um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Mittag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6185700" y="4980300"/>
            <a:ext cx="55491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 midday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0" name="Google Shape;170;p21"/>
          <p:cNvSpPr txBox="1"/>
          <p:nvPr>
            <p:ph type="title"/>
          </p:nvPr>
        </p:nvSpPr>
        <p:spPr>
          <a:xfrm>
            <a:off x="917950" y="890050"/>
            <a:ext cx="13201200" cy="78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“To” and “past”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948300" y="4267200"/>
            <a:ext cx="63405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 zehn </a:t>
            </a:r>
            <a:r>
              <a:rPr b="1"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vor</a:t>
            </a:r>
            <a:r>
              <a:rPr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neun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7709700" y="4294500"/>
            <a:ext cx="55491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 08:50 / at 20:50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948300" y="5181600"/>
            <a:ext cx="63405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 zwanzig </a:t>
            </a:r>
            <a:r>
              <a:rPr b="1"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nach</a:t>
            </a:r>
            <a:r>
              <a:rPr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vier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7709700" y="5208900"/>
            <a:ext cx="87837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 04:20 / at 16:20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875100" y="1981200"/>
            <a:ext cx="8394900" cy="1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vor</a:t>
            </a:r>
            <a:r>
              <a:rPr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to				(literally “before”)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nach</a:t>
            </a:r>
            <a:r>
              <a:rPr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past	(literally “after”)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11887650" y="1364200"/>
            <a:ext cx="5919000" cy="1914600"/>
          </a:xfrm>
          <a:prstGeom prst="wedgeRoundRectCallout">
            <a:avLst>
              <a:gd fmla="val -84051" name="adj1"/>
              <a:gd fmla="val 98603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You could also say </a:t>
            </a:r>
            <a:r>
              <a:rPr b="1" i="1" lang="en-GB" sz="3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um acht Uhr fünfzig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1"/>
          <p:cNvSpPr/>
          <p:nvPr/>
        </p:nvSpPr>
        <p:spPr>
          <a:xfrm>
            <a:off x="11887650" y="6622000"/>
            <a:ext cx="5919000" cy="1914600"/>
          </a:xfrm>
          <a:prstGeom prst="wedgeRoundRectCallout">
            <a:avLst>
              <a:gd fmla="val -82493" name="adj1"/>
              <a:gd fmla="val -75337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You could also say </a:t>
            </a:r>
            <a:r>
              <a:rPr b="1" i="1" lang="en-GB" sz="3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um vier Uhr zwanzig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4" name="Google Shape;184;p22"/>
          <p:cNvSpPr txBox="1"/>
          <p:nvPr>
            <p:ph type="title"/>
          </p:nvPr>
        </p:nvSpPr>
        <p:spPr>
          <a:xfrm>
            <a:off x="917950" y="890050"/>
            <a:ext cx="13201200" cy="78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“Quarter” and “half”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948300" y="3886200"/>
            <a:ext cx="63405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um </a:t>
            </a:r>
            <a:r>
              <a:rPr b="1"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Viertel </a:t>
            </a:r>
            <a:r>
              <a:rPr b="1"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vor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neun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7709700" y="3913500"/>
            <a:ext cx="55491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 quarter to nine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948300" y="4800600"/>
            <a:ext cx="63405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um </a:t>
            </a:r>
            <a:r>
              <a:rPr b="1"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Viertel </a:t>
            </a:r>
            <a:r>
              <a:rPr b="1"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nach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vier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7709700" y="4827900"/>
            <a:ext cx="51906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 quarter past four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875100" y="1981200"/>
            <a:ext cx="8394900" cy="1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Viertel</a:t>
            </a:r>
            <a:r>
              <a:rPr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- quarter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halb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half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13258800" y="2863625"/>
            <a:ext cx="4751400" cy="2132700"/>
          </a:xfrm>
          <a:prstGeom prst="wedgeRoundRectCallout">
            <a:avLst>
              <a:gd fmla="val -67393" name="adj1"/>
              <a:gd fmla="val 110394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Be careful! Germans say “</a:t>
            </a:r>
            <a:r>
              <a:rPr b="1"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half way to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948300" y="6248400"/>
            <a:ext cx="63405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um </a:t>
            </a:r>
            <a:r>
              <a:rPr b="1"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halb</a:t>
            </a:r>
            <a:r>
              <a:rPr lang="en-GB" sz="4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neun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7709700" y="6275700"/>
            <a:ext cx="87837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 half past eight / at 08:30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2"/>
          <p:cNvSpPr/>
          <p:nvPr/>
        </p:nvSpPr>
        <p:spPr>
          <a:xfrm>
            <a:off x="3676200" y="7210750"/>
            <a:ext cx="5791800" cy="1307700"/>
          </a:xfrm>
          <a:prstGeom prst="wedgeRoundRectCallout">
            <a:avLst>
              <a:gd fmla="val -61298" name="adj1"/>
              <a:gd fmla="val -4922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You could also say </a:t>
            </a:r>
            <a:r>
              <a:rPr b="1" i="1" lang="en-GB" sz="3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um acht Uhr dreißig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