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65db86eff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e65db86ef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82aacce7_0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8c82aacce7_0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82aacce7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8c82aacce7_0_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c82aacce7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8c82aacce7_0_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82aacce7_0_2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8c82aacce7_0_2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c82aacce7_0_3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8c82aacce7_0_3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  <a:defRPr b="0" sz="4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b="0" i="1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b="0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1.png"/><Relationship Id="rId13" Type="http://schemas.openxmlformats.org/officeDocument/2006/relationships/image" Target="../media/image2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2.png"/><Relationship Id="rId13" Type="http://schemas.openxmlformats.org/officeDocument/2006/relationships/image" Target="../media/image20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</a:pPr>
            <a:r>
              <a:rPr lang="en-GB">
                <a:solidFill>
                  <a:srgbClr val="4B3241"/>
                </a:solidFill>
              </a:rPr>
              <a:t>Common Multiples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Maseko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8"/>
          <p:cNvCxnSpPr/>
          <p:nvPr/>
        </p:nvCxnSpPr>
        <p:spPr>
          <a:xfrm rot="10800000">
            <a:off x="12192060" y="5982789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1" name="Google Shape;101;p18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2" name="Google Shape;102;p18"/>
          <p:cNvSpPr txBox="1"/>
          <p:nvPr/>
        </p:nvSpPr>
        <p:spPr>
          <a:xfrm>
            <a:off x="841829" y="1582058"/>
            <a:ext cx="56076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Generate</a:t>
            </a: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examples of numbers for each statement:</a:t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697988" y="2463800"/>
            <a:ext cx="3323700" cy="965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multiple of 11</a:t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4727004" y="2463800"/>
            <a:ext cx="3323700" cy="965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factor of 100 and a multiple of 5</a:t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697988" y="4103915"/>
            <a:ext cx="3323700" cy="965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multiple of both 4 and 3</a:t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4727004" y="4103915"/>
            <a:ext cx="3323700" cy="965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multiple of a square number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9"/>
          <p:cNvCxnSpPr/>
          <p:nvPr/>
        </p:nvCxnSpPr>
        <p:spPr>
          <a:xfrm rot="10800000">
            <a:off x="12192060" y="5982789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2" name="Google Shape;112;p19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3" name="Google Shape;113;p19"/>
          <p:cNvSpPr txBox="1"/>
          <p:nvPr/>
        </p:nvSpPr>
        <p:spPr>
          <a:xfrm>
            <a:off x="345379" y="1361891"/>
            <a:ext cx="4575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Common Multiples</a:t>
            </a:r>
            <a:endParaRPr/>
          </a:p>
        </p:txBody>
      </p:sp>
      <p:grpSp>
        <p:nvGrpSpPr>
          <p:cNvPr id="114" name="Google Shape;114;p19"/>
          <p:cNvGrpSpPr/>
          <p:nvPr/>
        </p:nvGrpSpPr>
        <p:grpSpPr>
          <a:xfrm>
            <a:off x="502382" y="2142054"/>
            <a:ext cx="9933453" cy="1049783"/>
            <a:chOff x="753563" y="3202776"/>
            <a:chExt cx="6466250" cy="589666"/>
          </a:xfrm>
        </p:grpSpPr>
        <p:sp>
          <p:nvSpPr>
            <p:cNvPr id="115" name="Google Shape;115;p19"/>
            <p:cNvSpPr/>
            <p:nvPr/>
          </p:nvSpPr>
          <p:spPr>
            <a:xfrm>
              <a:off x="753563" y="3252442"/>
              <a:ext cx="81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753563" y="3522442"/>
              <a:ext cx="108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1563443" y="3252442"/>
              <a:ext cx="81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2373443" y="3252442"/>
              <a:ext cx="81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1833563" y="3522442"/>
              <a:ext cx="108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2906688" y="3522442"/>
              <a:ext cx="108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3183323" y="3252442"/>
              <a:ext cx="81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3986688" y="3252442"/>
              <a:ext cx="81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3986688" y="3522442"/>
              <a:ext cx="108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4796568" y="3252442"/>
              <a:ext cx="81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606568" y="3252442"/>
              <a:ext cx="81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5066688" y="3522442"/>
              <a:ext cx="108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6139813" y="3522442"/>
              <a:ext cx="108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6406616" y="3252442"/>
              <a:ext cx="810000" cy="27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9"/>
            <p:cNvSpPr txBox="1"/>
            <p:nvPr/>
          </p:nvSpPr>
          <p:spPr>
            <a:xfrm>
              <a:off x="1036793" y="3202776"/>
              <a:ext cx="258900" cy="2247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30" name="Google Shape;130;p19"/>
            <p:cNvSpPr txBox="1"/>
            <p:nvPr/>
          </p:nvSpPr>
          <p:spPr>
            <a:xfrm>
              <a:off x="1895867" y="3220743"/>
              <a:ext cx="258900" cy="2247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31" name="Google Shape;131;p19"/>
            <p:cNvSpPr txBox="1"/>
            <p:nvPr/>
          </p:nvSpPr>
          <p:spPr>
            <a:xfrm>
              <a:off x="2687558" y="3220743"/>
              <a:ext cx="258900" cy="2247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32" name="Google Shape;132;p19"/>
            <p:cNvSpPr txBox="1"/>
            <p:nvPr/>
          </p:nvSpPr>
          <p:spPr>
            <a:xfrm>
              <a:off x="3443748" y="3202776"/>
              <a:ext cx="258900" cy="2247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33" name="Google Shape;133;p19"/>
            <p:cNvSpPr txBox="1"/>
            <p:nvPr/>
          </p:nvSpPr>
          <p:spPr>
            <a:xfrm>
              <a:off x="4227286" y="3205850"/>
              <a:ext cx="258900" cy="2247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34" name="Google Shape;134;p19"/>
            <p:cNvSpPr txBox="1"/>
            <p:nvPr/>
          </p:nvSpPr>
          <p:spPr>
            <a:xfrm>
              <a:off x="5038323" y="3205850"/>
              <a:ext cx="258900" cy="2247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5849362" y="3205850"/>
              <a:ext cx="258900" cy="2247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36" name="Google Shape;136;p19"/>
            <p:cNvSpPr txBox="1"/>
            <p:nvPr/>
          </p:nvSpPr>
          <p:spPr>
            <a:xfrm>
              <a:off x="6660399" y="3205850"/>
              <a:ext cx="258900" cy="2247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37" name="Google Shape;137;p19"/>
            <p:cNvSpPr txBox="1"/>
            <p:nvPr/>
          </p:nvSpPr>
          <p:spPr>
            <a:xfrm>
              <a:off x="1150262" y="3494858"/>
              <a:ext cx="258900" cy="2247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38" name="Google Shape;138;p19"/>
            <p:cNvSpPr txBox="1"/>
            <p:nvPr/>
          </p:nvSpPr>
          <p:spPr>
            <a:xfrm>
              <a:off x="2175201" y="3472776"/>
              <a:ext cx="258900" cy="2247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39" name="Google Shape;139;p19"/>
            <p:cNvSpPr txBox="1"/>
            <p:nvPr/>
          </p:nvSpPr>
          <p:spPr>
            <a:xfrm>
              <a:off x="3289698" y="3472776"/>
              <a:ext cx="258900" cy="2247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9"/>
            <p:cNvSpPr txBox="1"/>
            <p:nvPr/>
          </p:nvSpPr>
          <p:spPr>
            <a:xfrm>
              <a:off x="4371260" y="3505430"/>
              <a:ext cx="258900" cy="2247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5435431" y="3464376"/>
              <a:ext cx="258900" cy="2247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42" name="Google Shape;142;p19"/>
            <p:cNvSpPr txBox="1"/>
            <p:nvPr/>
          </p:nvSpPr>
          <p:spPr>
            <a:xfrm>
              <a:off x="6477496" y="3472776"/>
              <a:ext cx="258900" cy="2247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pic>
        <p:nvPicPr>
          <p:cNvPr id="143" name="Google Shape;143;p19"/>
          <p:cNvPicPr preferRelativeResize="0"/>
          <p:nvPr/>
        </p:nvPicPr>
        <p:blipFill rotWithShape="1">
          <a:blip r:embed="rId13">
            <a:alphaModFix/>
          </a:blip>
          <a:srcRect b="49777" l="10364" r="67006" t="15492"/>
          <a:stretch/>
        </p:blipFill>
        <p:spPr>
          <a:xfrm>
            <a:off x="128324" y="3696700"/>
            <a:ext cx="1182387" cy="256652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/>
          <p:nvPr/>
        </p:nvSpPr>
        <p:spPr>
          <a:xfrm>
            <a:off x="1310713" y="3672488"/>
            <a:ext cx="2506200" cy="1074000"/>
          </a:xfrm>
          <a:prstGeom prst="wedgeRoundRectCallout">
            <a:avLst>
              <a:gd fmla="val -59635" name="adj1"/>
              <a:gd fmla="val 19257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36 is a common multiple of 9 and 6. </a:t>
            </a:r>
            <a:endParaRPr/>
          </a:p>
        </p:txBody>
      </p:sp>
      <p:grpSp>
        <p:nvGrpSpPr>
          <p:cNvPr id="145" name="Google Shape;145;p19"/>
          <p:cNvGrpSpPr/>
          <p:nvPr/>
        </p:nvGrpSpPr>
        <p:grpSpPr>
          <a:xfrm>
            <a:off x="3904826" y="4979753"/>
            <a:ext cx="3454488" cy="767664"/>
            <a:chOff x="308225" y="5255116"/>
            <a:chExt cx="3240000" cy="720000"/>
          </a:xfrm>
        </p:grpSpPr>
        <p:sp>
          <p:nvSpPr>
            <p:cNvPr id="146" name="Google Shape;146;p19"/>
            <p:cNvSpPr/>
            <p:nvPr/>
          </p:nvSpPr>
          <p:spPr>
            <a:xfrm>
              <a:off x="308225" y="5255116"/>
              <a:ext cx="21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434343"/>
                  </a:solidFill>
                  <a:latin typeface="Georgia"/>
                  <a:ea typeface="Georgia"/>
                  <a:cs typeface="Georgia"/>
                  <a:sym typeface="Georgia"/>
                </a:rPr>
                <a:t>6</a:t>
              </a:r>
              <a:endParaRPr b="1" sz="800"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308225" y="5615116"/>
              <a:ext cx="324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33">
                  <a:solidFill>
                    <a:srgbClr val="434343"/>
                  </a:solidFill>
                  <a:latin typeface="Georgia"/>
                  <a:ea typeface="Georgia"/>
                  <a:cs typeface="Georgia"/>
                  <a:sym typeface="Georgia"/>
                </a:rPr>
                <a:t>9</a:t>
              </a:r>
              <a:endParaRPr b="1" sz="1100"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48" name="Google Shape;148;p19"/>
          <p:cNvSpPr txBox="1"/>
          <p:nvPr/>
        </p:nvSpPr>
        <p:spPr>
          <a:xfrm>
            <a:off x="4019917" y="4120446"/>
            <a:ext cx="52806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the bar model to show that Antoni is correct.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20"/>
          <p:cNvCxnSpPr/>
          <p:nvPr/>
        </p:nvCxnSpPr>
        <p:spPr>
          <a:xfrm rot="10800000">
            <a:off x="12192060" y="5982789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4" name="Google Shape;154;p20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5" name="Google Shape;155;p20"/>
          <p:cNvSpPr txBox="1"/>
          <p:nvPr/>
        </p:nvSpPr>
        <p:spPr>
          <a:xfrm>
            <a:off x="345379" y="1361891"/>
            <a:ext cx="4575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Common Multiples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49777" l="10364" r="67006" t="15492"/>
          <a:stretch/>
        </p:blipFill>
        <p:spPr>
          <a:xfrm>
            <a:off x="128324" y="3696700"/>
            <a:ext cx="1182387" cy="256652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/>
          <p:nvPr/>
        </p:nvSpPr>
        <p:spPr>
          <a:xfrm>
            <a:off x="1310713" y="3672488"/>
            <a:ext cx="2506200" cy="1074000"/>
          </a:xfrm>
          <a:prstGeom prst="wedgeRoundRectCallout">
            <a:avLst>
              <a:gd fmla="val -59635" name="adj1"/>
              <a:gd fmla="val 19257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36 is a common multiple of 9 and 6. </a:t>
            </a:r>
            <a:endParaRPr/>
          </a:p>
        </p:txBody>
      </p:sp>
      <p:grpSp>
        <p:nvGrpSpPr>
          <p:cNvPr id="158" name="Google Shape;158;p20"/>
          <p:cNvGrpSpPr/>
          <p:nvPr/>
        </p:nvGrpSpPr>
        <p:grpSpPr>
          <a:xfrm>
            <a:off x="1579882" y="2229711"/>
            <a:ext cx="4745609" cy="888096"/>
            <a:chOff x="393048" y="3854386"/>
            <a:chExt cx="4989600" cy="603162"/>
          </a:xfrm>
        </p:grpSpPr>
        <p:sp>
          <p:nvSpPr>
            <p:cNvPr id="159" name="Google Shape;159;p20"/>
            <p:cNvSpPr/>
            <p:nvPr/>
          </p:nvSpPr>
          <p:spPr>
            <a:xfrm>
              <a:off x="393048" y="4180348"/>
              <a:ext cx="2494800" cy="2772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" name="Google Shape;160;p20"/>
            <p:cNvGrpSpPr/>
            <p:nvPr/>
          </p:nvGrpSpPr>
          <p:grpSpPr>
            <a:xfrm>
              <a:off x="393048" y="3857082"/>
              <a:ext cx="1663200" cy="323266"/>
              <a:chOff x="862694" y="5246970"/>
              <a:chExt cx="1663200" cy="323266"/>
            </a:xfrm>
          </p:grpSpPr>
          <p:sp>
            <p:nvSpPr>
              <p:cNvPr id="161" name="Google Shape;161;p20"/>
              <p:cNvSpPr/>
              <p:nvPr/>
            </p:nvSpPr>
            <p:spPr>
              <a:xfrm>
                <a:off x="862694" y="5293036"/>
                <a:ext cx="1663200" cy="2772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0"/>
              <p:cNvSpPr txBox="1"/>
              <p:nvPr/>
            </p:nvSpPr>
            <p:spPr>
              <a:xfrm>
                <a:off x="1416318" y="5246970"/>
                <a:ext cx="507600" cy="2718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sp>
          <p:nvSpPr>
            <p:cNvPr id="163" name="Google Shape;163;p20"/>
            <p:cNvSpPr txBox="1"/>
            <p:nvPr/>
          </p:nvSpPr>
          <p:spPr>
            <a:xfrm>
              <a:off x="1354695" y="4134282"/>
              <a:ext cx="507600" cy="2718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2887848" y="4180200"/>
              <a:ext cx="2494800" cy="2772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20"/>
            <p:cNvGrpSpPr/>
            <p:nvPr/>
          </p:nvGrpSpPr>
          <p:grpSpPr>
            <a:xfrm>
              <a:off x="2056248" y="3854386"/>
              <a:ext cx="1663200" cy="325962"/>
              <a:chOff x="862694" y="5246970"/>
              <a:chExt cx="1663200" cy="325962"/>
            </a:xfrm>
          </p:grpSpPr>
          <p:sp>
            <p:nvSpPr>
              <p:cNvPr id="166" name="Google Shape;166;p20"/>
              <p:cNvSpPr/>
              <p:nvPr/>
            </p:nvSpPr>
            <p:spPr>
              <a:xfrm>
                <a:off x="862694" y="5295732"/>
                <a:ext cx="1663200" cy="2772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0"/>
              <p:cNvSpPr txBox="1"/>
              <p:nvPr/>
            </p:nvSpPr>
            <p:spPr>
              <a:xfrm>
                <a:off x="1416318" y="5246970"/>
                <a:ext cx="507600" cy="2718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grpSp>
          <p:nvGrpSpPr>
            <p:cNvPr id="168" name="Google Shape;168;p20"/>
            <p:cNvGrpSpPr/>
            <p:nvPr/>
          </p:nvGrpSpPr>
          <p:grpSpPr>
            <a:xfrm>
              <a:off x="3719448" y="3854386"/>
              <a:ext cx="1663200" cy="325962"/>
              <a:chOff x="862694" y="5246970"/>
              <a:chExt cx="1663200" cy="325962"/>
            </a:xfrm>
          </p:grpSpPr>
          <p:sp>
            <p:nvSpPr>
              <p:cNvPr id="169" name="Google Shape;169;p20"/>
              <p:cNvSpPr/>
              <p:nvPr/>
            </p:nvSpPr>
            <p:spPr>
              <a:xfrm>
                <a:off x="862694" y="5295732"/>
                <a:ext cx="1663200" cy="2772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0"/>
              <p:cNvSpPr txBox="1"/>
              <p:nvPr/>
            </p:nvSpPr>
            <p:spPr>
              <a:xfrm>
                <a:off x="1416318" y="5246970"/>
                <a:ext cx="507600" cy="2718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sp>
          <p:nvSpPr>
            <p:cNvPr id="171" name="Google Shape;171;p20"/>
            <p:cNvSpPr txBox="1"/>
            <p:nvPr/>
          </p:nvSpPr>
          <p:spPr>
            <a:xfrm>
              <a:off x="3867989" y="4134134"/>
              <a:ext cx="507600" cy="2718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72" name="Google Shape;172;p20"/>
          <p:cNvGrpSpPr/>
          <p:nvPr/>
        </p:nvGrpSpPr>
        <p:grpSpPr>
          <a:xfrm>
            <a:off x="6346546" y="2229464"/>
            <a:ext cx="4109934" cy="887855"/>
            <a:chOff x="393048" y="3854386"/>
            <a:chExt cx="4989600" cy="603162"/>
          </a:xfrm>
        </p:grpSpPr>
        <p:sp>
          <p:nvSpPr>
            <p:cNvPr id="173" name="Google Shape;173;p20"/>
            <p:cNvSpPr/>
            <p:nvPr/>
          </p:nvSpPr>
          <p:spPr>
            <a:xfrm>
              <a:off x="393048" y="4180348"/>
              <a:ext cx="2494800" cy="2772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20"/>
            <p:cNvGrpSpPr/>
            <p:nvPr/>
          </p:nvGrpSpPr>
          <p:grpSpPr>
            <a:xfrm>
              <a:off x="393048" y="3857082"/>
              <a:ext cx="1663200" cy="323266"/>
              <a:chOff x="862694" y="5246970"/>
              <a:chExt cx="1663200" cy="323266"/>
            </a:xfrm>
          </p:grpSpPr>
          <p:sp>
            <p:nvSpPr>
              <p:cNvPr id="175" name="Google Shape;175;p20"/>
              <p:cNvSpPr/>
              <p:nvPr/>
            </p:nvSpPr>
            <p:spPr>
              <a:xfrm>
                <a:off x="862694" y="5293036"/>
                <a:ext cx="1663200" cy="2772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0"/>
              <p:cNvSpPr txBox="1"/>
              <p:nvPr/>
            </p:nvSpPr>
            <p:spPr>
              <a:xfrm>
                <a:off x="1416317" y="5246970"/>
                <a:ext cx="507600" cy="2718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 b="0" l="0" r="0" t="0"/>
                </a:stretch>
              </a:blip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sp>
          <p:nvSpPr>
            <p:cNvPr id="177" name="Google Shape;177;p20"/>
            <p:cNvSpPr txBox="1"/>
            <p:nvPr/>
          </p:nvSpPr>
          <p:spPr>
            <a:xfrm>
              <a:off x="1354695" y="4134282"/>
              <a:ext cx="507600" cy="2718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87848" y="4180200"/>
              <a:ext cx="2494800" cy="2772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9" name="Google Shape;179;p20"/>
            <p:cNvGrpSpPr/>
            <p:nvPr/>
          </p:nvGrpSpPr>
          <p:grpSpPr>
            <a:xfrm>
              <a:off x="2056248" y="3854386"/>
              <a:ext cx="1663200" cy="325962"/>
              <a:chOff x="862694" y="5246970"/>
              <a:chExt cx="1663200" cy="325962"/>
            </a:xfrm>
          </p:grpSpPr>
          <p:sp>
            <p:nvSpPr>
              <p:cNvPr id="180" name="Google Shape;180;p20"/>
              <p:cNvSpPr/>
              <p:nvPr/>
            </p:nvSpPr>
            <p:spPr>
              <a:xfrm>
                <a:off x="862694" y="5295732"/>
                <a:ext cx="1663200" cy="2772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0"/>
              <p:cNvSpPr txBox="1"/>
              <p:nvPr/>
            </p:nvSpPr>
            <p:spPr>
              <a:xfrm>
                <a:off x="1416317" y="5246970"/>
                <a:ext cx="507600" cy="271800"/>
              </a:xfrm>
              <a:prstGeom prst="rect">
                <a:avLst/>
              </a:prstGeom>
              <a:blipFill rotWithShape="1">
                <a:blip r:embed="rId11">
                  <a:alphaModFix/>
                </a:blip>
                <a:stretch>
                  <a:fillRect b="0" l="0" r="0" t="0"/>
                </a:stretch>
              </a:blip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grpSp>
          <p:nvGrpSpPr>
            <p:cNvPr id="182" name="Google Shape;182;p20"/>
            <p:cNvGrpSpPr/>
            <p:nvPr/>
          </p:nvGrpSpPr>
          <p:grpSpPr>
            <a:xfrm>
              <a:off x="3719448" y="3854386"/>
              <a:ext cx="1663200" cy="325962"/>
              <a:chOff x="862694" y="5246970"/>
              <a:chExt cx="1663200" cy="325962"/>
            </a:xfrm>
          </p:grpSpPr>
          <p:sp>
            <p:nvSpPr>
              <p:cNvPr id="183" name="Google Shape;183;p20"/>
              <p:cNvSpPr/>
              <p:nvPr/>
            </p:nvSpPr>
            <p:spPr>
              <a:xfrm>
                <a:off x="862694" y="5295732"/>
                <a:ext cx="1663200" cy="2772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0"/>
              <p:cNvSpPr txBox="1"/>
              <p:nvPr/>
            </p:nvSpPr>
            <p:spPr>
              <a:xfrm>
                <a:off x="1416317" y="5246970"/>
                <a:ext cx="507600" cy="271800"/>
              </a:xfrm>
              <a:prstGeom prst="rect">
                <a:avLst/>
              </a:prstGeom>
              <a:blipFill rotWithShape="1">
                <a:blip r:embed="rId12">
                  <a:alphaModFix/>
                </a:blip>
                <a:stretch>
                  <a:fillRect b="0" l="0" r="0" t="0"/>
                </a:stretch>
              </a:blip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sp>
          <p:nvSpPr>
            <p:cNvPr id="185" name="Google Shape;185;p20"/>
            <p:cNvSpPr txBox="1"/>
            <p:nvPr/>
          </p:nvSpPr>
          <p:spPr>
            <a:xfrm>
              <a:off x="3867990" y="4134134"/>
              <a:ext cx="507600" cy="2718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21"/>
          <p:cNvCxnSpPr/>
          <p:nvPr/>
        </p:nvCxnSpPr>
        <p:spPr>
          <a:xfrm rot="10800000">
            <a:off x="12192060" y="5982789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1" name="Google Shape;191;p21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92" name="Google Shape;192;p21"/>
          <p:cNvGrpSpPr/>
          <p:nvPr/>
        </p:nvGrpSpPr>
        <p:grpSpPr>
          <a:xfrm>
            <a:off x="600552" y="1733937"/>
            <a:ext cx="5118505" cy="4218797"/>
            <a:chOff x="811334" y="1440720"/>
            <a:chExt cx="6905700" cy="5083500"/>
          </a:xfrm>
        </p:grpSpPr>
        <p:sp>
          <p:nvSpPr>
            <p:cNvPr id="193" name="Google Shape;193;p21"/>
            <p:cNvSpPr/>
            <p:nvPr/>
          </p:nvSpPr>
          <p:spPr>
            <a:xfrm>
              <a:off x="811334" y="1440720"/>
              <a:ext cx="6905700" cy="50835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" name="Google Shape;194;p21"/>
            <p:cNvGrpSpPr/>
            <p:nvPr/>
          </p:nvGrpSpPr>
          <p:grpSpPr>
            <a:xfrm>
              <a:off x="899405" y="1488452"/>
              <a:ext cx="6545862" cy="4950957"/>
              <a:chOff x="1231762" y="1488452"/>
              <a:chExt cx="6545862" cy="4950957"/>
            </a:xfrm>
          </p:grpSpPr>
          <p:sp>
            <p:nvSpPr>
              <p:cNvPr id="195" name="Google Shape;195;p21"/>
              <p:cNvSpPr/>
              <p:nvPr/>
            </p:nvSpPr>
            <p:spPr>
              <a:xfrm>
                <a:off x="1813476" y="1981407"/>
                <a:ext cx="3240000" cy="2700000"/>
              </a:xfrm>
              <a:prstGeom prst="ellipse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>
                <a:off x="4139461" y="1981407"/>
                <a:ext cx="3240000" cy="2700000"/>
              </a:xfrm>
              <a:prstGeom prst="ellipse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1"/>
              <p:cNvSpPr txBox="1"/>
              <p:nvPr/>
            </p:nvSpPr>
            <p:spPr>
              <a:xfrm>
                <a:off x="1231762" y="1488466"/>
                <a:ext cx="2683800" cy="408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Multiples of 6</a:t>
                </a:r>
                <a:endParaRPr b="1" sz="20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8" name="Google Shape;198;p21"/>
              <p:cNvSpPr txBox="1"/>
              <p:nvPr/>
            </p:nvSpPr>
            <p:spPr>
              <a:xfrm>
                <a:off x="4873923" y="1488452"/>
                <a:ext cx="2903700" cy="408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Multiples of 4</a:t>
                </a:r>
                <a:endParaRPr b="1" sz="20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>
                <a:off x="3001481" y="3331407"/>
                <a:ext cx="3240000" cy="2700000"/>
              </a:xfrm>
              <a:prstGeom prst="ellipse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1"/>
              <p:cNvSpPr txBox="1"/>
              <p:nvPr/>
            </p:nvSpPr>
            <p:spPr>
              <a:xfrm>
                <a:off x="3237184" y="6031409"/>
                <a:ext cx="2903700" cy="408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Multiples of 5</a:t>
                </a:r>
                <a:endParaRPr sz="2000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201" name="Google Shape;201;p21"/>
          <p:cNvSpPr txBox="1"/>
          <p:nvPr/>
        </p:nvSpPr>
        <p:spPr>
          <a:xfrm>
            <a:off x="6022964" y="1886191"/>
            <a:ext cx="60357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6" lvl="0" marL="3429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Sort the integers from 1-40 in this </a:t>
            </a: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Venn diagram</a:t>
            </a:r>
            <a:endParaRPr/>
          </a:p>
          <a:p>
            <a:pPr indent="-342916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which section would you find multiples of 20?</a:t>
            </a:r>
            <a:endParaRPr/>
          </a:p>
          <a:p>
            <a:pPr indent="-342916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Where would you find prime numbers?</a:t>
            </a:r>
            <a:endParaRPr/>
          </a:p>
          <a:p>
            <a:pPr indent="-342916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lowest common multiple of 6 and 4?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22"/>
          <p:cNvCxnSpPr/>
          <p:nvPr/>
        </p:nvCxnSpPr>
        <p:spPr>
          <a:xfrm rot="10800000">
            <a:off x="12192060" y="5982789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7" name="Google Shape;207;p22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08" name="Google Shape;208;p22"/>
          <p:cNvPicPr preferRelativeResize="0"/>
          <p:nvPr/>
        </p:nvPicPr>
        <p:blipFill rotWithShape="1">
          <a:blip r:embed="rId3">
            <a:alphaModFix/>
          </a:blip>
          <a:srcRect b="65777" l="27532" r="49838" t="2223"/>
          <a:stretch/>
        </p:blipFill>
        <p:spPr>
          <a:xfrm>
            <a:off x="10254522" y="2140579"/>
            <a:ext cx="1182389" cy="2364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22"/>
          <p:cNvGrpSpPr/>
          <p:nvPr/>
        </p:nvGrpSpPr>
        <p:grpSpPr>
          <a:xfrm>
            <a:off x="1011743" y="2183895"/>
            <a:ext cx="1245219" cy="2490433"/>
            <a:chOff x="2476076" y="1815215"/>
            <a:chExt cx="1155549" cy="2311092"/>
          </a:xfrm>
        </p:grpSpPr>
        <p:pic>
          <p:nvPicPr>
            <p:cNvPr id="210" name="Google Shape;210;p22"/>
            <p:cNvPicPr preferRelativeResize="0"/>
            <p:nvPr/>
          </p:nvPicPr>
          <p:blipFill rotWithShape="1">
            <a:blip r:embed="rId4">
              <a:alphaModFix/>
            </a:blip>
            <a:srcRect b="34411" l="69127" r="8243" t="33589"/>
            <a:stretch/>
          </p:blipFill>
          <p:spPr>
            <a:xfrm>
              <a:off x="2476076" y="1815215"/>
              <a:ext cx="1155549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2"/>
            <p:cNvSpPr/>
            <p:nvPr/>
          </p:nvSpPr>
          <p:spPr>
            <a:xfrm>
              <a:off x="3125585" y="2793076"/>
              <a:ext cx="166200" cy="232800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22"/>
          <p:cNvSpPr/>
          <p:nvPr/>
        </p:nvSpPr>
        <p:spPr>
          <a:xfrm>
            <a:off x="2262376" y="1952389"/>
            <a:ext cx="2830200" cy="1179000"/>
          </a:xfrm>
          <a:prstGeom prst="wedgeRoundRectCallout">
            <a:avLst>
              <a:gd fmla="val -58782" name="adj1"/>
              <a:gd fmla="val 25571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Some groups of integers will have no common multiples </a:t>
            </a: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7502033" y="1954641"/>
            <a:ext cx="2830200" cy="1179000"/>
          </a:xfrm>
          <a:prstGeom prst="wedgeRoundRectCallout">
            <a:avLst>
              <a:gd fmla="val 54551" name="adj1"/>
              <a:gd fmla="val 21878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always be able to find a common multiple</a:t>
            </a:r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3739092" y="5279879"/>
            <a:ext cx="2160000" cy="240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5886045" y="5281419"/>
            <a:ext cx="2160000" cy="240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739092" y="5036913"/>
            <a:ext cx="2400000" cy="240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6139092" y="5036913"/>
            <a:ext cx="2400000" cy="240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4210707" y="3443150"/>
            <a:ext cx="37707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student do you agree with?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Explain your reasoning.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