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094D2E-1F83-4FF5-B6F9-BAF63DBD9309}">
  <a:tblStyle styleId="{1E094D2E-1F83-4FF5-B6F9-BAF63DBD93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717d03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717d03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3d7c45ec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3d7c45ec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3d7c45e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3d7c45e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249ba752d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249ba752d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6717d03a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6717d03a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6717d03a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6717d03a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249ba75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249ba75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249ba752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249ba752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249ba752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249ba752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6717d03a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6717d03a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249ba752d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249ba752d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c3d7c45e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c3d7c45e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s://pixabay.com/illustrations/search/shopping%20bag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38" y="236885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Describing a region [2 / 5]</a:t>
            </a:r>
            <a:endParaRPr sz="6000"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 sz="6000">
                <a:solidFill>
                  <a:srgbClr val="4B3241"/>
                </a:solidFill>
              </a:rPr>
              <a:t>Position and agreement of adjectives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Monsieur Lowe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864600" y="3081300"/>
            <a:ext cx="3912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un  village calm</a:t>
            </a:r>
            <a:r>
              <a:rPr b="1" lang="en-GB" sz="3500">
                <a:solidFill>
                  <a:schemeClr val="accent3"/>
                </a:solidFill>
              </a:rPr>
              <a:t>e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9486200" y="3151275"/>
            <a:ext cx="406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une ville calm</a:t>
            </a:r>
            <a:r>
              <a:rPr b="1" lang="en-GB" sz="3500">
                <a:solidFill>
                  <a:schemeClr val="accent3"/>
                </a:solidFill>
              </a:rPr>
              <a:t>e</a:t>
            </a:r>
            <a:endParaRPr b="1" sz="3500">
              <a:solidFill>
                <a:schemeClr val="accent3"/>
              </a:solidFill>
            </a:endParaRPr>
          </a:p>
        </p:txBody>
      </p:sp>
      <p:sp>
        <p:nvSpPr>
          <p:cNvPr id="197" name="Google Shape;197;p23"/>
          <p:cNvSpPr txBox="1"/>
          <p:nvPr>
            <p:ph idx="1" type="body"/>
          </p:nvPr>
        </p:nvSpPr>
        <p:spPr>
          <a:xfrm>
            <a:off x="13021550" y="31512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a calm town</a:t>
            </a:r>
            <a:endParaRPr b="1" sz="2800"/>
          </a:p>
        </p:txBody>
      </p:sp>
      <p:cxnSp>
        <p:nvCxnSpPr>
          <p:cNvPr id="198" name="Google Shape;198;p23"/>
          <p:cNvCxnSpPr/>
          <p:nvPr/>
        </p:nvCxnSpPr>
        <p:spPr>
          <a:xfrm>
            <a:off x="9048675" y="2908700"/>
            <a:ext cx="52200" cy="454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99" name="Google Shape;199;p23"/>
          <p:cNvSpPr/>
          <p:nvPr/>
        </p:nvSpPr>
        <p:spPr>
          <a:xfrm>
            <a:off x="802138" y="2969475"/>
            <a:ext cx="7455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9268400" y="3045675"/>
            <a:ext cx="11271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01" name="Google Shape;201;p23"/>
          <p:cNvSpPr txBox="1"/>
          <p:nvPr>
            <p:ph type="title"/>
          </p:nvPr>
        </p:nvSpPr>
        <p:spPr>
          <a:xfrm>
            <a:off x="986088" y="585250"/>
            <a:ext cx="7875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Adjectives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851063" y="1887700"/>
            <a:ext cx="15097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Adjectives agree with the gender of noun they are describing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259725" y="6205500"/>
            <a:ext cx="4905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deux  village</a:t>
            </a:r>
            <a:r>
              <a:rPr b="1" lang="en-GB" sz="3500">
                <a:solidFill>
                  <a:schemeClr val="accent3"/>
                </a:solidFill>
              </a:rPr>
              <a:t>s </a:t>
            </a:r>
            <a:r>
              <a:rPr lang="en-GB" sz="3500">
                <a:solidFill>
                  <a:schemeClr val="accent3"/>
                </a:solidFill>
              </a:rPr>
              <a:t>calme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4983625" y="6235700"/>
            <a:ext cx="3912600" cy="16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2 calm villages</a:t>
            </a:r>
            <a:endParaRPr b="1" sz="2800"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9791000" y="6199275"/>
            <a:ext cx="4905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deux  ville</a:t>
            </a:r>
            <a:r>
              <a:rPr b="1" lang="en-GB" sz="3500">
                <a:solidFill>
                  <a:schemeClr val="accent3"/>
                </a:solidFill>
              </a:rPr>
              <a:t>s </a:t>
            </a:r>
            <a:r>
              <a:rPr lang="en-GB" sz="3500">
                <a:solidFill>
                  <a:schemeClr val="accent3"/>
                </a:solidFill>
              </a:rPr>
              <a:t>calme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14240750" y="61992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2 little towns</a:t>
            </a:r>
            <a:endParaRPr b="1" sz="2800"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4868150" y="3075075"/>
            <a:ext cx="3482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a calm village</a:t>
            </a:r>
            <a:endParaRPr b="1" sz="2800"/>
          </a:p>
        </p:txBody>
      </p:sp>
      <p:sp>
        <p:nvSpPr>
          <p:cNvPr id="208" name="Google Shape;208;p23"/>
          <p:cNvSpPr/>
          <p:nvPr/>
        </p:nvSpPr>
        <p:spPr>
          <a:xfrm>
            <a:off x="39550" y="6123075"/>
            <a:ext cx="15390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9434975" y="6159500"/>
            <a:ext cx="17346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Village, House, Church, Tree, Color Printing"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269" y="4018700"/>
            <a:ext cx="2013050" cy="134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llage, House, Church, Tree, Color Printing"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144" y="7207775"/>
            <a:ext cx="2013050" cy="134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llage, House, Church, Tree, Color Printing"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144" y="7207775"/>
            <a:ext cx="2013050" cy="134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4100" y="4094900"/>
            <a:ext cx="2684050" cy="134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214" name="Google Shape;2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4875" y="7207775"/>
            <a:ext cx="2684050" cy="134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215" name="Google Shape;2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4225" y="7207775"/>
            <a:ext cx="2684050" cy="13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864600" y="4224300"/>
            <a:ext cx="3482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un  petit village</a:t>
            </a:r>
            <a:endParaRPr sz="2800"/>
          </a:p>
        </p:txBody>
      </p:sp>
      <p:sp>
        <p:nvSpPr>
          <p:cNvPr id="222" name="Google Shape;222;p24"/>
          <p:cNvSpPr txBox="1"/>
          <p:nvPr>
            <p:ph idx="1" type="body"/>
          </p:nvPr>
        </p:nvSpPr>
        <p:spPr>
          <a:xfrm>
            <a:off x="9486200" y="4294275"/>
            <a:ext cx="406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une petit</a:t>
            </a:r>
            <a:r>
              <a:rPr b="1" lang="en-GB" sz="3500">
                <a:solidFill>
                  <a:schemeClr val="accent3"/>
                </a:solidFill>
              </a:rPr>
              <a:t>e</a:t>
            </a:r>
            <a:r>
              <a:rPr lang="en-GB" sz="3500"/>
              <a:t> ville</a:t>
            </a:r>
            <a:endParaRPr b="1" sz="3500">
              <a:solidFill>
                <a:schemeClr val="accent3"/>
              </a:solidFill>
            </a:endParaRPr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13021550" y="42942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a little town</a:t>
            </a:r>
            <a:endParaRPr b="1" sz="2800"/>
          </a:p>
        </p:txBody>
      </p:sp>
      <p:sp>
        <p:nvSpPr>
          <p:cNvPr id="224" name="Google Shape;224;p24"/>
          <p:cNvSpPr/>
          <p:nvPr/>
        </p:nvSpPr>
        <p:spPr>
          <a:xfrm>
            <a:off x="802138" y="4112475"/>
            <a:ext cx="7455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9268400" y="4188675"/>
            <a:ext cx="11271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26" name="Google Shape;226;p24"/>
          <p:cNvSpPr txBox="1"/>
          <p:nvPr>
            <p:ph type="title"/>
          </p:nvPr>
        </p:nvSpPr>
        <p:spPr>
          <a:xfrm>
            <a:off x="986088" y="585250"/>
            <a:ext cx="7875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Adjectives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774863" y="1887700"/>
            <a:ext cx="15097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Adjectives agree with the gender of noun they are describing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4"/>
          <p:cNvSpPr txBox="1"/>
          <p:nvPr>
            <p:ph idx="1" type="body"/>
          </p:nvPr>
        </p:nvSpPr>
        <p:spPr>
          <a:xfrm>
            <a:off x="737625" y="765330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deux petit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r>
              <a:rPr lang="en-GB" sz="3500"/>
              <a:t> village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229" name="Google Shape;229;p24"/>
          <p:cNvSpPr txBox="1"/>
          <p:nvPr>
            <p:ph idx="1" type="body"/>
          </p:nvPr>
        </p:nvSpPr>
        <p:spPr>
          <a:xfrm>
            <a:off x="4907425" y="7683500"/>
            <a:ext cx="3912600" cy="16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2 little villages</a:t>
            </a:r>
            <a:endParaRPr b="1" sz="2800"/>
          </a:p>
        </p:txBody>
      </p:sp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9791000" y="7647075"/>
            <a:ext cx="4905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deux petit</a:t>
            </a:r>
            <a:r>
              <a:rPr b="1" lang="en-GB" sz="3500">
                <a:solidFill>
                  <a:schemeClr val="accent3"/>
                </a:solidFill>
              </a:rPr>
              <a:t>es</a:t>
            </a:r>
            <a:r>
              <a:rPr lang="en-GB" sz="3500"/>
              <a:t> ville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231" name="Google Shape;231;p24"/>
          <p:cNvSpPr txBox="1"/>
          <p:nvPr>
            <p:ph idx="1" type="body"/>
          </p:nvPr>
        </p:nvSpPr>
        <p:spPr>
          <a:xfrm>
            <a:off x="13935950" y="7647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2 little towns</a:t>
            </a:r>
            <a:endParaRPr b="1" sz="2800"/>
          </a:p>
        </p:txBody>
      </p:sp>
      <p:sp>
        <p:nvSpPr>
          <p:cNvPr id="232" name="Google Shape;232;p24"/>
          <p:cNvSpPr txBox="1"/>
          <p:nvPr>
            <p:ph idx="1" type="body"/>
          </p:nvPr>
        </p:nvSpPr>
        <p:spPr>
          <a:xfrm>
            <a:off x="4639550" y="4218075"/>
            <a:ext cx="3482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a little village</a:t>
            </a:r>
            <a:endParaRPr b="1" sz="2800"/>
          </a:p>
        </p:txBody>
      </p:sp>
      <p:sp>
        <p:nvSpPr>
          <p:cNvPr id="233" name="Google Shape;233;p24"/>
          <p:cNvSpPr/>
          <p:nvPr/>
        </p:nvSpPr>
        <p:spPr>
          <a:xfrm>
            <a:off x="420550" y="7647075"/>
            <a:ext cx="15390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9358775" y="7607300"/>
            <a:ext cx="17346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774863" y="2878300"/>
            <a:ext cx="15097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Add an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‘e’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to the end of the adjective to describe a feminine noun.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774863" y="6612100"/>
            <a:ext cx="15097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Add an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‘s’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to the end of the adjective to describe a plural noun.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774863" y="5164300"/>
            <a:ext cx="15097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If the adjective already ends in an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‘e’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it stays the same.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8" name="Google Shape;238;p24"/>
          <p:cNvCxnSpPr/>
          <p:nvPr/>
        </p:nvCxnSpPr>
        <p:spPr>
          <a:xfrm flipH="1" rot="10800000">
            <a:off x="611225" y="6257150"/>
            <a:ext cx="16572300" cy="234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4" name="Google Shape;244;p25"/>
          <p:cNvSpPr txBox="1"/>
          <p:nvPr>
            <p:ph type="title"/>
          </p:nvPr>
        </p:nvSpPr>
        <p:spPr>
          <a:xfrm>
            <a:off x="917950" y="890050"/>
            <a:ext cx="3610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Adjectives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5" name="Google Shape;245;p25"/>
          <p:cNvSpPr txBox="1"/>
          <p:nvPr>
            <p:ph type="title"/>
          </p:nvPr>
        </p:nvSpPr>
        <p:spPr>
          <a:xfrm>
            <a:off x="4766900" y="90730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DESCRIBE nouns 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5667750" y="2819825"/>
            <a:ext cx="3108000" cy="5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historique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pittoresque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intéressante</a:t>
            </a:r>
            <a:b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industrielle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1557125" y="28248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1557125" y="3815475"/>
            <a:ext cx="3543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historique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1598625" y="6787300"/>
            <a:ext cx="4829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industriel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1557125" y="48060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pittoresque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557125" y="5796675"/>
            <a:ext cx="3610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intéressant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8575" y="410118"/>
            <a:ext cx="1734250" cy="13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 txBox="1"/>
          <p:nvPr/>
        </p:nvSpPr>
        <p:spPr>
          <a:xfrm>
            <a:off x="414125" y="7996475"/>
            <a:ext cx="174168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All of these adjectives go after the noun. Dans ma ville, il y a une </a:t>
            </a: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vue </a:t>
            </a:r>
            <a:r>
              <a:rPr b="1" lang="en-GB" sz="32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pittoresque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13386500" y="2819825"/>
            <a:ext cx="3108000" cy="5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historiques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pittoresques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intéressantes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industrielles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9275875" y="28248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verts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9275875" y="3815475"/>
            <a:ext cx="3543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historiques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9314425" y="6756775"/>
            <a:ext cx="4829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industriels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9275875" y="48060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pittoresques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9275875" y="5796675"/>
            <a:ext cx="3610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intéressants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1443275" y="1730800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 Singular</a:t>
            </a:r>
            <a:endParaRPr sz="3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9162025" y="1758075"/>
            <a:ext cx="3022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 Plural</a:t>
            </a:r>
            <a:endParaRPr sz="3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13391525" y="1748063"/>
            <a:ext cx="3022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Feminine Plural</a:t>
            </a:r>
            <a:endParaRPr sz="32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5526950" y="1758075"/>
            <a:ext cx="3022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Feminine Singular</a:t>
            </a:r>
            <a:endParaRPr sz="32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7390075" y="6569150"/>
            <a:ext cx="869400" cy="967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14948149" y="6569150"/>
            <a:ext cx="1312500" cy="967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Describing a region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BAGS means  </a:t>
            </a:r>
            <a:endParaRPr sz="5600" u="sng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Beau (adj.) comes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Historique (adj.) comes =             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A beautiful village =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Green fields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Historic hills = </a:t>
            </a:r>
            <a:endParaRPr i="1" sz="5800"/>
          </a:p>
        </p:txBody>
      </p:sp>
      <p:pic>
        <p:nvPicPr>
          <p:cNvPr id="271" name="Google Shape;2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6"/>
          <p:cNvCxnSpPr/>
          <p:nvPr/>
        </p:nvCxnSpPr>
        <p:spPr>
          <a:xfrm>
            <a:off x="6887400" y="341977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6"/>
          <p:cNvCxnSpPr/>
          <p:nvPr/>
        </p:nvCxnSpPr>
        <p:spPr>
          <a:xfrm flipH="1" rot="10800000">
            <a:off x="9208475" y="4536725"/>
            <a:ext cx="2744700" cy="1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6"/>
          <p:cNvCxnSpPr/>
          <p:nvPr/>
        </p:nvCxnSpPr>
        <p:spPr>
          <a:xfrm flipH="1" rot="10800000">
            <a:off x="11604850" y="5467438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6"/>
          <p:cNvCxnSpPr/>
          <p:nvPr/>
        </p:nvCxnSpPr>
        <p:spPr>
          <a:xfrm flipH="1" rot="10800000">
            <a:off x="7786600" y="7408300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6"/>
          <p:cNvCxnSpPr/>
          <p:nvPr/>
        </p:nvCxnSpPr>
        <p:spPr>
          <a:xfrm>
            <a:off x="7786600" y="850417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26"/>
          <p:cNvSpPr txBox="1"/>
          <p:nvPr/>
        </p:nvSpPr>
        <p:spPr>
          <a:xfrm>
            <a:off x="6901525" y="2630100"/>
            <a:ext cx="6675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Beauty, Age, Goodness and Size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9208475" y="3710350"/>
            <a:ext cx="35229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the noun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11604850" y="4665100"/>
            <a:ext cx="35229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the noun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9388425" y="5682100"/>
            <a:ext cx="35229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 beau village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7706550" y="6729025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champs verts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7706550" y="7679300"/>
            <a:ext cx="5340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 collines historiques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3" name="Google Shape;283;p26"/>
          <p:cNvCxnSpPr/>
          <p:nvPr/>
        </p:nvCxnSpPr>
        <p:spPr>
          <a:xfrm flipH="1" rot="10800000">
            <a:off x="9375200" y="6441700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4" name="Google Shape;94;p16"/>
          <p:cNvSpPr/>
          <p:nvPr/>
        </p:nvSpPr>
        <p:spPr>
          <a:xfrm>
            <a:off x="4525150" y="4222200"/>
            <a:ext cx="8639100" cy="4128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890550" y="180445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666593" y="4956221"/>
            <a:ext cx="8497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3" name="Google Shape;103;p17"/>
          <p:cNvSpPr/>
          <p:nvPr/>
        </p:nvSpPr>
        <p:spPr>
          <a:xfrm>
            <a:off x="5817025" y="3980227"/>
            <a:ext cx="6293400" cy="3534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6380450" y="40808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1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9838025" y="4272809"/>
            <a:ext cx="1087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Quiet Sign Clip Art"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4762" y="62578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colline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ferme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7156951" y="5121975"/>
            <a:ext cx="35349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champ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19" name="Google Shape;1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1837" y="2633407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0" name="Google Shape;1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1862" y="5250182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95762" y="2199444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me, Hill, Mountains, Request 224970, Scenery"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8650" y="3699988"/>
            <a:ext cx="3849374" cy="2887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dscape, Spring, Summer, Fields, Clouds, Grass, Hill"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4266" y="6321378"/>
            <a:ext cx="4079474" cy="23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riculture, Farm, Landscape, Nature, Trees, Fields" id="124" name="Google Shape;12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44225" y="3457800"/>
            <a:ext cx="4750500" cy="27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19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{1E094D2E-1F83-4FF5-B6F9-BAF63DBD9309}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collines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hills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fermes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farms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champs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fields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côte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coast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frontière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border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vue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view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rivière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river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mer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sea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plage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beach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/>
              <a:t>Position and agreement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 adjectives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36" name="Google Shape;136;p20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917950" y="890050"/>
            <a:ext cx="3610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Adjectives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 flipH="1">
            <a:off x="8793725" y="2319288"/>
            <a:ext cx="30600" cy="54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5" name="Google Shape;145;p21"/>
          <p:cNvSpPr txBox="1"/>
          <p:nvPr>
            <p:ph type="title"/>
          </p:nvPr>
        </p:nvSpPr>
        <p:spPr>
          <a:xfrm>
            <a:off x="4766900" y="90730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DESCRIBE nouns</a:t>
            </a:r>
            <a:r>
              <a:rPr lang="en-GB">
                <a:solidFill>
                  <a:schemeClr val="dk2"/>
                </a:solidFill>
              </a:rPr>
              <a:t> 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5667750" y="2819825"/>
            <a:ext cx="3108000" cy="5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big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small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beautiful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old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new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557125" y="28248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grand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557125" y="3815475"/>
            <a:ext cx="3543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petit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557125" y="4806075"/>
            <a:ext cx="4829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beau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1557125" y="57966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vieux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3516350" y="2743625"/>
            <a:ext cx="3108000" cy="5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green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istoric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industrial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picturesque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nteresting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0472525" y="27486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vert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0472525" y="3739275"/>
            <a:ext cx="3543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istorique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0472525" y="4729875"/>
            <a:ext cx="4829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ndustriel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10472525" y="57204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ittoresque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0472525" y="6711075"/>
            <a:ext cx="3610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intéressant 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8575" y="410118"/>
            <a:ext cx="1734250" cy="13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2356325" y="1891838"/>
            <a:ext cx="40299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Before the noun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10782125" y="1865950"/>
            <a:ext cx="40299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the noun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hopping Bags, Bag, Shopping, Sale, Woman, Young, Shop"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087" y="7285650"/>
            <a:ext cx="2521426" cy="25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Shopping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557125" y="6787275"/>
            <a:ext cx="3610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nouveau</a:t>
            </a: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891275" y="7942925"/>
            <a:ext cx="80139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BAGS → Beauty, Age, Goodness, Size</a:t>
            </a:r>
            <a:endParaRPr b="1" i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864600" y="3081300"/>
            <a:ext cx="3482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un  petit village</a:t>
            </a:r>
            <a:endParaRPr sz="2800"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9486200" y="3151275"/>
            <a:ext cx="406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une petit</a:t>
            </a:r>
            <a:r>
              <a:rPr b="1" lang="en-GB" sz="3500">
                <a:solidFill>
                  <a:schemeClr val="accent3"/>
                </a:solidFill>
              </a:rPr>
              <a:t>e</a:t>
            </a:r>
            <a:r>
              <a:rPr lang="en-GB" sz="3500"/>
              <a:t> ville</a:t>
            </a:r>
            <a:endParaRPr b="1" sz="3500">
              <a:solidFill>
                <a:schemeClr val="accent3"/>
              </a:solidFill>
            </a:endParaRPr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13021550" y="31512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a little town</a:t>
            </a:r>
            <a:endParaRPr b="1" sz="2800"/>
          </a:p>
        </p:txBody>
      </p:sp>
      <p:cxnSp>
        <p:nvCxnSpPr>
          <p:cNvPr id="172" name="Google Shape;172;p22"/>
          <p:cNvCxnSpPr/>
          <p:nvPr/>
        </p:nvCxnSpPr>
        <p:spPr>
          <a:xfrm>
            <a:off x="8896275" y="2908700"/>
            <a:ext cx="52200" cy="454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3" name="Google Shape;173;p22"/>
          <p:cNvSpPr/>
          <p:nvPr/>
        </p:nvSpPr>
        <p:spPr>
          <a:xfrm>
            <a:off x="802138" y="2969475"/>
            <a:ext cx="7455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9268400" y="3045675"/>
            <a:ext cx="11271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5" name="Google Shape;175;p22"/>
          <p:cNvSpPr txBox="1"/>
          <p:nvPr>
            <p:ph type="title"/>
          </p:nvPr>
        </p:nvSpPr>
        <p:spPr>
          <a:xfrm>
            <a:off x="986088" y="585250"/>
            <a:ext cx="7875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Regular Adjectives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851063" y="1887700"/>
            <a:ext cx="150972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Adjectives agree with the gender of noun they are describing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737625" y="620550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deux petit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r>
              <a:rPr lang="en-GB" sz="3500"/>
              <a:t> village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4907425" y="6235700"/>
            <a:ext cx="3912600" cy="16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2 little villages</a:t>
            </a:r>
            <a:endParaRPr b="1" sz="2800"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9791000" y="6199275"/>
            <a:ext cx="4905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deux petit</a:t>
            </a:r>
            <a:r>
              <a:rPr b="1" lang="en-GB" sz="3500">
                <a:solidFill>
                  <a:schemeClr val="accent3"/>
                </a:solidFill>
              </a:rPr>
              <a:t>es</a:t>
            </a:r>
            <a:r>
              <a:rPr lang="en-GB" sz="3500"/>
              <a:t> ville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13935950" y="61992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2 little towns</a:t>
            </a:r>
            <a:endParaRPr b="1" sz="2800"/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4639550" y="3075075"/>
            <a:ext cx="3482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a little village</a:t>
            </a:r>
            <a:endParaRPr b="1" sz="2800"/>
          </a:p>
        </p:txBody>
      </p:sp>
      <p:sp>
        <p:nvSpPr>
          <p:cNvPr id="182" name="Google Shape;182;p22"/>
          <p:cNvSpPr/>
          <p:nvPr/>
        </p:nvSpPr>
        <p:spPr>
          <a:xfrm>
            <a:off x="420550" y="6199275"/>
            <a:ext cx="15390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9358775" y="6159500"/>
            <a:ext cx="1734600" cy="7341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Village, House, Church, Tree, Color Printing"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269" y="4018700"/>
            <a:ext cx="2013050" cy="134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llage, House, Church, Tree, Color Printing"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144" y="7207775"/>
            <a:ext cx="2013050" cy="134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llage, House, Church, Tree, Color Printing" id="186" name="Google Shape;1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144" y="7207775"/>
            <a:ext cx="2013050" cy="134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4100" y="4094900"/>
            <a:ext cx="2684050" cy="134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4875" y="7207775"/>
            <a:ext cx="2684050" cy="134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4225" y="7207775"/>
            <a:ext cx="2684050" cy="13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