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Lst>
  <p:sldSz cy="10287000" cx="18288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
      <p:font typeface="Montserrat Medium"/>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Italic.fntdata"/><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regular.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MontserratMedium-regular.fntdata"/><Relationship Id="rId16" Type="http://schemas.openxmlformats.org/officeDocument/2006/relationships/font" Target="fonts/Montserrat-boldItalic.fntdata"/><Relationship Id="rId5" Type="http://schemas.openxmlformats.org/officeDocument/2006/relationships/slide" Target="slides/slide1.xml"/><Relationship Id="rId19" Type="http://schemas.openxmlformats.org/officeDocument/2006/relationships/font" Target="fonts/MontserratMedium-italic.fntdata"/><Relationship Id="rId6" Type="http://schemas.openxmlformats.org/officeDocument/2006/relationships/slide" Target="slides/slide2.xml"/><Relationship Id="rId18" Type="http://schemas.openxmlformats.org/officeDocument/2006/relationships/font" Target="fonts/MontserratMedium-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ac85407ef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ac85407ef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9f3f7e7c8d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9f3f7e7c8d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a2b41565f8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a2b41565f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a25827c010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a25827c010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00468C"/>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FFFFFF"/>
              </a:buClr>
              <a:buSzPts val="7200"/>
              <a:buFont typeface="Montserrat SemiBold"/>
              <a:buNone/>
              <a:defRPr b="0" i="1" sz="7200">
                <a:solidFill>
                  <a:srgbClr val="FFFFFF"/>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FFFFFF"/>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1">
  <p:cSld name="TITLE_ONLY_1_2">
    <p:spTree>
      <p:nvGrpSpPr>
        <p:cNvPr id="73" name="Shape 73"/>
        <p:cNvGrpSpPr/>
        <p:nvPr/>
      </p:nvGrpSpPr>
      <p:grpSpPr>
        <a:xfrm>
          <a:off x="0" y="0"/>
          <a:ext cx="0" cy="0"/>
          <a:chOff x="0" y="0"/>
          <a:chExt cx="0" cy="0"/>
        </a:xfrm>
      </p:grpSpPr>
      <p:sp>
        <p:nvSpPr>
          <p:cNvPr id="74" name="Google Shape;74;p13"/>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75" name="Google Shape;75;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6" name="Google Shape;76;p13"/>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7" name="Google Shape;77;p13"/>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78" name="Google Shape;78;p13"/>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9" name="Google Shape;79;p13"/>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80" name="Google Shape;80;p13"/>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1" name="Google Shape;81;p13"/>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2">
  <p:cSld name="TITLE_ONLY_1_3">
    <p:spTree>
      <p:nvGrpSpPr>
        <p:cNvPr id="82" name="Shape 82"/>
        <p:cNvGrpSpPr/>
        <p:nvPr/>
      </p:nvGrpSpPr>
      <p:grpSpPr>
        <a:xfrm>
          <a:off x="0" y="0"/>
          <a:ext cx="0" cy="0"/>
          <a:chOff x="0" y="0"/>
          <a:chExt cx="0" cy="0"/>
        </a:xfrm>
      </p:grpSpPr>
      <p:sp>
        <p:nvSpPr>
          <p:cNvPr id="83" name="Google Shape;83;p1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5" name="Google Shape;85;p14"/>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4"/>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7" name="Google Shape;87;p14"/>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8" name="Google Shape;88;p14"/>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9" name="Google Shape;89;p14"/>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14"/>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15"/>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Speed and a</a:t>
            </a:r>
            <a:r>
              <a:rPr lang="en-GB">
                <a:solidFill>
                  <a:srgbClr val="4B3241"/>
                </a:solidFill>
              </a:rPr>
              <a:t>gility</a:t>
            </a:r>
            <a:endParaRPr>
              <a:solidFill>
                <a:srgbClr val="4B3241"/>
              </a:solidFill>
            </a:endParaRPr>
          </a:p>
        </p:txBody>
      </p:sp>
      <p:sp>
        <p:nvSpPr>
          <p:cNvPr id="96" name="Google Shape;96;p15"/>
          <p:cNvSpPr txBox="1"/>
          <p:nvPr>
            <p:ph idx="4294967295" type="subTitle"/>
          </p:nvPr>
        </p:nvSpPr>
        <p:spPr>
          <a:xfrm>
            <a:off x="917950" y="890050"/>
            <a:ext cx="127734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Physical Education (PE) - Athletics</a:t>
            </a:r>
            <a:endParaRPr>
              <a:solidFill>
                <a:srgbClr val="4B3241"/>
              </a:solidFill>
            </a:endParaRPr>
          </a:p>
        </p:txBody>
      </p:sp>
      <p:sp>
        <p:nvSpPr>
          <p:cNvPr id="97" name="Google Shape;97;p15"/>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Lindley</a:t>
            </a:r>
            <a:endParaRPr>
              <a:solidFill>
                <a:srgbClr val="4B3241"/>
              </a:solidFill>
            </a:endParaRPr>
          </a:p>
        </p:txBody>
      </p:sp>
      <p:sp>
        <p:nvSpPr>
          <p:cNvPr id="98" name="Google Shape;9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Athletics: Lesson 2 - Speed and Agility</a:t>
            </a:r>
            <a:endParaRPr>
              <a:solidFill>
                <a:schemeClr val="dk2"/>
              </a:solidFill>
            </a:endParaRPr>
          </a:p>
          <a:p>
            <a:pPr indent="0" lvl="0" marL="0" rtl="0" algn="l">
              <a:lnSpc>
                <a:spcPct val="100000"/>
              </a:lnSpc>
              <a:spcBef>
                <a:spcPts val="1000"/>
              </a:spcBef>
              <a:spcAft>
                <a:spcPts val="0"/>
              </a:spcAft>
              <a:buNone/>
            </a:pPr>
            <a:r>
              <a:rPr b="0" lang="en-GB" sz="2800"/>
              <a:t>In this lesson, you will develop your speed and agility skills. You will improve your ability to change direction at speed, whilst focusing on good control and balance. You will have the opportunity to create your own speed challenges.</a:t>
            </a:r>
            <a:endParaRPr sz="2800">
              <a:solidFill>
                <a:schemeClr val="dk2"/>
              </a:solidFill>
            </a:endParaRPr>
          </a:p>
          <a:p>
            <a:pPr indent="0" lvl="0" marL="0" rtl="0" algn="l">
              <a:spcBef>
                <a:spcPts val="1000"/>
              </a:spcBef>
              <a:spcAft>
                <a:spcPts val="0"/>
              </a:spcAft>
              <a:buNone/>
            </a:pPr>
            <a:r>
              <a:t/>
            </a:r>
            <a:endParaRPr>
              <a:solidFill>
                <a:schemeClr val="dk2"/>
              </a:solidFill>
            </a:endParaRPr>
          </a:p>
        </p:txBody>
      </p:sp>
      <p:sp>
        <p:nvSpPr>
          <p:cNvPr id="104" name="Google Shape;104;p16"/>
          <p:cNvSpPr txBox="1"/>
          <p:nvPr>
            <p:ph idx="1" type="body"/>
          </p:nvPr>
        </p:nvSpPr>
        <p:spPr>
          <a:xfrm>
            <a:off x="917950" y="3078125"/>
            <a:ext cx="16722600" cy="5874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2800">
                <a:solidFill>
                  <a:srgbClr val="000000"/>
                </a:solidFill>
                <a:latin typeface="Montserrat SemiBold"/>
                <a:ea typeface="Montserrat SemiBold"/>
                <a:cs typeface="Montserrat SemiBold"/>
                <a:sym typeface="Montserrat SemiBold"/>
              </a:rPr>
              <a:t>Learning intention</a:t>
            </a:r>
            <a:endParaRPr sz="2800">
              <a:solidFill>
                <a:srgbClr val="000000"/>
              </a:solidFill>
              <a:latin typeface="Montserrat SemiBold"/>
              <a:ea typeface="Montserrat SemiBold"/>
              <a:cs typeface="Montserrat SemiBold"/>
              <a:sym typeface="Montserrat SemiBold"/>
            </a:endParaRPr>
          </a:p>
          <a:p>
            <a:pPr indent="-406400" lvl="1" marL="914400" rtl="0" algn="l">
              <a:lnSpc>
                <a:spcPct val="115000"/>
              </a:lnSpc>
              <a:spcBef>
                <a:spcPts val="1000"/>
              </a:spcBef>
              <a:spcAft>
                <a:spcPts val="0"/>
              </a:spcAft>
              <a:buSzPts val="2800"/>
              <a:buChar char="–"/>
            </a:pPr>
            <a:r>
              <a:rPr b="1" lang="en-GB" sz="2800"/>
              <a:t>Physical:</a:t>
            </a:r>
            <a:r>
              <a:rPr lang="en-GB" sz="2800"/>
              <a:t> to jump accurately with agility and speed whilst having a controlled body.   </a:t>
            </a:r>
            <a:endParaRPr sz="2800"/>
          </a:p>
          <a:p>
            <a:pPr indent="-406400" lvl="1" marL="914400" rtl="0" algn="l">
              <a:lnSpc>
                <a:spcPct val="115000"/>
              </a:lnSpc>
              <a:spcBef>
                <a:spcPts val="1000"/>
              </a:spcBef>
              <a:spcAft>
                <a:spcPts val="0"/>
              </a:spcAft>
              <a:buSzPts val="2800"/>
              <a:buChar char="–"/>
            </a:pPr>
            <a:r>
              <a:rPr b="1" lang="en-GB" sz="2800"/>
              <a:t>Personal: </a:t>
            </a:r>
            <a:r>
              <a:rPr lang="en-GB" sz="2600"/>
              <a:t>to develop tactical awareness and to focus on and develop appropriate technique.</a:t>
            </a:r>
            <a:endParaRPr sz="2600"/>
          </a:p>
          <a:p>
            <a:pPr indent="0" lvl="0" marL="0" marR="0" rtl="0" algn="l">
              <a:lnSpc>
                <a:spcPct val="115000"/>
              </a:lnSpc>
              <a:spcBef>
                <a:spcPts val="1000"/>
              </a:spcBef>
              <a:spcAft>
                <a:spcPts val="0"/>
              </a:spcAft>
              <a:buNone/>
            </a:pPr>
            <a:r>
              <a:t/>
            </a:r>
            <a:endParaRPr sz="3000"/>
          </a:p>
          <a:p>
            <a:pPr indent="0" lvl="0" marL="0" marR="0" rtl="0" algn="l">
              <a:lnSpc>
                <a:spcPct val="115000"/>
              </a:lnSpc>
              <a:spcBef>
                <a:spcPts val="0"/>
              </a:spcBef>
              <a:spcAft>
                <a:spcPts val="0"/>
              </a:spcAft>
              <a:buNone/>
            </a:pPr>
            <a:r>
              <a:rPr b="1" lang="en-GB" sz="2900"/>
              <a:t> </a:t>
            </a:r>
            <a:r>
              <a:rPr lang="en-GB" sz="2900">
                <a:solidFill>
                  <a:srgbClr val="000000"/>
                </a:solidFill>
                <a:latin typeface="Montserrat SemiBold"/>
                <a:ea typeface="Montserrat SemiBold"/>
                <a:cs typeface="Montserrat SemiBold"/>
                <a:sym typeface="Montserrat SemiBold"/>
              </a:rPr>
              <a:t>Tasks</a:t>
            </a:r>
            <a:endParaRPr sz="2900">
              <a:solidFill>
                <a:srgbClr val="000000"/>
              </a:solidFill>
              <a:latin typeface="Montserrat SemiBold"/>
              <a:ea typeface="Montserrat SemiBold"/>
              <a:cs typeface="Montserrat SemiBold"/>
              <a:sym typeface="Montserrat SemiBold"/>
            </a:endParaRPr>
          </a:p>
          <a:p>
            <a:pPr indent="0" lvl="0" marL="0" rtl="0" algn="l">
              <a:lnSpc>
                <a:spcPct val="115000"/>
              </a:lnSpc>
              <a:spcBef>
                <a:spcPts val="1000"/>
              </a:spcBef>
              <a:spcAft>
                <a:spcPts val="0"/>
              </a:spcAft>
              <a:buNone/>
            </a:pPr>
            <a:r>
              <a:rPr b="1" lang="en-GB" sz="2600"/>
              <a:t>1)</a:t>
            </a:r>
            <a:r>
              <a:rPr b="1" lang="en-GB" sz="2700"/>
              <a:t> Cross Bounce</a:t>
            </a:r>
            <a:endParaRPr b="1" sz="2700"/>
          </a:p>
          <a:p>
            <a:pPr indent="-400050" lvl="0" marL="457200" rtl="0" algn="l">
              <a:lnSpc>
                <a:spcPct val="140000"/>
              </a:lnSpc>
              <a:spcBef>
                <a:spcPts val="1000"/>
              </a:spcBef>
              <a:spcAft>
                <a:spcPts val="0"/>
              </a:spcAft>
              <a:buSzPts val="2700"/>
              <a:buChar char="●"/>
            </a:pPr>
            <a:r>
              <a:rPr lang="en-GB" sz="2700"/>
              <a:t>Using your ties/pieces of string/rolled up towels, create a quadrant (cross) </a:t>
            </a:r>
            <a:endParaRPr sz="2700"/>
          </a:p>
          <a:p>
            <a:pPr indent="-400050" lvl="0" marL="914400" rtl="0" algn="l">
              <a:lnSpc>
                <a:spcPct val="140000"/>
              </a:lnSpc>
              <a:spcBef>
                <a:spcPts val="0"/>
              </a:spcBef>
              <a:spcAft>
                <a:spcPts val="0"/>
              </a:spcAft>
              <a:buSzPts val="2700"/>
              <a:buChar char="-"/>
            </a:pPr>
            <a:r>
              <a:rPr lang="en-GB" sz="2700"/>
              <a:t>Using a 2 foot to 2 foot jump and facing forwards, visit each section of the quadrant. </a:t>
            </a:r>
            <a:endParaRPr sz="2700"/>
          </a:p>
          <a:p>
            <a:pPr indent="-400050" lvl="2" marL="2286000" rtl="0" algn="l">
              <a:lnSpc>
                <a:spcPct val="140000"/>
              </a:lnSpc>
              <a:spcBef>
                <a:spcPts val="0"/>
              </a:spcBef>
              <a:spcAft>
                <a:spcPts val="0"/>
              </a:spcAft>
              <a:buSzPts val="2700"/>
              <a:buChar char="-"/>
            </a:pPr>
            <a:r>
              <a:rPr lang="en-GB" sz="2700"/>
              <a:t>Jump clockwise and anti-clockwise. Rotate hips and jump with 90/180 degree turns.</a:t>
            </a:r>
            <a:endParaRPr sz="2700"/>
          </a:p>
          <a:p>
            <a:pPr indent="-400050" lvl="3" marL="2743200" rtl="0" algn="l">
              <a:lnSpc>
                <a:spcPct val="140000"/>
              </a:lnSpc>
              <a:spcBef>
                <a:spcPts val="0"/>
              </a:spcBef>
              <a:spcAft>
                <a:spcPts val="0"/>
              </a:spcAft>
              <a:buSzPts val="2700"/>
              <a:buChar char="-"/>
            </a:pPr>
            <a:r>
              <a:rPr lang="en-GB" sz="2700"/>
              <a:t>Repeat, but hop around the quadrant.</a:t>
            </a:r>
            <a:endParaRPr sz="2700"/>
          </a:p>
          <a:p>
            <a:pPr indent="-450850" lvl="1" marL="1828800" rtl="0" algn="l">
              <a:lnSpc>
                <a:spcPct val="100000"/>
              </a:lnSpc>
              <a:spcBef>
                <a:spcPts val="0"/>
              </a:spcBef>
              <a:spcAft>
                <a:spcPts val="0"/>
              </a:spcAft>
              <a:buClr>
                <a:schemeClr val="lt1"/>
              </a:buClr>
              <a:buSzPts val="3500"/>
              <a:buChar char="-"/>
            </a:pPr>
            <a:r>
              <a:rPr b="1" lang="en-GB" sz="3500">
                <a:solidFill>
                  <a:schemeClr val="lt1"/>
                </a:solidFill>
              </a:rPr>
              <a:t>Rotate hips and jump with 90 degree and 180 degree turns.</a:t>
            </a:r>
            <a:endParaRPr b="1" sz="3500">
              <a:solidFill>
                <a:schemeClr val="lt1"/>
              </a:solidFill>
            </a:endParaRPr>
          </a:p>
          <a:p>
            <a:pPr indent="-450850" lvl="1" marL="1828800" rtl="0" algn="l">
              <a:lnSpc>
                <a:spcPct val="100000"/>
              </a:lnSpc>
              <a:spcBef>
                <a:spcPts val="0"/>
              </a:spcBef>
              <a:spcAft>
                <a:spcPts val="0"/>
              </a:spcAft>
              <a:buClr>
                <a:schemeClr val="lt1"/>
              </a:buClr>
              <a:buSzPts val="3500"/>
              <a:buChar char="-"/>
            </a:pPr>
            <a:r>
              <a:rPr b="1" lang="en-GB" sz="3500">
                <a:solidFill>
                  <a:schemeClr val="lt1"/>
                </a:solidFill>
              </a:rPr>
              <a:t>Repeat but hop around the quadrant</a:t>
            </a:r>
            <a:endParaRPr/>
          </a:p>
        </p:txBody>
      </p:sp>
      <p:sp>
        <p:nvSpPr>
          <p:cNvPr id="105" name="Google Shape;10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idx="1" type="body"/>
          </p:nvPr>
        </p:nvSpPr>
        <p:spPr>
          <a:xfrm flipH="1">
            <a:off x="917950" y="709800"/>
            <a:ext cx="16722600" cy="8968800"/>
          </a:xfrm>
          <a:prstGeom prst="rect">
            <a:avLst/>
          </a:prstGeom>
        </p:spPr>
        <p:txBody>
          <a:bodyPr anchorCtr="0" anchor="t" bIns="0" lIns="0" spcFirstLastPara="1" rIns="0" wrap="square" tIns="0">
            <a:noAutofit/>
          </a:bodyPr>
          <a:lstStyle/>
          <a:p>
            <a:pPr indent="0" lvl="0" marL="0" marR="12150" rtl="0" algn="l">
              <a:lnSpc>
                <a:spcPct val="140000"/>
              </a:lnSpc>
              <a:spcBef>
                <a:spcPts val="1000"/>
              </a:spcBef>
              <a:spcAft>
                <a:spcPts val="0"/>
              </a:spcAft>
              <a:buNone/>
            </a:pPr>
            <a:r>
              <a:t/>
            </a:r>
            <a:endParaRPr b="1" sz="2800"/>
          </a:p>
          <a:p>
            <a:pPr indent="0" lvl="0" marL="0" marR="12150" rtl="0" algn="l">
              <a:lnSpc>
                <a:spcPct val="140000"/>
              </a:lnSpc>
              <a:spcBef>
                <a:spcPts val="1000"/>
              </a:spcBef>
              <a:spcAft>
                <a:spcPts val="0"/>
              </a:spcAft>
              <a:buNone/>
            </a:pPr>
            <a:r>
              <a:rPr b="1" lang="en-GB" sz="2800"/>
              <a:t>2</a:t>
            </a:r>
            <a:r>
              <a:rPr b="1" lang="en-GB" sz="2500"/>
              <a:t>) </a:t>
            </a:r>
            <a:r>
              <a:rPr lang="en-GB" sz="2800"/>
              <a:t>.</a:t>
            </a:r>
            <a:r>
              <a:rPr b="1" lang="en-GB" sz="2800"/>
              <a:t>Grid Jump</a:t>
            </a:r>
            <a:endParaRPr b="1" sz="2800"/>
          </a:p>
          <a:p>
            <a:pPr indent="-406400" lvl="0" marL="457200" rtl="0" algn="l">
              <a:lnSpc>
                <a:spcPct val="140000"/>
              </a:lnSpc>
              <a:spcBef>
                <a:spcPts val="1000"/>
              </a:spcBef>
              <a:spcAft>
                <a:spcPts val="0"/>
              </a:spcAft>
              <a:buSzPts val="2800"/>
              <a:buChar char="●"/>
            </a:pPr>
            <a:r>
              <a:rPr lang="en-GB" sz="2800"/>
              <a:t>Create a 3x3 grid using your ties/pieces of string/rolled up towels</a:t>
            </a:r>
            <a:endParaRPr sz="2800"/>
          </a:p>
          <a:p>
            <a:pPr indent="-406400" lvl="1" marL="914400" rtl="0" algn="l">
              <a:lnSpc>
                <a:spcPct val="140000"/>
              </a:lnSpc>
              <a:spcBef>
                <a:spcPts val="0"/>
              </a:spcBef>
              <a:spcAft>
                <a:spcPts val="0"/>
              </a:spcAft>
              <a:buSzPts val="2800"/>
              <a:buChar char="–"/>
            </a:pPr>
            <a:r>
              <a:rPr lang="en-GB" sz="2800"/>
              <a:t>Using a 2 foot to 2 foot, visit each box in the grid (jump forwards, backwards, sidewards)</a:t>
            </a:r>
            <a:endParaRPr sz="2800"/>
          </a:p>
          <a:p>
            <a:pPr indent="-406400" lvl="2" marL="1371600" rtl="0" algn="l">
              <a:lnSpc>
                <a:spcPct val="140000"/>
              </a:lnSpc>
              <a:spcBef>
                <a:spcPts val="0"/>
              </a:spcBef>
              <a:spcAft>
                <a:spcPts val="0"/>
              </a:spcAft>
              <a:buSzPts val="2800"/>
              <a:buChar char="–"/>
            </a:pPr>
            <a:r>
              <a:rPr lang="en-GB"/>
              <a:t>Repeat but using different jumps (1 to 2 feet, 2 feet to 1, 1 to 1 foot - hop or leap)</a:t>
            </a:r>
            <a:endParaRPr/>
          </a:p>
          <a:p>
            <a:pPr indent="-406400" lvl="3" marL="1828800" rtl="0" algn="l">
              <a:lnSpc>
                <a:spcPct val="140000"/>
              </a:lnSpc>
              <a:spcBef>
                <a:spcPts val="0"/>
              </a:spcBef>
              <a:spcAft>
                <a:spcPts val="0"/>
              </a:spcAft>
              <a:buSzPts val="2800"/>
              <a:buChar char="–"/>
            </a:pPr>
            <a:r>
              <a:rPr lang="en-GB"/>
              <a:t>Focus on pushing off and landing with control and balance</a:t>
            </a:r>
            <a:endParaRPr/>
          </a:p>
          <a:p>
            <a:pPr indent="-406400" lvl="0" marL="2286000" rtl="0" algn="l">
              <a:lnSpc>
                <a:spcPct val="140000"/>
              </a:lnSpc>
              <a:spcBef>
                <a:spcPts val="0"/>
              </a:spcBef>
              <a:spcAft>
                <a:spcPts val="0"/>
              </a:spcAft>
              <a:buSzPts val="2800"/>
              <a:buChar char="-"/>
            </a:pPr>
            <a:r>
              <a:rPr lang="en-GB" sz="2800"/>
              <a:t>Put 30 seconds on the timer, how many times can you complete the grid, ensuring every square is visited? Repeat to try and beat your personal best</a:t>
            </a:r>
            <a:endParaRPr/>
          </a:p>
          <a:p>
            <a:pPr indent="0" lvl="0" marL="0" marR="12150" rtl="0" algn="l">
              <a:lnSpc>
                <a:spcPct val="140000"/>
              </a:lnSpc>
              <a:spcBef>
                <a:spcPts val="1000"/>
              </a:spcBef>
              <a:spcAft>
                <a:spcPts val="0"/>
              </a:spcAft>
              <a:buNone/>
            </a:pPr>
            <a:r>
              <a:rPr b="1" lang="en-GB" sz="2800"/>
              <a:t>3) Extension</a:t>
            </a:r>
            <a:endParaRPr b="1" sz="2800"/>
          </a:p>
          <a:p>
            <a:pPr indent="-406400" lvl="0" marL="457200" rtl="0" algn="l">
              <a:lnSpc>
                <a:spcPct val="140000"/>
              </a:lnSpc>
              <a:spcBef>
                <a:spcPts val="1000"/>
              </a:spcBef>
              <a:spcAft>
                <a:spcPts val="0"/>
              </a:spcAft>
              <a:buSzPts val="2800"/>
              <a:buChar char="●"/>
            </a:pPr>
            <a:r>
              <a:rPr lang="en-GB" sz="2800"/>
              <a:t>Extend the previous activity by adding in 90 degree and 180 degree turns - focusing on trajectory and control</a:t>
            </a:r>
            <a:endParaRPr sz="2800"/>
          </a:p>
          <a:p>
            <a:pPr indent="-406400" lvl="1" marL="914400" rtl="0" algn="l">
              <a:lnSpc>
                <a:spcPct val="140000"/>
              </a:lnSpc>
              <a:spcBef>
                <a:spcPts val="0"/>
              </a:spcBef>
              <a:spcAft>
                <a:spcPts val="0"/>
              </a:spcAft>
              <a:buSzPts val="2800"/>
              <a:buChar char="–"/>
            </a:pPr>
            <a:r>
              <a:rPr lang="en-GB" sz="2800"/>
              <a:t>Challenge! What’s the fastest time you can complete the grid?</a:t>
            </a:r>
            <a:endParaRPr sz="2800"/>
          </a:p>
          <a:p>
            <a:pPr indent="-406400" lvl="2" marL="1371600" rtl="0" algn="l">
              <a:lnSpc>
                <a:spcPct val="140000"/>
              </a:lnSpc>
              <a:spcBef>
                <a:spcPts val="0"/>
              </a:spcBef>
              <a:spcAft>
                <a:spcPts val="0"/>
              </a:spcAft>
              <a:buSzPts val="2800"/>
              <a:buChar char="–"/>
            </a:pPr>
            <a:r>
              <a:rPr lang="en-GB"/>
              <a:t>Analyse what you could do or change to beat your personal best.</a:t>
            </a:r>
            <a:endParaRPr/>
          </a:p>
          <a:p>
            <a:pPr indent="0" lvl="0" marL="0" rtl="0" algn="l">
              <a:lnSpc>
                <a:spcPct val="115000"/>
              </a:lnSpc>
              <a:spcBef>
                <a:spcPts val="1000"/>
              </a:spcBef>
              <a:spcAft>
                <a:spcPts val="0"/>
              </a:spcAft>
              <a:buNone/>
            </a:pPr>
            <a:r>
              <a:t/>
            </a:r>
            <a:endParaRPr sz="2500"/>
          </a:p>
          <a:p>
            <a:pPr indent="0" lvl="0" marL="0" rtl="0" algn="l">
              <a:lnSpc>
                <a:spcPct val="115000"/>
              </a:lnSpc>
              <a:spcBef>
                <a:spcPts val="1000"/>
              </a:spcBef>
              <a:spcAft>
                <a:spcPts val="1000"/>
              </a:spcAft>
              <a:buNone/>
            </a:pPr>
            <a:r>
              <a:t/>
            </a:r>
            <a:endParaRPr sz="2500"/>
          </a:p>
        </p:txBody>
      </p:sp>
      <p:sp>
        <p:nvSpPr>
          <p:cNvPr id="111" name="Google Shape;111;p17"/>
          <p:cNvSpPr txBox="1"/>
          <p:nvPr>
            <p:ph idx="12" type="sldNum"/>
          </p:nvPr>
        </p:nvSpPr>
        <p:spPr>
          <a:xfrm>
            <a:off x="917941" y="967870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idx="1" type="body"/>
          </p:nvPr>
        </p:nvSpPr>
        <p:spPr>
          <a:xfrm flipH="1">
            <a:off x="917950" y="709800"/>
            <a:ext cx="16722600" cy="89688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2800"/>
              <a:t>Learning questions:</a:t>
            </a:r>
            <a:r>
              <a:rPr lang="en-GB" sz="2800"/>
              <a:t> </a:t>
            </a:r>
            <a:endParaRPr sz="2800"/>
          </a:p>
          <a:p>
            <a:pPr indent="0" lvl="0" marL="0" rtl="0" algn="l">
              <a:lnSpc>
                <a:spcPct val="115000"/>
              </a:lnSpc>
              <a:spcBef>
                <a:spcPts val="1000"/>
              </a:spcBef>
              <a:spcAft>
                <a:spcPts val="0"/>
              </a:spcAft>
              <a:buNone/>
            </a:pPr>
            <a:r>
              <a:rPr lang="en-GB" sz="2800"/>
              <a:t>How can you increase your speed to visit each section of the grid?</a:t>
            </a:r>
            <a:endParaRPr sz="2800"/>
          </a:p>
          <a:p>
            <a:pPr indent="0" lvl="0" marL="0" rtl="0" algn="l">
              <a:lnSpc>
                <a:spcPct val="115000"/>
              </a:lnSpc>
              <a:spcBef>
                <a:spcPts val="1000"/>
              </a:spcBef>
              <a:spcAft>
                <a:spcPts val="0"/>
              </a:spcAft>
              <a:buNone/>
            </a:pPr>
            <a:r>
              <a:rPr lang="en-GB" sz="2800"/>
              <a:t>What supports good body posture?</a:t>
            </a:r>
            <a:endParaRPr sz="2800"/>
          </a:p>
          <a:p>
            <a:pPr indent="0" lvl="0" marL="0" rtl="0" algn="l">
              <a:lnSpc>
                <a:spcPct val="115000"/>
              </a:lnSpc>
              <a:spcBef>
                <a:spcPts val="1000"/>
              </a:spcBef>
              <a:spcAft>
                <a:spcPts val="0"/>
              </a:spcAft>
              <a:buNone/>
            </a:pPr>
            <a:r>
              <a:t/>
            </a:r>
            <a:endParaRPr b="1" sz="2800"/>
          </a:p>
          <a:p>
            <a:pPr indent="0" lvl="0" marL="0" rtl="0" algn="l">
              <a:lnSpc>
                <a:spcPct val="115000"/>
              </a:lnSpc>
              <a:spcBef>
                <a:spcPts val="1000"/>
              </a:spcBef>
              <a:spcAft>
                <a:spcPts val="0"/>
              </a:spcAft>
              <a:buNone/>
            </a:pPr>
            <a:r>
              <a:rPr b="1" lang="en-GB" sz="2800"/>
              <a:t>STEP</a:t>
            </a:r>
            <a:endParaRPr b="1" sz="2800"/>
          </a:p>
          <a:p>
            <a:pPr indent="0" lvl="0" marL="0" rtl="0" algn="l">
              <a:lnSpc>
                <a:spcPct val="115000"/>
              </a:lnSpc>
              <a:spcBef>
                <a:spcPts val="1000"/>
              </a:spcBef>
              <a:spcAft>
                <a:spcPts val="0"/>
              </a:spcAft>
              <a:buNone/>
            </a:pPr>
            <a:r>
              <a:rPr b="1" lang="en-GB" sz="2800"/>
              <a:t>S - </a:t>
            </a:r>
            <a:r>
              <a:rPr lang="en-GB" sz="2800"/>
              <a:t>Increase the size of the grid if space allows. If you are struggling for space, can you set out a grid to fit your space in a different way? </a:t>
            </a:r>
            <a:endParaRPr sz="2800"/>
          </a:p>
          <a:p>
            <a:pPr indent="0" lvl="0" marL="0" rtl="0" algn="l">
              <a:lnSpc>
                <a:spcPct val="115000"/>
              </a:lnSpc>
              <a:spcBef>
                <a:spcPts val="1000"/>
              </a:spcBef>
              <a:spcAft>
                <a:spcPts val="0"/>
              </a:spcAft>
              <a:buNone/>
            </a:pPr>
            <a:r>
              <a:t/>
            </a:r>
            <a:endParaRPr b="1" sz="2800"/>
          </a:p>
          <a:p>
            <a:pPr indent="0" lvl="0" marL="0" rtl="0" algn="l">
              <a:lnSpc>
                <a:spcPct val="115000"/>
              </a:lnSpc>
              <a:spcBef>
                <a:spcPts val="1000"/>
              </a:spcBef>
              <a:spcAft>
                <a:spcPts val="0"/>
              </a:spcAft>
              <a:buNone/>
            </a:pPr>
            <a:r>
              <a:t/>
            </a:r>
            <a:endParaRPr b="1" sz="2800"/>
          </a:p>
          <a:p>
            <a:pPr indent="0" lvl="0" marL="0" rtl="0" algn="l">
              <a:lnSpc>
                <a:spcPct val="115000"/>
              </a:lnSpc>
              <a:spcBef>
                <a:spcPts val="1000"/>
              </a:spcBef>
              <a:spcAft>
                <a:spcPts val="0"/>
              </a:spcAft>
              <a:buNone/>
            </a:pPr>
            <a:r>
              <a:rPr b="1" lang="en-GB" sz="2800"/>
              <a:t>T - </a:t>
            </a:r>
            <a:r>
              <a:rPr lang="en-GB" sz="2800"/>
              <a:t>Change the type of jump (2 feet to 1 foot, 1 foot to 2 feet, 1 foot to 1 foot)</a:t>
            </a:r>
            <a:endParaRPr sz="2800"/>
          </a:p>
          <a:p>
            <a:pPr indent="0" lvl="0" marL="0" rtl="0" algn="l">
              <a:lnSpc>
                <a:spcPct val="115000"/>
              </a:lnSpc>
              <a:spcBef>
                <a:spcPts val="1000"/>
              </a:spcBef>
              <a:spcAft>
                <a:spcPts val="0"/>
              </a:spcAft>
              <a:buNone/>
            </a:pPr>
            <a:r>
              <a:rPr b="1" lang="en-GB" sz="2800"/>
              <a:t>E - </a:t>
            </a:r>
            <a:r>
              <a:rPr lang="en-GB" sz="2800"/>
              <a:t>Increase the height of the barrier to make the challenge more difficult</a:t>
            </a:r>
            <a:endParaRPr sz="2800"/>
          </a:p>
          <a:p>
            <a:pPr indent="0" lvl="0" marL="0" rtl="0" algn="l">
              <a:lnSpc>
                <a:spcPct val="115000"/>
              </a:lnSpc>
              <a:spcBef>
                <a:spcPts val="1000"/>
              </a:spcBef>
              <a:spcAft>
                <a:spcPts val="0"/>
              </a:spcAft>
              <a:buNone/>
            </a:pPr>
            <a:r>
              <a:rPr b="1" lang="en-GB" sz="2800"/>
              <a:t>P - </a:t>
            </a:r>
            <a:r>
              <a:rPr lang="en-GB" sz="2800"/>
              <a:t>Can someone in your household be your timer and coach? Can they encourage, motivate and challenge you?</a:t>
            </a:r>
            <a:endParaRPr sz="2800"/>
          </a:p>
          <a:p>
            <a:pPr indent="0" lvl="0" marL="0" rtl="0" algn="l">
              <a:lnSpc>
                <a:spcPct val="115000"/>
              </a:lnSpc>
              <a:spcBef>
                <a:spcPts val="1000"/>
              </a:spcBef>
              <a:spcAft>
                <a:spcPts val="0"/>
              </a:spcAft>
              <a:buNone/>
            </a:pPr>
            <a:r>
              <a:t/>
            </a:r>
            <a:endParaRPr b="1" sz="2800"/>
          </a:p>
          <a:p>
            <a:pPr indent="0" lvl="0" marL="0" rtl="0" algn="l">
              <a:lnSpc>
                <a:spcPct val="115000"/>
              </a:lnSpc>
              <a:spcBef>
                <a:spcPts val="1000"/>
              </a:spcBef>
              <a:spcAft>
                <a:spcPts val="1000"/>
              </a:spcAft>
              <a:buNone/>
            </a:pPr>
            <a:r>
              <a:t/>
            </a:r>
            <a:endParaRPr sz="2500"/>
          </a:p>
        </p:txBody>
      </p:sp>
      <p:sp>
        <p:nvSpPr>
          <p:cNvPr id="117" name="Google Shape;117;p18"/>
          <p:cNvSpPr txBox="1"/>
          <p:nvPr>
            <p:ph idx="12" type="sldNum"/>
          </p:nvPr>
        </p:nvSpPr>
        <p:spPr>
          <a:xfrm>
            <a:off x="917941" y="967870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cxnSp>
        <p:nvCxnSpPr>
          <p:cNvPr id="118" name="Google Shape;118;p18"/>
          <p:cNvCxnSpPr/>
          <p:nvPr/>
        </p:nvCxnSpPr>
        <p:spPr>
          <a:xfrm>
            <a:off x="9908400" y="5106425"/>
            <a:ext cx="951000" cy="383700"/>
          </a:xfrm>
          <a:prstGeom prst="bentConnector3">
            <a:avLst>
              <a:gd fmla="val 50000" name="adj1"/>
            </a:avLst>
          </a:prstGeom>
          <a:noFill/>
          <a:ln cap="flat" cmpd="sng" w="76200">
            <a:solidFill>
              <a:srgbClr val="434343"/>
            </a:solidFill>
            <a:prstDash val="solid"/>
            <a:round/>
            <a:headEnd len="med" w="med" type="none"/>
            <a:tailEnd len="med" w="med" type="none"/>
          </a:ln>
        </p:spPr>
      </p:cxnSp>
      <p:cxnSp>
        <p:nvCxnSpPr>
          <p:cNvPr id="119" name="Google Shape;119;p18"/>
          <p:cNvCxnSpPr/>
          <p:nvPr/>
        </p:nvCxnSpPr>
        <p:spPr>
          <a:xfrm>
            <a:off x="10470647" y="5490113"/>
            <a:ext cx="951000" cy="383700"/>
          </a:xfrm>
          <a:prstGeom prst="bentConnector3">
            <a:avLst>
              <a:gd fmla="val 50000" name="adj1"/>
            </a:avLst>
          </a:prstGeom>
          <a:noFill/>
          <a:ln cap="flat" cmpd="sng" w="76200">
            <a:solidFill>
              <a:srgbClr val="434343"/>
            </a:solidFill>
            <a:prstDash val="solid"/>
            <a:round/>
            <a:headEnd len="med" w="med" type="none"/>
            <a:tailEnd len="med" w="med" type="none"/>
          </a:ln>
        </p:spPr>
      </p:cxnSp>
      <p:cxnSp>
        <p:nvCxnSpPr>
          <p:cNvPr id="120" name="Google Shape;120;p18"/>
          <p:cNvCxnSpPr/>
          <p:nvPr/>
        </p:nvCxnSpPr>
        <p:spPr>
          <a:xfrm flipH="1">
            <a:off x="11421650" y="5490125"/>
            <a:ext cx="951000" cy="383700"/>
          </a:xfrm>
          <a:prstGeom prst="bentConnector3">
            <a:avLst>
              <a:gd fmla="val 50000" name="adj1"/>
            </a:avLst>
          </a:prstGeom>
          <a:noFill/>
          <a:ln cap="flat" cmpd="sng" w="76200">
            <a:solidFill>
              <a:srgbClr val="434343"/>
            </a:solidFill>
            <a:prstDash val="solid"/>
            <a:round/>
            <a:headEnd len="med" w="med" type="none"/>
            <a:tailEnd len="med" w="med" type="none"/>
          </a:ln>
        </p:spPr>
      </p:cxnSp>
      <p:cxnSp>
        <p:nvCxnSpPr>
          <p:cNvPr id="121" name="Google Shape;121;p18"/>
          <p:cNvCxnSpPr/>
          <p:nvPr/>
        </p:nvCxnSpPr>
        <p:spPr>
          <a:xfrm flipH="1">
            <a:off x="11943515" y="5106413"/>
            <a:ext cx="951000" cy="383700"/>
          </a:xfrm>
          <a:prstGeom prst="bentConnector3">
            <a:avLst>
              <a:gd fmla="val 50000" name="adj1"/>
            </a:avLst>
          </a:prstGeom>
          <a:noFill/>
          <a:ln cap="flat" cmpd="sng" w="76200">
            <a:solidFill>
              <a:srgbClr val="434343"/>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