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B1E9B9-2AC8-4567-B164-744A9712FD59}">
  <a:tblStyle styleId="{02B1E9B9-2AC8-4567-B164-744A9712FD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9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eb87eef67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eb87eef6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eb87eef67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8eb87eef67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eb87eef67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eb87eef67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eb87eef67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eb87eef67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eb87eef6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eb87eef6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eb87eef6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eb87eef6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eb87eef6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eb87eef6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b87eef67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eb87eef67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eb87eef67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eb87eef67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u="sng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type="ctrTitle"/>
          </p:nvPr>
        </p:nvSpPr>
        <p:spPr>
          <a:xfrm>
            <a:off x="458975" y="1438150"/>
            <a:ext cx="77817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Participating in your community [1/1]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Indirect object pronouns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129" name="Google Shape;129;p27"/>
          <p:cNvSpPr txBox="1"/>
          <p:nvPr>
            <p:ph idx="1" type="subTitle"/>
          </p:nvPr>
        </p:nvSpPr>
        <p:spPr>
          <a:xfrm>
            <a:off x="323625" y="567200"/>
            <a:ext cx="16452000" cy="67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30" name="Google Shape;130;p2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Madame Williams</a:t>
            </a:r>
            <a:endParaRPr sz="14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6" name="Google Shape;136;p28"/>
          <p:cNvSpPr/>
          <p:nvPr/>
        </p:nvSpPr>
        <p:spPr>
          <a:xfrm>
            <a:off x="1781525" y="1490200"/>
            <a:ext cx="2242500" cy="1280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1600019" y="255900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i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2890625" y="1895475"/>
            <a:ext cx="1362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4381319" y="255900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descr="rectangle" id="140" name="Google Shape;140;p28"/>
          <p:cNvSpPr/>
          <p:nvPr/>
        </p:nvSpPr>
        <p:spPr>
          <a:xfrm>
            <a:off x="4677125" y="1490200"/>
            <a:ext cx="2242500" cy="12801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5557625" y="1896900"/>
            <a:ext cx="13620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3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wo" id="142" name="Google Shape;1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050" y="1866712"/>
            <a:ext cx="555901" cy="555901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clock showing noon" id="143" name="Google Shape;1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5125" y="1887625"/>
            <a:ext cx="555900" cy="56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/>
          <p:nvPr/>
        </p:nvSpPr>
        <p:spPr>
          <a:xfrm>
            <a:off x="2846375" y="2972875"/>
            <a:ext cx="350100" cy="71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5627675" y="2972875"/>
            <a:ext cx="350100" cy="716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1676219" y="3380100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lui 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4457519" y="3380100"/>
            <a:ext cx="2695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leur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9"/>
          <p:cNvGraphicFramePr/>
          <p:nvPr/>
        </p:nvGraphicFramePr>
        <p:xfrm>
          <a:off x="493875" y="10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{02B1E9B9-2AC8-4567-B164-744A9712FD59}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écrire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parler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cadeau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 a present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envoyer …..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send ….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/>
        </p:nvSpPr>
        <p:spPr>
          <a:xfrm>
            <a:off x="1634800" y="3645775"/>
            <a:ext cx="5166600" cy="70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J’écris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 ami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/>
        </p:nvSpPr>
        <p:spPr>
          <a:xfrm>
            <a:off x="1634800" y="3645775"/>
            <a:ext cx="5166600" cy="70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parle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 mère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1" name="Google Shape;161;p30"/>
          <p:cNvGraphicFramePr/>
          <p:nvPr/>
        </p:nvGraphicFramePr>
        <p:xfrm>
          <a:off x="493875" y="10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{02B1E9B9-2AC8-4567-B164-744A9712FD59}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écrire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parler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cadeau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 a present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envoyer …..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send ….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1634800" y="3645775"/>
            <a:ext cx="5166600" cy="87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rends visite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mes grands-parents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8" name="Google Shape;168;p31"/>
          <p:cNvGraphicFramePr/>
          <p:nvPr/>
        </p:nvGraphicFramePr>
        <p:xfrm>
          <a:off x="493875" y="10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{02B1E9B9-2AC8-4567-B164-744A9712FD59}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écrire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parler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cadeau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 a present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envoyer …..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send ….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/>
          <p:nvPr/>
        </p:nvSpPr>
        <p:spPr>
          <a:xfrm>
            <a:off x="1634800" y="3645775"/>
            <a:ext cx="5166600" cy="87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J’offre un cadeau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 soeur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5" name="Google Shape;175;p32"/>
          <p:cNvGraphicFramePr/>
          <p:nvPr/>
        </p:nvGraphicFramePr>
        <p:xfrm>
          <a:off x="493875" y="10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{02B1E9B9-2AC8-4567-B164-744A9712FD59}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écrire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parler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cadeau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 a present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envoyer …..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send ….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/>
        </p:nvSpPr>
        <p:spPr>
          <a:xfrm>
            <a:off x="8327560" y="24629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8327560" y="28501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8354370" y="32181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8327560" y="16712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8300749" y="20488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5" name="Google Shape;185;p33"/>
          <p:cNvGrpSpPr/>
          <p:nvPr/>
        </p:nvGrpSpPr>
        <p:grpSpPr>
          <a:xfrm>
            <a:off x="8147070" y="571805"/>
            <a:ext cx="684000" cy="1055839"/>
            <a:chOff x="1222738" y="5053324"/>
            <a:chExt cx="1440001" cy="2154774"/>
          </a:xfrm>
        </p:grpSpPr>
        <p:pic>
          <p:nvPicPr>
            <p:cNvPr id="186" name="Google Shape;186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87" name="Google Shape;187;p33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33"/>
          <p:cNvSpPr txBox="1"/>
          <p:nvPr/>
        </p:nvSpPr>
        <p:spPr>
          <a:xfrm>
            <a:off x="1634800" y="3645775"/>
            <a:ext cx="5166600" cy="87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J'envoie un message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mon mari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9" name="Google Shape;189;p33"/>
          <p:cNvGraphicFramePr/>
          <p:nvPr/>
        </p:nvGraphicFramePr>
        <p:xfrm>
          <a:off x="493875" y="10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{02B1E9B9-2AC8-4567-B164-744A9712FD59}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écrire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parler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write to (someone)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rendre visite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visit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cadeau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give a present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envoyer ….. </a:t>
                      </a:r>
                      <a:r>
                        <a:rPr b="1" lang="en-GB" sz="1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(qqn)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send …. to (someone)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p34"/>
          <p:cNvSpPr txBox="1"/>
          <p:nvPr>
            <p:ph type="title"/>
          </p:nvPr>
        </p:nvSpPr>
        <p:spPr>
          <a:xfrm>
            <a:off x="265775" y="277250"/>
            <a:ext cx="5477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Indirect object pronouns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96" name="Google Shape;196;p34"/>
          <p:cNvCxnSpPr/>
          <p:nvPr/>
        </p:nvCxnSpPr>
        <p:spPr>
          <a:xfrm>
            <a:off x="4716963" y="969144"/>
            <a:ext cx="24900" cy="309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7" name="Google Shape;197;p34"/>
          <p:cNvSpPr txBox="1"/>
          <p:nvPr>
            <p:ph type="title"/>
          </p:nvPr>
        </p:nvSpPr>
        <p:spPr>
          <a:xfrm>
            <a:off x="390938" y="2454000"/>
            <a:ext cx="3746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chemeClr val="dk2"/>
                </a:solidFill>
              </a:rPr>
              <a:t>Indirect object pronouns replace the </a:t>
            </a:r>
            <a:r>
              <a:rPr lang="en-GB" sz="1800">
                <a:solidFill>
                  <a:schemeClr val="accent3"/>
                </a:solidFill>
              </a:rPr>
              <a:t>preposition</a:t>
            </a:r>
            <a:r>
              <a:rPr b="0" lang="en-GB" sz="1800">
                <a:solidFill>
                  <a:schemeClr val="dk2"/>
                </a:solidFill>
              </a:rPr>
              <a:t> and the </a:t>
            </a:r>
            <a:r>
              <a:rPr lang="en-GB" sz="1800">
                <a:solidFill>
                  <a:schemeClr val="accent3"/>
                </a:solidFill>
              </a:rPr>
              <a:t>noun</a:t>
            </a:r>
            <a:r>
              <a:rPr b="0" lang="en-GB" sz="1800">
                <a:solidFill>
                  <a:schemeClr val="dk2"/>
                </a:solidFill>
              </a:rPr>
              <a:t> in a sentence.</a:t>
            </a:r>
            <a:endParaRPr b="0" sz="1800" u="sng">
              <a:solidFill>
                <a:schemeClr val="dk2"/>
              </a:solidFill>
            </a:endParaRPr>
          </a:p>
        </p:txBody>
      </p:sp>
      <p:sp>
        <p:nvSpPr>
          <p:cNvPr id="198" name="Google Shape;198;p34"/>
          <p:cNvSpPr txBox="1"/>
          <p:nvPr>
            <p:ph type="title"/>
          </p:nvPr>
        </p:nvSpPr>
        <p:spPr>
          <a:xfrm>
            <a:off x="467138" y="930000"/>
            <a:ext cx="3746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chemeClr val="dk2"/>
                </a:solidFill>
              </a:rPr>
              <a:t>We use </a:t>
            </a:r>
            <a:r>
              <a:rPr lang="en-GB" sz="1800">
                <a:solidFill>
                  <a:schemeClr val="accent3"/>
                </a:solidFill>
              </a:rPr>
              <a:t>indirect object pronouns</a:t>
            </a:r>
            <a:r>
              <a:rPr b="0" lang="en-GB" sz="1800">
                <a:solidFill>
                  <a:schemeClr val="dk2"/>
                </a:solidFill>
              </a:rPr>
              <a:t> with </a:t>
            </a:r>
            <a:r>
              <a:rPr lang="en-GB" sz="1800">
                <a:solidFill>
                  <a:schemeClr val="accent3"/>
                </a:solidFill>
              </a:rPr>
              <a:t>verbs </a:t>
            </a:r>
            <a:r>
              <a:rPr b="0" lang="en-GB" sz="1800">
                <a:solidFill>
                  <a:schemeClr val="dk2"/>
                </a:solidFill>
              </a:rPr>
              <a:t>which are </a:t>
            </a:r>
            <a:r>
              <a:rPr lang="en-GB" sz="1800">
                <a:solidFill>
                  <a:schemeClr val="accent3"/>
                </a:solidFill>
              </a:rPr>
              <a:t>followed by</a:t>
            </a:r>
            <a:r>
              <a:rPr b="0" lang="en-GB" sz="1800">
                <a:solidFill>
                  <a:schemeClr val="dk2"/>
                </a:solidFill>
              </a:rPr>
              <a:t> the preposition </a:t>
            </a:r>
            <a:r>
              <a:rPr lang="en-GB" sz="1800">
                <a:solidFill>
                  <a:schemeClr val="accent3"/>
                </a:solidFill>
              </a:rPr>
              <a:t>à</a:t>
            </a:r>
            <a:endParaRPr sz="1800" u="sng">
              <a:solidFill>
                <a:schemeClr val="accent3"/>
              </a:solidFill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5124388" y="148707"/>
            <a:ext cx="298263" cy="62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750" y="804844"/>
            <a:ext cx="713383" cy="62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269" y="1535618"/>
            <a:ext cx="803095" cy="6138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202" name="Google Shape;20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7400" y="3836600"/>
            <a:ext cx="758084" cy="6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3550" y="3056015"/>
            <a:ext cx="868589" cy="6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83663" y="2295020"/>
            <a:ext cx="758087" cy="57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5960925" y="243900"/>
            <a:ext cx="2101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me or m’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(to) me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5960925" y="929700"/>
            <a:ext cx="2101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te or t’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(to) you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5960925" y="1691700"/>
            <a:ext cx="2101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lui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(to) him or her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5960925" y="2453700"/>
            <a:ext cx="2101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nous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(to) us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5960925" y="3177600"/>
            <a:ext cx="2101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vous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(to) you (plural)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5960925" y="3901500"/>
            <a:ext cx="2101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leur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= (to) them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4"/>
          <p:cNvSpPr txBox="1"/>
          <p:nvPr>
            <p:ph type="title"/>
          </p:nvPr>
        </p:nvSpPr>
        <p:spPr>
          <a:xfrm>
            <a:off x="429038" y="3597000"/>
            <a:ext cx="37461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800">
                <a:solidFill>
                  <a:schemeClr val="dk2"/>
                </a:solidFill>
              </a:rPr>
              <a:t>Je </a:t>
            </a:r>
            <a:r>
              <a:rPr lang="en-GB" sz="1800">
                <a:solidFill>
                  <a:schemeClr val="accent3"/>
                </a:solidFill>
              </a:rPr>
              <a:t>lui</a:t>
            </a:r>
            <a:r>
              <a:rPr b="0" lang="en-GB" sz="1800">
                <a:solidFill>
                  <a:schemeClr val="dk2"/>
                </a:solidFill>
              </a:rPr>
              <a:t> écris = I write to him / her</a:t>
            </a:r>
            <a:endParaRPr b="0" sz="1800" u="sng">
              <a:solidFill>
                <a:schemeClr val="dk2"/>
              </a:solidFill>
            </a:endParaRPr>
          </a:p>
        </p:txBody>
      </p:sp>
      <p:grpSp>
        <p:nvGrpSpPr>
          <p:cNvPr id="212" name="Google Shape;212;p34"/>
          <p:cNvGrpSpPr/>
          <p:nvPr/>
        </p:nvGrpSpPr>
        <p:grpSpPr>
          <a:xfrm>
            <a:off x="8470891" y="168959"/>
            <a:ext cx="469102" cy="867999"/>
            <a:chOff x="1177672" y="4392800"/>
            <a:chExt cx="1324399" cy="2193024"/>
          </a:xfrm>
        </p:grpSpPr>
        <p:pic>
          <p:nvPicPr>
            <p:cNvPr id="213" name="Google Shape;213;p3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14" name="Google Shape;214;p34"/>
            <p:cNvPicPr preferRelativeResize="0"/>
            <p:nvPr/>
          </p:nvPicPr>
          <p:blipFill rotWithShape="1">
            <a:blip r:embed="rId10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Participating in the community</a:t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graphicFrame>
        <p:nvGraphicFramePr>
          <p:cNvPr id="220" name="Google Shape;220;p35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{02B1E9B9-2AC8-4567-B164-744A9712FD59}</a:tableStyleId>
              </a:tblPr>
              <a:tblGrid>
                <a:gridCol w="5172550"/>
                <a:gridCol w="2376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Which preposition comes after the verbs écrire, parler and rendre visite?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What does this preposition mean?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Which IOP* replaces ‘to him / to her’?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Which IOP* replaces ‘to them’?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Where are IOPs* placed in a sentence?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35"/>
          <p:cNvSpPr txBox="1"/>
          <p:nvPr/>
        </p:nvSpPr>
        <p:spPr>
          <a:xfrm>
            <a:off x="5697713" y="13910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5697738" y="19612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5671338" y="249330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lui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5697738" y="30661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leur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5697738" y="3599513"/>
            <a:ext cx="2317500" cy="8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Between the subject and the conjugated verb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276650" y="4259150"/>
            <a:ext cx="53538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*IOP = Indirect object pronoun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