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10287000" cx="18288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98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62EF04-174A-4622-8107-307428A84550}">
  <a:tblStyle styleId="{7062EF04-174A-4622-8107-307428A8455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98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 everyone! My name is Miss Hummel and together, we will be answering the question: </a:t>
            </a:r>
            <a:r>
              <a:rPr lang="en-GB"/>
              <a:t>What is the universe and what is it made from?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this lesson we will investigate what the universe is. We will also discuss galaxies, including the galaxy we are in: the Milky Way. Finally, we will discuss and investigate the Big Bang Theory as an explanation for how the universe began.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c80eb6fd5_2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c80eb6fd5_2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 Oak illustrator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would now like you to pause the video to answer this question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three examples of things that use pulleys?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Resume once you are finished answering the question.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c7c06489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c7c06489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would now like you to pause the video to answer this question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three examples of things that use gears?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Resume once you are finished answering the question.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c80eb6fd5_2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c80eb6fd5_2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dc25e53d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dc25e53d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are now going to pause the video to label the diagram with the parts of the lever.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c80eb731c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c80eb731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are now going to pause the video to label the diagram with the parts of the lever.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c854f89df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c854f89df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are now going to pause the video to label the diagram with the parts of the lever.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c80eb731c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c80eb731c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are now going to pause the video to label the diagram with the parts of the lever.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c854f89df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c854f89df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are now going to pause the video to label the diagram with the parts of the lever.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c854f89df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c854f89df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are now going to pause the video to label the diagram with the parts of the lever.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c854f89df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c854f89df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are now going to pause the video to label the diagram with the parts of the lever.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500">
                <a:solidFill>
                  <a:srgbClr val="4B3241"/>
                </a:solidFill>
              </a:rPr>
              <a:t>What is the universe and what is it made from?</a:t>
            </a:r>
            <a:endParaRPr sz="65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0">
              <a:solidFill>
                <a:srgbClr val="4B3241"/>
              </a:solidFill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918000" y="31304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>
                <a:solidFill>
                  <a:srgbClr val="4B3241"/>
                </a:solidFill>
              </a:rPr>
              <a:t>Science - Space</a:t>
            </a:r>
            <a:endParaRPr sz="4000">
              <a:solidFill>
                <a:srgbClr val="4B3241"/>
              </a:solidFill>
            </a:endParaRPr>
          </a:p>
        </p:txBody>
      </p:sp>
      <p:sp>
        <p:nvSpPr>
          <p:cNvPr id="91" name="Google Shape;91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>
                <a:solidFill>
                  <a:srgbClr val="4B3241"/>
                </a:solidFill>
              </a:rPr>
              <a:t>Miss Hummel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4366025" y="9449950"/>
            <a:ext cx="7471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universe by iconfield from the Noun Project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3">
            <a:alphaModFix/>
          </a:blip>
          <a:srcRect b="19652" l="0" r="0" t="0"/>
          <a:stretch/>
        </p:blipFill>
        <p:spPr>
          <a:xfrm>
            <a:off x="6665700" y="3665289"/>
            <a:ext cx="5171525" cy="41551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0" name="Google Shape;160;p24"/>
          <p:cNvSpPr txBox="1"/>
          <p:nvPr>
            <p:ph idx="1" type="subTitle"/>
          </p:nvPr>
        </p:nvSpPr>
        <p:spPr>
          <a:xfrm>
            <a:off x="917950" y="277050"/>
            <a:ext cx="15801900" cy="15519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Read the statements below and decide if they are true or false</a:t>
            </a:r>
            <a:endParaRPr sz="3900"/>
          </a:p>
        </p:txBody>
      </p:sp>
      <p:sp>
        <p:nvSpPr>
          <p:cNvPr id="161" name="Google Shape;161;p24"/>
          <p:cNvSpPr txBox="1"/>
          <p:nvPr/>
        </p:nvSpPr>
        <p:spPr>
          <a:xfrm>
            <a:off x="990300" y="1921900"/>
            <a:ext cx="16803000" cy="56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1)	What does the balloon represent?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The balloon represents...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2)	What happens to the galaxies as you go forwards in time?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As you go forwards in time...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3)	What does this mean about the universe?</a:t>
            </a:r>
            <a:endParaRPr b="1"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The universe must...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25"/>
          <p:cNvSpPr txBox="1"/>
          <p:nvPr>
            <p:ph idx="1" type="subTitle"/>
          </p:nvPr>
        </p:nvSpPr>
        <p:spPr>
          <a:xfrm>
            <a:off x="917950" y="867750"/>
            <a:ext cx="15801900" cy="13017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Thinking Task: </a:t>
            </a:r>
            <a:endParaRPr sz="4500"/>
          </a:p>
        </p:txBody>
      </p:sp>
      <p:sp>
        <p:nvSpPr>
          <p:cNvPr id="168" name="Google Shape;168;p25"/>
          <p:cNvSpPr txBox="1"/>
          <p:nvPr>
            <p:ph idx="2" type="body"/>
          </p:nvPr>
        </p:nvSpPr>
        <p:spPr>
          <a:xfrm>
            <a:off x="917950" y="2620700"/>
            <a:ext cx="15801900" cy="28449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5000"/>
              <a:t> The big bang theory is quite a new theory. Why are some people not sure if it is definitely right yet?</a:t>
            </a:r>
            <a:endParaRPr sz="5000"/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0012" y="5225650"/>
            <a:ext cx="4044225" cy="394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917950" y="105750"/>
            <a:ext cx="15001200" cy="8019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Answer this question:</a:t>
            </a:r>
            <a:endParaRPr b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1001625" y="1103025"/>
            <a:ext cx="14917500" cy="55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AutoNum type="arabicPeriod"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What is the universe?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The collection of ...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7"/>
          <p:cNvSpPr txBox="1"/>
          <p:nvPr>
            <p:ph idx="1" type="subTitle"/>
          </p:nvPr>
        </p:nvSpPr>
        <p:spPr>
          <a:xfrm>
            <a:off x="917950" y="258150"/>
            <a:ext cx="16593600" cy="13017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Thinking Task:</a:t>
            </a:r>
            <a:endParaRPr sz="4500"/>
          </a:p>
        </p:txBody>
      </p:sp>
      <p:sp>
        <p:nvSpPr>
          <p:cNvPr id="108" name="Google Shape;108;p17"/>
          <p:cNvSpPr txBox="1"/>
          <p:nvPr>
            <p:ph idx="2" type="body"/>
          </p:nvPr>
        </p:nvSpPr>
        <p:spPr>
          <a:xfrm>
            <a:off x="917950" y="2199450"/>
            <a:ext cx="16593600" cy="26013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-495300" lvl="0" marL="914400" rtl="0" algn="l">
              <a:spcBef>
                <a:spcPts val="0"/>
              </a:spcBef>
              <a:spcAft>
                <a:spcPts val="0"/>
              </a:spcAft>
              <a:buSzPts val="4200"/>
              <a:buAutoNum type="arabicPeriod"/>
            </a:pPr>
            <a:r>
              <a:rPr lang="en-GB" sz="4200"/>
              <a:t>What is a galaxy?</a:t>
            </a:r>
            <a:endParaRPr sz="4200"/>
          </a:p>
          <a:p>
            <a:pPr indent="-495300" lvl="0" marL="914400" rtl="0" algn="l">
              <a:spcBef>
                <a:spcPts val="0"/>
              </a:spcBef>
              <a:spcAft>
                <a:spcPts val="0"/>
              </a:spcAft>
              <a:buSzPts val="4200"/>
              <a:buAutoNum type="arabicPeriod"/>
            </a:pPr>
            <a:r>
              <a:rPr lang="en-GB" sz="4200"/>
              <a:t>How is a galaxy different from the universe?</a:t>
            </a:r>
            <a:endParaRPr sz="4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4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18"/>
          <p:cNvSpPr txBox="1"/>
          <p:nvPr>
            <p:ph idx="1" type="subTitle"/>
          </p:nvPr>
        </p:nvSpPr>
        <p:spPr>
          <a:xfrm>
            <a:off x="917950" y="258150"/>
            <a:ext cx="16593600" cy="13017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Recap </a:t>
            </a:r>
            <a:r>
              <a:rPr lang="en-GB" sz="4500"/>
              <a:t>Task:</a:t>
            </a:r>
            <a:endParaRPr sz="4500"/>
          </a:p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917950" y="2199450"/>
            <a:ext cx="16593600" cy="27330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-495300" lvl="0" marL="914400" rtl="0" algn="l">
              <a:spcBef>
                <a:spcPts val="0"/>
              </a:spcBef>
              <a:spcAft>
                <a:spcPts val="0"/>
              </a:spcAft>
              <a:buSzPts val="4200"/>
              <a:buAutoNum type="arabicPeriod"/>
            </a:pPr>
            <a:r>
              <a:rPr lang="en-GB" sz="4200"/>
              <a:t>  What is the name of the galaxy that we are in?</a:t>
            </a:r>
            <a:endParaRPr sz="4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4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19"/>
          <p:cNvSpPr txBox="1"/>
          <p:nvPr>
            <p:ph idx="1" type="subTitle"/>
          </p:nvPr>
        </p:nvSpPr>
        <p:spPr>
          <a:xfrm>
            <a:off x="917950" y="258150"/>
            <a:ext cx="16593600" cy="18357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Complete the match up task about different objects that are in the universe</a:t>
            </a:r>
            <a:endParaRPr sz="4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/>
          </a:p>
        </p:txBody>
      </p:sp>
      <p:graphicFrame>
        <p:nvGraphicFramePr>
          <p:cNvPr id="122" name="Google Shape;122;p19"/>
          <p:cNvGraphicFramePr/>
          <p:nvPr/>
        </p:nvGraphicFramePr>
        <p:xfrm>
          <a:off x="552475" y="254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{7062EF04-174A-4622-8107-307428A84550}</a:tableStyleId>
              </a:tblPr>
              <a:tblGrid>
                <a:gridCol w="2906175"/>
                <a:gridCol w="1651675"/>
                <a:gridCol w="12812550"/>
              </a:tblGrid>
              <a:tr h="5703150"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Star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Planet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Galaxy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Universe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spherical object that orbits a star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 the stars, planets, rocks and dust in space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very hot ball of gas where nuclear fusion happens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group of stars held together by gravity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20"/>
          <p:cNvSpPr txBox="1"/>
          <p:nvPr>
            <p:ph idx="1" type="subTitle"/>
          </p:nvPr>
        </p:nvSpPr>
        <p:spPr>
          <a:xfrm>
            <a:off x="917950" y="258150"/>
            <a:ext cx="16593600" cy="18357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Answers:</a:t>
            </a:r>
            <a:endParaRPr sz="4500"/>
          </a:p>
        </p:txBody>
      </p:sp>
      <p:graphicFrame>
        <p:nvGraphicFramePr>
          <p:cNvPr id="129" name="Google Shape;129;p20"/>
          <p:cNvGraphicFramePr/>
          <p:nvPr/>
        </p:nvGraphicFramePr>
        <p:xfrm>
          <a:off x="552475" y="254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{7062EF04-174A-4622-8107-307428A84550}</a:tableStyleId>
              </a:tblPr>
              <a:tblGrid>
                <a:gridCol w="2906175"/>
                <a:gridCol w="1651675"/>
                <a:gridCol w="12812550"/>
              </a:tblGrid>
              <a:tr h="5703150"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Star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Planet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Galaxy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Universe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spherical object that orbits a star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 the stars, planets, rocks and dust in space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very hot ball of gas where nuclear fusion happens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group of stars held together by gravity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30" name="Google Shape;130;p20"/>
          <p:cNvCxnSpPr/>
          <p:nvPr/>
        </p:nvCxnSpPr>
        <p:spPr>
          <a:xfrm>
            <a:off x="1768800" y="3040500"/>
            <a:ext cx="3163200" cy="2665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20"/>
          <p:cNvCxnSpPr/>
          <p:nvPr/>
        </p:nvCxnSpPr>
        <p:spPr>
          <a:xfrm flipH="1" rot="10800000">
            <a:off x="2242075" y="3040600"/>
            <a:ext cx="2739900" cy="1270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20"/>
          <p:cNvCxnSpPr/>
          <p:nvPr/>
        </p:nvCxnSpPr>
        <p:spPr>
          <a:xfrm>
            <a:off x="2441325" y="5730575"/>
            <a:ext cx="2441100" cy="1295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20"/>
          <p:cNvCxnSpPr/>
          <p:nvPr/>
        </p:nvCxnSpPr>
        <p:spPr>
          <a:xfrm flipH="1" rot="10800000">
            <a:off x="2615675" y="4385500"/>
            <a:ext cx="2316600" cy="2690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9" name="Google Shape;139;p21"/>
          <p:cNvSpPr txBox="1"/>
          <p:nvPr>
            <p:ph idx="1" type="subTitle"/>
          </p:nvPr>
        </p:nvSpPr>
        <p:spPr>
          <a:xfrm>
            <a:off x="917950" y="258150"/>
            <a:ext cx="16593600" cy="13017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Recap Task:</a:t>
            </a:r>
            <a:endParaRPr sz="4500"/>
          </a:p>
        </p:txBody>
      </p:sp>
      <p:sp>
        <p:nvSpPr>
          <p:cNvPr id="140" name="Google Shape;140;p21"/>
          <p:cNvSpPr txBox="1"/>
          <p:nvPr>
            <p:ph idx="2" type="body"/>
          </p:nvPr>
        </p:nvSpPr>
        <p:spPr>
          <a:xfrm>
            <a:off x="917950" y="2199450"/>
            <a:ext cx="16593600" cy="27330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-495300" lvl="0" marL="914400" rtl="0" algn="l">
              <a:spcBef>
                <a:spcPts val="0"/>
              </a:spcBef>
              <a:spcAft>
                <a:spcPts val="0"/>
              </a:spcAft>
              <a:buSzPts val="4200"/>
              <a:buAutoNum type="arabicPeriod"/>
            </a:pPr>
            <a:r>
              <a:rPr lang="en-GB" sz="4200"/>
              <a:t>  What do scientists see happening to galaxies across the universe?</a:t>
            </a:r>
            <a:endParaRPr sz="4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4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22"/>
          <p:cNvSpPr txBox="1"/>
          <p:nvPr>
            <p:ph idx="1" type="subTitle"/>
          </p:nvPr>
        </p:nvSpPr>
        <p:spPr>
          <a:xfrm>
            <a:off x="917950" y="258150"/>
            <a:ext cx="16593600" cy="13017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Recap Task:</a:t>
            </a:r>
            <a:endParaRPr sz="4500"/>
          </a:p>
        </p:txBody>
      </p:sp>
      <p:sp>
        <p:nvSpPr>
          <p:cNvPr id="147" name="Google Shape;147;p22"/>
          <p:cNvSpPr txBox="1"/>
          <p:nvPr>
            <p:ph idx="2" type="body"/>
          </p:nvPr>
        </p:nvSpPr>
        <p:spPr>
          <a:xfrm>
            <a:off x="917950" y="2199450"/>
            <a:ext cx="16593600" cy="27330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-495300" lvl="0" marL="914400" rtl="0" algn="l">
              <a:spcBef>
                <a:spcPts val="0"/>
              </a:spcBef>
              <a:spcAft>
                <a:spcPts val="0"/>
              </a:spcAft>
              <a:buSzPts val="4200"/>
              <a:buAutoNum type="arabicPeriod"/>
            </a:pPr>
            <a:r>
              <a:rPr lang="en-GB" sz="4200"/>
              <a:t> What is the Big Bang Theory?</a:t>
            </a:r>
            <a:endParaRPr sz="4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4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23"/>
          <p:cNvSpPr txBox="1"/>
          <p:nvPr>
            <p:ph idx="1" type="subTitle"/>
          </p:nvPr>
        </p:nvSpPr>
        <p:spPr>
          <a:xfrm>
            <a:off x="917950" y="258150"/>
            <a:ext cx="16593600" cy="13017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Sketch diagrams to show the evidence that scientists use for the big bang theory</a:t>
            </a:r>
            <a:endParaRPr sz="2900"/>
          </a:p>
        </p:txBody>
      </p:sp>
      <p:graphicFrame>
        <p:nvGraphicFramePr>
          <p:cNvPr id="154" name="Google Shape;154;p23"/>
          <p:cNvGraphicFramePr/>
          <p:nvPr/>
        </p:nvGraphicFramePr>
        <p:xfrm>
          <a:off x="917938" y="1845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{7062EF04-174A-4622-8107-307428A84550}</a:tableStyleId>
              </a:tblPr>
              <a:tblGrid>
                <a:gridCol w="16761125"/>
              </a:tblGrid>
              <a:tr h="3242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 galaxies appear to be </a:t>
                      </a: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moving away</a:t>
                      </a: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from each other, so they must have been a </a:t>
                      </a: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big explosion</a:t>
                      </a: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 the </a:t>
                      </a: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past</a:t>
                      </a: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that has made them do this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3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Everywhere scientists look, there is some </a:t>
                      </a: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leftover heat</a:t>
                      </a: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from a </a:t>
                      </a: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big explosion</a:t>
                      </a: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that happened a lot time ago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