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787AA29-1436-4FA7-A3F2-6244998CE847}">
  <a:tblStyle styleId="{3787AA29-1436-4FA7-A3F2-6244998CE8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1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031164e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031164e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f6a90e750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f6a90e750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031164ee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9031164ee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031164ee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031164ee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f6a90e7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f6a90e7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f6a90e75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f6a90e75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031164ee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031164ee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f6a90e750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f6a90e750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f6a90e750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f6a90e750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f6a90e750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f6a90e750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idx="4294967295" type="ctrTitle"/>
          </p:nvPr>
        </p:nvSpPr>
        <p:spPr>
          <a:xfrm>
            <a:off x="917938" y="2368850"/>
            <a:ext cx="151929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4B3241"/>
                </a:solidFill>
              </a:rPr>
              <a:t>A night out with friends </a:t>
            </a:r>
            <a:r>
              <a:rPr lang="en-GB" sz="4000">
                <a:solidFill>
                  <a:srgbClr val="4B3241"/>
                </a:solidFill>
              </a:rPr>
              <a:t>[1 / 3]</a:t>
            </a:r>
            <a:endParaRPr sz="4000">
              <a:solidFill>
                <a:srgbClr val="4B3241"/>
              </a:solidFill>
            </a:endParaRPr>
          </a:p>
          <a:p>
            <a:pPr indent="-571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400"/>
              <a:buChar char="-"/>
            </a:pPr>
            <a:r>
              <a:rPr lang="en-GB" sz="5400">
                <a:solidFill>
                  <a:srgbClr val="4B3241"/>
                </a:solidFill>
              </a:rPr>
              <a:t>Using the perfect tense with </a:t>
            </a:r>
            <a:r>
              <a:rPr i="1" lang="en-GB" sz="5400">
                <a:solidFill>
                  <a:srgbClr val="4B3241"/>
                </a:solidFill>
              </a:rPr>
              <a:t>on</a:t>
            </a:r>
            <a:endParaRPr sz="5400">
              <a:solidFill>
                <a:srgbClr val="4B3241"/>
              </a:solidFill>
            </a:endParaRPr>
          </a:p>
        </p:txBody>
      </p:sp>
      <p:sp>
        <p:nvSpPr>
          <p:cNvPr id="90" name="Google Shape;90;p1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91" name="Google Shape;91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Monsieur Lowe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type="title"/>
          </p:nvPr>
        </p:nvSpPr>
        <p:spPr>
          <a:xfrm>
            <a:off x="917950" y="890050"/>
            <a:ext cx="12992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Negatives in the perfect tense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6" name="Google Shape;196;p24"/>
          <p:cNvSpPr txBox="1"/>
          <p:nvPr>
            <p:ph idx="1" type="body"/>
          </p:nvPr>
        </p:nvSpPr>
        <p:spPr>
          <a:xfrm>
            <a:off x="1093900" y="5920675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On a pris le bus</a:t>
            </a:r>
            <a:r>
              <a:rPr lang="en-GB" sz="3500"/>
              <a:t> = We took the bus</a:t>
            </a:r>
            <a:endParaRPr sz="2800"/>
          </a:p>
        </p:txBody>
      </p:sp>
      <p:sp>
        <p:nvSpPr>
          <p:cNvPr id="197" name="Google Shape;197;p24"/>
          <p:cNvSpPr txBox="1"/>
          <p:nvPr>
            <p:ph idx="1" type="body"/>
          </p:nvPr>
        </p:nvSpPr>
        <p:spPr>
          <a:xfrm>
            <a:off x="1043800" y="2038125"/>
            <a:ext cx="7142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</a:t>
            </a:r>
            <a:r>
              <a:rPr b="1" lang="en-GB" sz="3500"/>
              <a:t> positive </a:t>
            </a:r>
            <a:r>
              <a:rPr lang="en-GB" sz="3500"/>
              <a:t>sentence</a:t>
            </a:r>
            <a:endParaRPr sz="2800"/>
          </a:p>
        </p:txBody>
      </p:sp>
      <p:cxnSp>
        <p:nvCxnSpPr>
          <p:cNvPr id="198" name="Google Shape;198;p24"/>
          <p:cNvCxnSpPr/>
          <p:nvPr/>
        </p:nvCxnSpPr>
        <p:spPr>
          <a:xfrm flipH="1">
            <a:off x="9023550" y="2091850"/>
            <a:ext cx="29400" cy="432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99" name="Google Shape;199;p24"/>
          <p:cNvSpPr txBox="1"/>
          <p:nvPr>
            <p:ph idx="1" type="body"/>
          </p:nvPr>
        </p:nvSpPr>
        <p:spPr>
          <a:xfrm>
            <a:off x="10009300" y="5920675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On</a:t>
            </a:r>
            <a:r>
              <a:rPr b="1" lang="en-GB" sz="3500"/>
              <a:t> </a:t>
            </a:r>
            <a:r>
              <a:rPr b="1" lang="en-GB" sz="3500">
                <a:solidFill>
                  <a:schemeClr val="accent3"/>
                </a:solidFill>
              </a:rPr>
              <a:t>n’</a:t>
            </a:r>
            <a:r>
              <a:rPr b="1" lang="en-GB" sz="3500"/>
              <a:t>a </a:t>
            </a:r>
            <a:r>
              <a:rPr b="1" lang="en-GB" sz="3500">
                <a:solidFill>
                  <a:schemeClr val="accent3"/>
                </a:solidFill>
              </a:rPr>
              <a:t>pas</a:t>
            </a:r>
            <a:r>
              <a:rPr b="1" lang="en-GB" sz="3500"/>
              <a:t> pris le bus</a:t>
            </a:r>
            <a:r>
              <a:rPr lang="en-GB" sz="3500"/>
              <a:t> = We </a:t>
            </a:r>
            <a:r>
              <a:rPr lang="en-GB" sz="3500">
                <a:solidFill>
                  <a:schemeClr val="accent3"/>
                </a:solidFill>
              </a:rPr>
              <a:t>did not</a:t>
            </a:r>
            <a:r>
              <a:rPr lang="en-GB" sz="3500"/>
              <a:t> take the bus</a:t>
            </a:r>
            <a:endParaRPr sz="2800"/>
          </a:p>
        </p:txBody>
      </p:sp>
      <p:sp>
        <p:nvSpPr>
          <p:cNvPr id="200" name="Google Shape;200;p24"/>
          <p:cNvSpPr txBox="1"/>
          <p:nvPr>
            <p:ph idx="1" type="body"/>
          </p:nvPr>
        </p:nvSpPr>
        <p:spPr>
          <a:xfrm>
            <a:off x="9959200" y="2038125"/>
            <a:ext cx="7142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</a:t>
            </a:r>
            <a:r>
              <a:rPr b="1" lang="en-GB" sz="3500"/>
              <a:t> </a:t>
            </a:r>
            <a:r>
              <a:rPr b="1" lang="en-GB" sz="3500">
                <a:solidFill>
                  <a:schemeClr val="accent3"/>
                </a:solidFill>
              </a:rPr>
              <a:t>negative</a:t>
            </a:r>
            <a:r>
              <a:rPr b="1" lang="en-GB" sz="3500"/>
              <a:t> </a:t>
            </a:r>
            <a:r>
              <a:rPr lang="en-GB" sz="3500"/>
              <a:t>sentence</a:t>
            </a:r>
            <a:endParaRPr sz="2800"/>
          </a:p>
        </p:txBody>
      </p:sp>
      <p:sp>
        <p:nvSpPr>
          <p:cNvPr id="201" name="Google Shape;201;p24"/>
          <p:cNvSpPr txBox="1"/>
          <p:nvPr>
            <p:ph idx="1" type="body"/>
          </p:nvPr>
        </p:nvSpPr>
        <p:spPr>
          <a:xfrm>
            <a:off x="1043800" y="7461200"/>
            <a:ext cx="15865500" cy="13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 u="sng"/>
              <a:t>Note</a:t>
            </a:r>
            <a:r>
              <a:rPr lang="en-GB" sz="3500"/>
              <a:t> - </a:t>
            </a:r>
            <a:r>
              <a:rPr b="1" lang="en-GB" sz="3500">
                <a:solidFill>
                  <a:schemeClr val="accent3"/>
                </a:solidFill>
              </a:rPr>
              <a:t>ne</a:t>
            </a:r>
            <a:r>
              <a:rPr lang="en-GB" sz="3500"/>
              <a:t> changes to </a:t>
            </a:r>
            <a:r>
              <a:rPr b="1" lang="en-GB" sz="3500">
                <a:solidFill>
                  <a:schemeClr val="accent3"/>
                </a:solidFill>
              </a:rPr>
              <a:t>n</a:t>
            </a:r>
            <a:r>
              <a:rPr lang="en-GB" sz="3500"/>
              <a:t>’ when used before a vowel.</a:t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E.g. On </a:t>
            </a:r>
            <a:r>
              <a:rPr b="1" lang="en-GB" sz="3500">
                <a:solidFill>
                  <a:schemeClr val="accent3"/>
                </a:solidFill>
              </a:rPr>
              <a:t>n</a:t>
            </a:r>
            <a:r>
              <a:rPr lang="en-GB" sz="3500"/>
              <a:t>’aime </a:t>
            </a:r>
            <a:r>
              <a:rPr b="1" lang="en-GB" sz="3500">
                <a:solidFill>
                  <a:schemeClr val="accent3"/>
                </a:solidFill>
              </a:rPr>
              <a:t>pas</a:t>
            </a:r>
            <a:endParaRPr b="1" sz="3500">
              <a:solidFill>
                <a:schemeClr val="accent3"/>
              </a:solidFill>
            </a:endParaRPr>
          </a:p>
        </p:txBody>
      </p:sp>
      <p:pic>
        <p:nvPicPr>
          <p:cNvPr descr="Cross, Delete, Remove, Cancel, Abort, Red, Reject, Tick" id="202" name="Google Shape;2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2313" y="3096800"/>
            <a:ext cx="2912834" cy="197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itish, Bus, Double Decker, English, London, Ride" id="203" name="Google Shape;20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3113" y="2832725"/>
            <a:ext cx="3124066" cy="2843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itish, Bus, Double Decker, English, London, Ride" id="204" name="Google Shape;20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10638" y="2703275"/>
            <a:ext cx="3124066" cy="284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" name="Google Shape;209;p25"/>
          <p:cNvGraphicFramePr/>
          <p:nvPr/>
        </p:nvGraphicFramePr>
        <p:xfrm>
          <a:off x="952500" y="194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{3787AA29-1436-4FA7-A3F2-6244998CE847}</a:tableStyleId>
              </a:tblPr>
              <a:tblGrid>
                <a:gridCol w="9679175"/>
                <a:gridCol w="5541175"/>
              </a:tblGrid>
              <a:tr h="1120100">
                <a:tc>
                  <a:txBody>
                    <a:bodyPr/>
                    <a:lstStyle/>
                    <a:p>
                      <a:pPr indent="-450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3500"/>
                        <a:buFont typeface="Montserrat"/>
                        <a:buAutoNum type="arabicPeriod"/>
                      </a:pPr>
                      <a:r>
                        <a:rPr b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 perfect tense refers to a completed action in the...</a:t>
                      </a:r>
                      <a:endParaRPr b="1" sz="35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To form it we need a pronoun, the auxiliary verb and a...</a:t>
                      </a:r>
                      <a:endParaRPr b="1" sz="35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</a:t>
                      </a:r>
                      <a:r>
                        <a:rPr b="1" i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</a:t>
                      </a:r>
                      <a:r>
                        <a:rPr b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means ...</a:t>
                      </a:r>
                      <a:endParaRPr b="1" sz="35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 Negatives go around the … verb</a:t>
                      </a:r>
                      <a:endParaRPr b="1" sz="35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 </a:t>
                      </a:r>
                      <a:r>
                        <a:rPr b="1" i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Avoir</a:t>
                      </a:r>
                      <a:r>
                        <a:rPr b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is an .... verb</a:t>
                      </a:r>
                      <a:endParaRPr b="1" sz="35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 We took = </a:t>
                      </a:r>
                      <a:endParaRPr b="1" sz="35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0" name="Google Shape;210;p25"/>
          <p:cNvSpPr txBox="1"/>
          <p:nvPr>
            <p:ph type="title"/>
          </p:nvPr>
        </p:nvSpPr>
        <p:spPr>
          <a:xfrm>
            <a:off x="613200" y="372175"/>
            <a:ext cx="16452000" cy="12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dk2"/>
                </a:solidFill>
              </a:rPr>
              <a:t>A night out with friends</a:t>
            </a:r>
            <a:endParaRPr sz="5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2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800">
              <a:solidFill>
                <a:schemeClr val="accent6"/>
              </a:solidFill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11014425" y="2096250"/>
            <a:ext cx="46353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past</a:t>
            </a:r>
            <a:endParaRPr b="1" sz="4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11014425" y="3391650"/>
            <a:ext cx="46353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past participle</a:t>
            </a:r>
            <a:endParaRPr b="1" sz="4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11014425" y="4534650"/>
            <a:ext cx="46353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you, we</a:t>
            </a:r>
            <a:endParaRPr b="1" sz="4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11014425" y="5677650"/>
            <a:ext cx="46353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auxiliary</a:t>
            </a:r>
            <a:endParaRPr b="1" sz="4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11014425" y="6744450"/>
            <a:ext cx="46353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auxiliary</a:t>
            </a:r>
            <a:endParaRPr b="1" sz="4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11014425" y="7811250"/>
            <a:ext cx="46353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on a pris</a:t>
            </a:r>
            <a:endParaRPr b="1" sz="4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700" y="575134"/>
            <a:ext cx="3031725" cy="304106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646575" y="8001800"/>
            <a:ext cx="11286000" cy="16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6"/>
          <p:cNvSpPr txBox="1"/>
          <p:nvPr>
            <p:ph type="title"/>
          </p:nvPr>
        </p:nvSpPr>
        <p:spPr>
          <a:xfrm>
            <a:off x="1026100" y="58860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Phonétique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04" name="Google Shape;104;p17"/>
          <p:cNvSpPr/>
          <p:nvPr/>
        </p:nvSpPr>
        <p:spPr>
          <a:xfrm>
            <a:off x="5359826" y="29896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6664325" y="603725"/>
            <a:ext cx="61647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on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6905301" y="5739250"/>
            <a:ext cx="39066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forbidden sign" id="108" name="Google Shape;10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3128" y="3580928"/>
            <a:ext cx="2006799" cy="20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ze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 f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7515121" y="43367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6664325" y="603725"/>
            <a:ext cx="61647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on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4">
            <a:alphaModFix/>
          </a:blip>
          <a:srcRect b="35292" l="12788" r="72499" t="41991"/>
          <a:stretch/>
        </p:blipFill>
        <p:spPr>
          <a:xfrm>
            <a:off x="1932252" y="3354376"/>
            <a:ext cx="2690602" cy="233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 rotWithShape="1">
          <a:blip r:embed="rId5">
            <a:alphaModFix/>
          </a:blip>
          <a:srcRect b="33072" l="12784" r="71530" t="41248"/>
          <a:stretch/>
        </p:blipFill>
        <p:spPr>
          <a:xfrm>
            <a:off x="7638525" y="5344851"/>
            <a:ext cx="2868398" cy="264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/>
          <p:nvPr/>
        </p:nvSpPr>
        <p:spPr>
          <a:xfrm>
            <a:off x="12738875" y="3365950"/>
            <a:ext cx="3923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[at the back]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oogle Shape;125;p19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{3787AA29-1436-4FA7-A3F2-6244998CE847}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a regardé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watched, have watched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a pris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took, have taken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a vu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saw, have seen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a mangé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ate, have eaten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a bu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drank, have drunk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yesterday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semaine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mois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month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dernier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last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797500" y="48192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Grammaire</a:t>
            </a:r>
            <a:br>
              <a:rPr lang="en-GB" sz="7200"/>
            </a:br>
            <a:r>
              <a:rPr lang="en-GB"/>
              <a:t>Using </a:t>
            </a:r>
            <a:r>
              <a:rPr i="1" lang="en-GB"/>
              <a:t>on </a:t>
            </a:r>
            <a:r>
              <a:rPr lang="en-GB"/>
              <a:t>in the perfect tense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  <p:sp>
        <p:nvSpPr>
          <p:cNvPr id="132" name="Google Shape;132;p20"/>
          <p:cNvSpPr/>
          <p:nvPr/>
        </p:nvSpPr>
        <p:spPr>
          <a:xfrm>
            <a:off x="719175" y="680550"/>
            <a:ext cx="3052200" cy="303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588" y="837500"/>
            <a:ext cx="2721373" cy="272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4451900" y="3511438"/>
            <a:ext cx="2486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regard</a:t>
            </a:r>
            <a:r>
              <a:rPr b="1" lang="en-GB" sz="3500">
                <a:solidFill>
                  <a:schemeClr val="accent5"/>
                </a:solidFill>
              </a:rPr>
              <a:t>é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2000600" y="2500075"/>
            <a:ext cx="6214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 watched / I have watched</a:t>
            </a:r>
            <a:endParaRPr b="1" sz="2800"/>
          </a:p>
        </p:txBody>
      </p:sp>
      <p:cxnSp>
        <p:nvCxnSpPr>
          <p:cNvPr id="141" name="Google Shape;141;p21"/>
          <p:cNvCxnSpPr/>
          <p:nvPr/>
        </p:nvCxnSpPr>
        <p:spPr>
          <a:xfrm flipH="1">
            <a:off x="8185325" y="23192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42" name="Google Shape;142;p21"/>
          <p:cNvSpPr txBox="1"/>
          <p:nvPr>
            <p:ph type="title"/>
          </p:nvPr>
        </p:nvSpPr>
        <p:spPr>
          <a:xfrm>
            <a:off x="856475" y="930525"/>
            <a:ext cx="16513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perfect tense - a completed action in the past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201" y="3506438"/>
            <a:ext cx="1532000" cy="323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3689900" y="3511438"/>
            <a:ext cx="672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4"/>
                </a:solidFill>
              </a:rPr>
              <a:t>ai</a:t>
            </a:r>
            <a:endParaRPr b="1" sz="2800">
              <a:solidFill>
                <a:schemeClr val="accent4"/>
              </a:solidFill>
            </a:endParaRPr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3308900" y="3511438"/>
            <a:ext cx="672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1"/>
                </a:solidFill>
              </a:rPr>
              <a:t>J’</a:t>
            </a:r>
            <a:endParaRPr b="1" sz="2800">
              <a:solidFill>
                <a:schemeClr val="accent1"/>
              </a:solidFill>
            </a:endParaRPr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14281700" y="3499850"/>
            <a:ext cx="2486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regard</a:t>
            </a:r>
            <a:r>
              <a:rPr b="1" lang="en-GB" sz="3500">
                <a:solidFill>
                  <a:schemeClr val="accent5"/>
                </a:solidFill>
              </a:rPr>
              <a:t>é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10535000" y="2488488"/>
            <a:ext cx="8474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We watched / we have watched</a:t>
            </a:r>
            <a:endParaRPr b="1" sz="2800"/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13519700" y="3499850"/>
            <a:ext cx="672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4"/>
                </a:solidFill>
              </a:rPr>
              <a:t>a</a:t>
            </a:r>
            <a:endParaRPr b="1" sz="2800">
              <a:solidFill>
                <a:schemeClr val="accent4"/>
              </a:solidFill>
            </a:endParaRPr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12232025" y="3499850"/>
            <a:ext cx="1122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1"/>
                </a:solidFill>
              </a:rPr>
              <a:t>On</a:t>
            </a:r>
            <a:endParaRPr b="1" sz="2800">
              <a:solidFill>
                <a:schemeClr val="accent1"/>
              </a:solidFill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94286" y="4407763"/>
            <a:ext cx="765966" cy="130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8950" y="4139622"/>
            <a:ext cx="765966" cy="130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99084" y="4193250"/>
            <a:ext cx="765966" cy="130820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/>
          <p:nvPr/>
        </p:nvSpPr>
        <p:spPr>
          <a:xfrm>
            <a:off x="3165475" y="3258613"/>
            <a:ext cx="1122300" cy="10113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4451900" y="6635638"/>
            <a:ext cx="2486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mang</a:t>
            </a:r>
            <a:r>
              <a:rPr b="1" lang="en-GB" sz="3500">
                <a:solidFill>
                  <a:schemeClr val="accent5"/>
                </a:solidFill>
              </a:rPr>
              <a:t>é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2000600" y="5624275"/>
            <a:ext cx="5729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 ate / I have eaten</a:t>
            </a:r>
            <a:endParaRPr b="1" sz="2800"/>
          </a:p>
        </p:txBody>
      </p:sp>
      <p:sp>
        <p:nvSpPr>
          <p:cNvPr id="156" name="Google Shape;156;p21"/>
          <p:cNvSpPr txBox="1"/>
          <p:nvPr>
            <p:ph idx="1" type="body"/>
          </p:nvPr>
        </p:nvSpPr>
        <p:spPr>
          <a:xfrm>
            <a:off x="3689900" y="6635638"/>
            <a:ext cx="672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4"/>
                </a:solidFill>
              </a:rPr>
              <a:t>ai</a:t>
            </a:r>
            <a:endParaRPr b="1" sz="2800">
              <a:solidFill>
                <a:schemeClr val="accent4"/>
              </a:solidFill>
            </a:endParaRPr>
          </a:p>
        </p:txBody>
      </p:sp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3232700" y="6635638"/>
            <a:ext cx="672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1"/>
                </a:solidFill>
              </a:rPr>
              <a:t>J’ </a:t>
            </a:r>
            <a:endParaRPr b="1" sz="2800">
              <a:solidFill>
                <a:schemeClr val="accent1"/>
              </a:solidFill>
            </a:endParaRPr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14281700" y="6700250"/>
            <a:ext cx="2486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mang</a:t>
            </a:r>
            <a:r>
              <a:rPr b="1" lang="en-GB" sz="3500">
                <a:solidFill>
                  <a:schemeClr val="accent5"/>
                </a:solidFill>
              </a:rPr>
              <a:t>é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10535000" y="5688888"/>
            <a:ext cx="8474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We ate / we have eaten</a:t>
            </a:r>
            <a:endParaRPr b="1" sz="2800"/>
          </a:p>
        </p:txBody>
      </p:sp>
      <p:sp>
        <p:nvSpPr>
          <p:cNvPr id="160" name="Google Shape;160;p21"/>
          <p:cNvSpPr/>
          <p:nvPr/>
        </p:nvSpPr>
        <p:spPr>
          <a:xfrm>
            <a:off x="12155825" y="6582550"/>
            <a:ext cx="1867200" cy="10113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13519700" y="6776450"/>
            <a:ext cx="672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4"/>
                </a:solidFill>
              </a:rPr>
              <a:t>a</a:t>
            </a:r>
            <a:endParaRPr b="1" sz="2800">
              <a:solidFill>
                <a:schemeClr val="accent4"/>
              </a:solidFill>
            </a:endParaRPr>
          </a:p>
        </p:txBody>
      </p:sp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12232025" y="6776450"/>
            <a:ext cx="1122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1"/>
                </a:solidFill>
              </a:rPr>
              <a:t>On</a:t>
            </a:r>
            <a:endParaRPr b="1" sz="2800">
              <a:solidFill>
                <a:schemeClr val="accent1"/>
              </a:solidFill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12082675" y="3215813"/>
            <a:ext cx="1867200" cy="10113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3165475" y="6459013"/>
            <a:ext cx="1122300" cy="10113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/>
        </p:nvSpPr>
        <p:spPr>
          <a:xfrm>
            <a:off x="1574250" y="1045200"/>
            <a:ext cx="144927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 Perfect Tense - The Auxiliary</a:t>
            </a:r>
            <a:endParaRPr b="1" sz="6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70" name="Google Shape;170;p22"/>
          <p:cNvGraphicFramePr/>
          <p:nvPr/>
        </p:nvGraphicFramePr>
        <p:xfrm>
          <a:off x="3390338" y="28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{3787AA29-1436-4FA7-A3F2-6244998CE847}</a:tableStyleId>
              </a:tblPr>
              <a:tblGrid>
                <a:gridCol w="1215225"/>
                <a:gridCol w="5285750"/>
                <a:gridCol w="5654350"/>
              </a:tblGrid>
              <a:tr h="1146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drank =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J’___  bu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400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ate =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___   mangé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128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saw =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J’___   vu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400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took =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___   pris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026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watched =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J’___   regardé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71" name="Google Shape;17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4270" y="664200"/>
            <a:ext cx="1625675" cy="16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/>
        </p:nvSpPr>
        <p:spPr>
          <a:xfrm>
            <a:off x="10387750" y="2870100"/>
            <a:ext cx="8418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b="1" sz="3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10387750" y="5422500"/>
            <a:ext cx="8418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b="1" sz="3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10463950" y="7951575"/>
            <a:ext cx="8418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b="1" sz="3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10997350" y="3996900"/>
            <a:ext cx="8418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3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10996725" y="6475175"/>
            <a:ext cx="8418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3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66952" y="4673425"/>
            <a:ext cx="1504423" cy="119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>
            <p:ph type="title"/>
          </p:nvPr>
        </p:nvSpPr>
        <p:spPr>
          <a:xfrm>
            <a:off x="765550" y="4328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The perfect tense</a:t>
            </a:r>
            <a:endParaRPr>
              <a:solidFill>
                <a:srgbClr val="1F4E79"/>
              </a:solidFill>
            </a:endParaRPr>
          </a:p>
        </p:txBody>
      </p:sp>
      <p:sp>
        <p:nvSpPr>
          <p:cNvPr id="183" name="Google Shape;183;p23"/>
          <p:cNvSpPr txBox="1"/>
          <p:nvPr>
            <p:ph idx="6" type="subTitle"/>
          </p:nvPr>
        </p:nvSpPr>
        <p:spPr>
          <a:xfrm>
            <a:off x="12199250" y="1756650"/>
            <a:ext cx="5170800" cy="13494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Past Participle</a:t>
            </a:r>
            <a:endParaRPr/>
          </a:p>
        </p:txBody>
      </p:sp>
      <p:graphicFrame>
        <p:nvGraphicFramePr>
          <p:cNvPr id="184" name="Google Shape;184;p23"/>
          <p:cNvGraphicFramePr/>
          <p:nvPr/>
        </p:nvGraphicFramePr>
        <p:xfrm>
          <a:off x="604000" y="3426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{3787AA29-1436-4FA7-A3F2-6244998CE847}</a:tableStyleId>
              </a:tblPr>
              <a:tblGrid>
                <a:gridCol w="5933450"/>
                <a:gridCol w="5533450"/>
                <a:gridCol w="5500800"/>
              </a:tblGrid>
              <a:tr h="929450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Je/J’</a:t>
                      </a:r>
                      <a:endParaRPr sz="5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/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</a:t>
                      </a:r>
                      <a:endParaRPr sz="5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mang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r>
                        <a:rPr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mang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endParaRPr b="1"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945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</a:t>
                      </a:r>
                      <a:r>
                        <a:rPr b="1" lang="en-GB" sz="28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r>
                        <a:rPr b="1" lang="en-GB" sz="28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b="1"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945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vend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 -</a:t>
                      </a:r>
                      <a:r>
                        <a:rPr b="1" lang="en-GB" sz="28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vend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endParaRPr b="1"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9450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</a:t>
                      </a:r>
                      <a:endParaRPr sz="5000"/>
                    </a:p>
                  </a:txBody>
                  <a:tcPr marT="182850" marB="182850" marR="182850" marL="182850" anchor="ctr"/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</a:t>
                      </a:r>
                      <a:endParaRPr sz="5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/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Irregular Past Participles, e.g. 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vu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saw, 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pris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taken, 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drank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929450">
                <a:tc vMerge="1"/>
                <a:tc vMerge="1"/>
                <a:tc vMerge="1"/>
              </a:tr>
              <a:tr h="929450">
                <a:tc vMerge="1"/>
                <a:tc vMerge="1"/>
                <a:tc vMerge="1"/>
              </a:tr>
            </a:tbl>
          </a:graphicData>
        </a:graphic>
      </p:graphicFrame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2202" y="220125"/>
            <a:ext cx="1504423" cy="119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>
            <p:ph idx="4" type="subTitle"/>
          </p:nvPr>
        </p:nvSpPr>
        <p:spPr>
          <a:xfrm>
            <a:off x="6558600" y="1757150"/>
            <a:ext cx="5349600" cy="13494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The Auxiliary Verb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(Avoir - Present Tense)</a:t>
            </a:r>
            <a:endParaRPr/>
          </a:p>
        </p:txBody>
      </p:sp>
      <p:sp>
        <p:nvSpPr>
          <p:cNvPr id="187" name="Google Shape;187;p23"/>
          <p:cNvSpPr txBox="1"/>
          <p:nvPr>
            <p:ph idx="2" type="subTitle"/>
          </p:nvPr>
        </p:nvSpPr>
        <p:spPr>
          <a:xfrm>
            <a:off x="739150" y="1756650"/>
            <a:ext cx="5349600" cy="13494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 </a:t>
            </a: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The Subject Pronoun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3208500" y="5285800"/>
            <a:ext cx="8430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= I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2877750" y="8136350"/>
            <a:ext cx="15045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= We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8586500" y="5714675"/>
            <a:ext cx="18186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