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168CC93-73A1-446C-8D85-E5CCB0D57A14}">
  <a:tblStyle styleId="{7168CC93-73A1-446C-8D85-E5CCB0D57A1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E88ED4B2-EB56-426C-964D-796A85C5489F}"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ac1c74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ac1c74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e6225c8e6_1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e6225c8e6_1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ec4c3949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ec4c3949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2524f95ba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2524f95ba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c3d2097c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c3d2097c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c47585243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c47585243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dd4b301b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dd4b301b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e6225c8e6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e6225c8e6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e6225c8e6_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e6225c8e6_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421525" y="2199450"/>
            <a:ext cx="169485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Blitzkrieg and Nazi control of Europe </a:t>
            </a:r>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1 of 6 </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When was the turning point of the Second World War? </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Dawson </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graphicFrame>
        <p:nvGraphicFramePr>
          <p:cNvPr id="144" name="Google Shape;144;p23"/>
          <p:cNvGraphicFramePr/>
          <p:nvPr/>
        </p:nvGraphicFramePr>
        <p:xfrm>
          <a:off x="704875" y="3066075"/>
          <a:ext cx="3000000" cy="3000000"/>
        </p:xfrm>
        <a:graphic>
          <a:graphicData uri="http://schemas.openxmlformats.org/drawingml/2006/table">
            <a:tbl>
              <a:tblPr>
                <a:noFill/>
                <a:tableStyleId>{E88ED4B2-EB56-426C-964D-796A85C5489F}</a:tableStyleId>
              </a:tblPr>
              <a:tblGrid>
                <a:gridCol w="11575025"/>
                <a:gridCol w="4955400"/>
              </a:tblGrid>
              <a:tr h="858125">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Sentence starters: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Key words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r>
              <a:tr h="4632275">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The most successful country in the war by June 1940 was…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Evidence to support this point is…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This meant that…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Therefore they were the most successful country because… </a:t>
                      </a:r>
                      <a:endParaRPr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Preparation</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Advantage</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Blitzkrieg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Invasion</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Evacuation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Defeated</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Surrender </a:t>
                      </a:r>
                      <a:endParaRPr sz="3200">
                        <a:latin typeface="Montserrat"/>
                        <a:ea typeface="Montserrat"/>
                        <a:cs typeface="Montserrat"/>
                        <a:sym typeface="Montserrat"/>
                      </a:endParaRPr>
                    </a:p>
                  </a:txBody>
                  <a:tcPr marT="127000" marB="127000" marR="127000" marL="127000"/>
                </a:tc>
              </a:tr>
            </a:tbl>
          </a:graphicData>
        </a:graphic>
      </p:graphicFrame>
      <p:sp>
        <p:nvSpPr>
          <p:cNvPr id="145" name="Google Shape;145;p23"/>
          <p:cNvSpPr txBox="1"/>
          <p:nvPr/>
        </p:nvSpPr>
        <p:spPr>
          <a:xfrm>
            <a:off x="438900" y="1247050"/>
            <a:ext cx="16796400" cy="1629000"/>
          </a:xfrm>
          <a:prstGeom prst="rect">
            <a:avLst/>
          </a:prstGeom>
          <a:no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3300">
                <a:latin typeface="Montserrat"/>
                <a:ea typeface="Montserrat"/>
                <a:cs typeface="Montserrat"/>
                <a:sym typeface="Montserrat"/>
              </a:rPr>
              <a:t>Which country had the most success in the Second World War by June 1940? </a:t>
            </a:r>
            <a:endParaRPr sz="3300">
              <a:latin typeface="Montserrat"/>
              <a:ea typeface="Montserrat"/>
              <a:cs typeface="Montserrat"/>
              <a:sym typeface="Montserrat"/>
            </a:endParaRPr>
          </a:p>
          <a:p>
            <a:pPr indent="0" lvl="0" marL="0" rtl="0" algn="l">
              <a:lnSpc>
                <a:spcPct val="140000"/>
              </a:lnSpc>
              <a:spcBef>
                <a:spcPts val="0"/>
              </a:spcBef>
              <a:spcAft>
                <a:spcPts val="0"/>
              </a:spcAft>
              <a:buNone/>
            </a:pPr>
            <a:r>
              <a:rPr lang="en-GB" sz="3300">
                <a:solidFill>
                  <a:srgbClr val="222222"/>
                </a:solidFill>
                <a:latin typeface="Montserrat"/>
                <a:ea typeface="Montserrat"/>
                <a:cs typeface="Montserrat"/>
                <a:sym typeface="Montserrat"/>
              </a:rPr>
              <a:t>Use the sentence starters and key words below to help you</a:t>
            </a:r>
            <a:endParaRPr sz="330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3600">
                <a:solidFill>
                  <a:srgbClr val="000000"/>
                </a:solidFill>
              </a:rPr>
              <a:t>Nazi </a:t>
            </a:r>
            <a:r>
              <a:rPr lang="en-GB" sz="3600">
                <a:solidFill>
                  <a:srgbClr val="000000"/>
                </a:solidFill>
              </a:rPr>
              <a:t>Germany invaded Poland on the 1</a:t>
            </a:r>
            <a:r>
              <a:rPr baseline="30000" lang="en-GB" sz="3600">
                <a:solidFill>
                  <a:srgbClr val="000000"/>
                </a:solidFill>
              </a:rPr>
              <a:t>st</a:t>
            </a:r>
            <a:r>
              <a:rPr lang="en-GB" sz="3600">
                <a:solidFill>
                  <a:srgbClr val="000000"/>
                </a:solidFill>
              </a:rPr>
              <a:t> September 1939. This caused Britain and France to declare war on Germany on the 3</a:t>
            </a:r>
            <a:r>
              <a:rPr baseline="30000" lang="en-GB" sz="3600">
                <a:solidFill>
                  <a:srgbClr val="000000"/>
                </a:solidFill>
              </a:rPr>
              <a:t>rd</a:t>
            </a:r>
            <a:r>
              <a:rPr lang="en-GB" sz="3600">
                <a:solidFill>
                  <a:srgbClr val="000000"/>
                </a:solidFill>
              </a:rPr>
              <a:t> September as they had promised to protect Poland. Hitler, the leader of Germany, had been preparing for war for a number of years. He was determined to gain back land that Germany lost after the First World War, and he promised that he would reunite Germany with its lost land and gain </a:t>
            </a:r>
            <a:r>
              <a:rPr b="1" lang="en-GB" sz="3600">
                <a:solidFill>
                  <a:srgbClr val="000000"/>
                </a:solidFill>
              </a:rPr>
              <a:t>‘living space’ </a:t>
            </a:r>
            <a:r>
              <a:rPr lang="en-GB" sz="3600">
                <a:solidFill>
                  <a:srgbClr val="000000"/>
                </a:solidFill>
              </a:rPr>
              <a:t>for his people. Britain and France were desperate to avoid a Second World War so at first, when Hitler began to try and expand Germany, they had allowed it. This was a policy known as </a:t>
            </a:r>
            <a:r>
              <a:rPr b="1" lang="en-GB" sz="3600">
                <a:solidFill>
                  <a:srgbClr val="000000"/>
                </a:solidFill>
              </a:rPr>
              <a:t>appeasement </a:t>
            </a:r>
            <a:r>
              <a:rPr lang="en-GB" sz="3600">
                <a:solidFill>
                  <a:srgbClr val="000000"/>
                </a:solidFill>
              </a:rPr>
              <a:t>– attempting to give Hitler what he wanted to avoid war later down the line. </a:t>
            </a:r>
            <a:endParaRPr sz="3600">
              <a:solidFill>
                <a:srgbClr val="000000"/>
              </a:solidFill>
            </a:endParaRPr>
          </a:p>
          <a:p>
            <a:pPr indent="0" lvl="0" marL="0" rtl="0" algn="l">
              <a:lnSpc>
                <a:spcPct val="115000"/>
              </a:lnSpc>
              <a:spcBef>
                <a:spcPts val="0"/>
              </a:spcBef>
              <a:spcAft>
                <a:spcPts val="0"/>
              </a:spcAft>
              <a:buNone/>
            </a:pPr>
            <a:r>
              <a:t/>
            </a:r>
            <a:endParaRPr sz="3600">
              <a:solidFill>
                <a:srgbClr val="000000"/>
              </a:solidFill>
            </a:endParaRPr>
          </a:p>
        </p:txBody>
      </p:sp>
      <p:sp>
        <p:nvSpPr>
          <p:cNvPr id="90" name="Google Shape;90;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271700" y="477225"/>
            <a:ext cx="174120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One of the things that Hitler wanted before the outbreak of war was to </a:t>
            </a:r>
            <a:r>
              <a:rPr b="1" lang="en-GB" sz="3000">
                <a:solidFill>
                  <a:srgbClr val="000000"/>
                </a:solidFill>
              </a:rPr>
              <a:t>annex</a:t>
            </a:r>
            <a:r>
              <a:rPr lang="en-GB" sz="3000">
                <a:solidFill>
                  <a:srgbClr val="000000"/>
                </a:solidFill>
              </a:rPr>
              <a:t> part of Czechoslovakia. Czechoslovakia had many German-speaking people living there, so Hitler claimed that it rightfully belonged to Germany. Britain and France eventually agreed that Hitler should be able to take over this territory in the Munich Agreement of 1938. Britain and France made this agreement in exchange for a promise that Hitler would stop expanding further. They had hoped that this would please Hitler and prevent war. Their plan backfired and put them in a dangerous position. Not only did Hitler continue to expand further, but their agreement to allow Hitler to annex part of Czechoslovakia worried the USSR. The USSR was made up of Russia and surrounding territories that it had absorbed. Russia had been allied with Britain and France against Germany in the First World War. If Germany declared war on Britain and France, the USSR would have been a powerful ally. However, the leader of the USSR (Joseph Stalin) worried that if Britain and France would not protect Czechoslovakia that they wouldn’t protect the USSR either. So, in August 1939 the USSR signed a </a:t>
            </a:r>
            <a:r>
              <a:rPr b="1" lang="en-GB" sz="3000">
                <a:solidFill>
                  <a:srgbClr val="000000"/>
                </a:solidFill>
              </a:rPr>
              <a:t>non-aggression</a:t>
            </a:r>
            <a:r>
              <a:rPr b="1" lang="en-GB" sz="3000">
                <a:solidFill>
                  <a:srgbClr val="000000"/>
                </a:solidFill>
              </a:rPr>
              <a:t> pact</a:t>
            </a:r>
            <a:r>
              <a:rPr lang="en-GB" sz="3000">
                <a:solidFill>
                  <a:srgbClr val="000000"/>
                </a:solidFill>
              </a:rPr>
              <a:t> with Germany in order to protect themselves. They promised not to invade each other, and to split Poland between themselves. This left Britain and France vulnerable – their previous powerful ally was now allied with their enemy! </a:t>
            </a:r>
            <a:endParaRPr sz="3000">
              <a:solidFill>
                <a:srgbClr val="000000"/>
              </a:solidFill>
            </a:endParaRPr>
          </a:p>
        </p:txBody>
      </p:sp>
      <p:sp>
        <p:nvSpPr>
          <p:cNvPr id="97" name="Google Shape;97;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3" name="Google Shape;103;p17"/>
          <p:cNvSpPr txBox="1"/>
          <p:nvPr>
            <p:ph idx="1" type="body"/>
          </p:nvPr>
        </p:nvSpPr>
        <p:spPr>
          <a:xfrm>
            <a:off x="271700" y="522525"/>
            <a:ext cx="17326500" cy="85041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As well as allying with the USSR, Nazi Germany had an advantage because they had been planning for war for a long time. They had been building up their military forces since 1935. Germany had also organised youth camps and public work projects just like the military so that their population would be thoroughly trained and ready for war. In contrast, Britain and France had been so focused on trying to prevent war that they had not been preparing for a second one. This meant that Germany had a big advantage at the beginning of the war. Germany’s plan was to defeat and conquer Poland quickly, before Britain and France were able to mobilize their armies. They achieved a very quick defeat of Poland by using the tactic of </a:t>
            </a:r>
            <a:r>
              <a:rPr b="1" lang="en-GB" sz="3000">
                <a:solidFill>
                  <a:srgbClr val="000000"/>
                </a:solidFill>
              </a:rPr>
              <a:t>Blitzkrieg</a:t>
            </a:r>
            <a:r>
              <a:rPr lang="en-GB" sz="3000">
                <a:solidFill>
                  <a:srgbClr val="000000"/>
                </a:solidFill>
              </a:rPr>
              <a:t>. Blitzkrieg means ‘lightning war’ and consists of quick and concentrated attacks from land and air at the same time. The Germans invaded Poland from three different directions, using 1.5 million men on the ground and support from the </a:t>
            </a:r>
            <a:r>
              <a:rPr b="1" lang="en-GB" sz="3000">
                <a:solidFill>
                  <a:srgbClr val="000000"/>
                </a:solidFill>
              </a:rPr>
              <a:t>Luftwaffe </a:t>
            </a:r>
            <a:r>
              <a:rPr lang="en-GB" sz="3000">
                <a:solidFill>
                  <a:srgbClr val="000000"/>
                </a:solidFill>
              </a:rPr>
              <a:t>in the air, and </a:t>
            </a:r>
            <a:r>
              <a:rPr b="1" lang="en-GB" sz="3000">
                <a:solidFill>
                  <a:srgbClr val="000000"/>
                </a:solidFill>
              </a:rPr>
              <a:t>U-boats</a:t>
            </a:r>
            <a:r>
              <a:rPr lang="en-GB" sz="3000">
                <a:solidFill>
                  <a:srgbClr val="000000"/>
                </a:solidFill>
              </a:rPr>
              <a:t> in the sea. It worked: Poland surrendered on the 28</a:t>
            </a:r>
            <a:r>
              <a:rPr baseline="30000" lang="en-GB" sz="3000">
                <a:solidFill>
                  <a:srgbClr val="000000"/>
                </a:solidFill>
              </a:rPr>
              <a:t>th</a:t>
            </a:r>
            <a:r>
              <a:rPr lang="en-GB" sz="3000">
                <a:solidFill>
                  <a:srgbClr val="000000"/>
                </a:solidFill>
              </a:rPr>
              <a:t> September 1939 and was divided between Germany and the USSR. Britain and France had taken little offensive action in this time, preferring instead to wait and built up their </a:t>
            </a:r>
            <a:r>
              <a:rPr b="1" lang="en-GB" sz="3000">
                <a:solidFill>
                  <a:srgbClr val="000000"/>
                </a:solidFill>
              </a:rPr>
              <a:t>fortifications</a:t>
            </a:r>
            <a:r>
              <a:rPr lang="en-GB" sz="3000">
                <a:solidFill>
                  <a:srgbClr val="000000"/>
                </a:solidFill>
              </a:rPr>
              <a:t>. This caused some to accuse them of fighting a ‘phoney war’ and not helping Poland. </a:t>
            </a:r>
            <a:endParaRPr sz="3000">
              <a:solidFill>
                <a:srgbClr val="000000"/>
              </a:solidFill>
            </a:endParaRPr>
          </a:p>
          <a:p>
            <a:pPr indent="0" lvl="0" marL="0" rtl="0" algn="l">
              <a:lnSpc>
                <a:spcPct val="115000"/>
              </a:lnSpc>
              <a:spcBef>
                <a:spcPts val="1200"/>
              </a:spcBef>
              <a:spcAft>
                <a:spcPts val="1200"/>
              </a:spcAft>
              <a:buNone/>
            </a:pPr>
            <a:r>
              <a:t/>
            </a:r>
            <a:endParaRPr sz="3000">
              <a:solidFill>
                <a:srgbClr val="000000"/>
              </a:solidFill>
            </a:endParaRPr>
          </a:p>
        </p:txBody>
      </p:sp>
      <p:sp>
        <p:nvSpPr>
          <p:cNvPr id="104" name="Google Shape;104;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000000"/>
                </a:solidFill>
              </a:rPr>
              <a:t>After their defeat of Poland, Germany turned their attention to the rest of Europe in the Spring of 1940. They invaded and brought their Blitzkrieg tactics to Norway and Denmark, while Britain and France got ready. The French advanced to their defensive </a:t>
            </a:r>
            <a:r>
              <a:rPr b="1" lang="en-GB" sz="3600">
                <a:solidFill>
                  <a:srgbClr val="000000"/>
                </a:solidFill>
              </a:rPr>
              <a:t>fortification</a:t>
            </a:r>
            <a:r>
              <a:rPr lang="en-GB" sz="3600">
                <a:solidFill>
                  <a:srgbClr val="000000"/>
                </a:solidFill>
              </a:rPr>
              <a:t> – the </a:t>
            </a:r>
            <a:r>
              <a:rPr b="1" lang="en-GB" sz="3600">
                <a:solidFill>
                  <a:srgbClr val="000000"/>
                </a:solidFill>
              </a:rPr>
              <a:t>Maginot Line</a:t>
            </a:r>
            <a:r>
              <a:rPr lang="en-GB" sz="3600">
                <a:solidFill>
                  <a:srgbClr val="000000"/>
                </a:solidFill>
              </a:rPr>
              <a:t>, while the British army</a:t>
            </a:r>
            <a:r>
              <a:rPr b="1" lang="en-GB" sz="3600">
                <a:solidFill>
                  <a:srgbClr val="000000"/>
                </a:solidFill>
              </a:rPr>
              <a:t> </a:t>
            </a:r>
            <a:r>
              <a:rPr lang="en-GB" sz="3600">
                <a:solidFill>
                  <a:srgbClr val="000000"/>
                </a:solidFill>
              </a:rPr>
              <a:t>crossed the channel to defend the northern French-Belgian border. Between April and May of 1940, German Blitzkrieg tactics saw them defeat Norway, Denmark, the Netherlands, and Belgium. They were now racing towards the French border to attack the Allies, Britain and France. </a:t>
            </a:r>
            <a:endParaRPr sz="3600">
              <a:solidFill>
                <a:srgbClr val="000000"/>
              </a:solidFill>
            </a:endParaRPr>
          </a:p>
        </p:txBody>
      </p:sp>
      <p:sp>
        <p:nvSpPr>
          <p:cNvPr id="111" name="Google Shape;111;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7" name="Google Shape;117;p19"/>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The Allies were now in real trouble. As well as rapidly defeating much of Europe, the Germans had managed to get through the Ardennes Forest, which the French had not expected. The French suffered heavy losses at the Battle of Sedan and then the Germans raced to the sea using Blitzkrieg tactics. The Germans closed in on the Allies, taking Calais on the 26</a:t>
            </a:r>
            <a:r>
              <a:rPr baseline="30000" lang="en-GB" sz="3000">
                <a:solidFill>
                  <a:srgbClr val="000000"/>
                </a:solidFill>
              </a:rPr>
              <a:t>th</a:t>
            </a:r>
            <a:r>
              <a:rPr lang="en-GB" sz="3000">
                <a:solidFill>
                  <a:srgbClr val="000000"/>
                </a:solidFill>
              </a:rPr>
              <a:t> May. Approximately 400,000 Allied troops were trapped in a tiny pocket surrounding Dunkirk. They had to make a drastic decision. Between 26</a:t>
            </a:r>
            <a:r>
              <a:rPr baseline="30000" lang="en-GB" sz="3000">
                <a:solidFill>
                  <a:srgbClr val="000000"/>
                </a:solidFill>
              </a:rPr>
              <a:t>th</a:t>
            </a:r>
            <a:r>
              <a:rPr lang="en-GB" sz="3000">
                <a:solidFill>
                  <a:srgbClr val="000000"/>
                </a:solidFill>
              </a:rPr>
              <a:t> May and 4</a:t>
            </a:r>
            <a:r>
              <a:rPr baseline="30000" lang="en-GB" sz="3000">
                <a:solidFill>
                  <a:srgbClr val="000000"/>
                </a:solidFill>
              </a:rPr>
              <a:t>th</a:t>
            </a:r>
            <a:r>
              <a:rPr lang="en-GB" sz="3000">
                <a:solidFill>
                  <a:srgbClr val="000000"/>
                </a:solidFill>
              </a:rPr>
              <a:t> June 1940, </a:t>
            </a:r>
            <a:r>
              <a:rPr b="1" lang="en-GB" sz="3000">
                <a:solidFill>
                  <a:srgbClr val="000000"/>
                </a:solidFill>
              </a:rPr>
              <a:t>Operation Dynamo</a:t>
            </a:r>
            <a:r>
              <a:rPr lang="en-GB" sz="3000">
                <a:solidFill>
                  <a:srgbClr val="000000"/>
                </a:solidFill>
              </a:rPr>
              <a:t> was mobilised to evacuate the soldiers trapped at Dunkirk. Over 338,000 soldiers were evacuated by 860 boats. It was painted as a heroic event, but the reality was that 68,000 British soldiers had been lost and most of their equipment had been left behind. The Germans had sunk six British and three French </a:t>
            </a:r>
            <a:r>
              <a:rPr b="1" lang="en-GB" sz="3000">
                <a:solidFill>
                  <a:srgbClr val="000000"/>
                </a:solidFill>
              </a:rPr>
              <a:t>destroyers</a:t>
            </a:r>
            <a:r>
              <a:rPr lang="en-GB" sz="3000">
                <a:solidFill>
                  <a:srgbClr val="000000"/>
                </a:solidFill>
              </a:rPr>
              <a:t>, and captured thousands of </a:t>
            </a:r>
            <a:r>
              <a:rPr b="1" lang="en-GB" sz="3000">
                <a:solidFill>
                  <a:srgbClr val="000000"/>
                </a:solidFill>
              </a:rPr>
              <a:t>prisoners of war</a:t>
            </a:r>
            <a:r>
              <a:rPr lang="en-GB" sz="3000">
                <a:solidFill>
                  <a:srgbClr val="000000"/>
                </a:solidFill>
              </a:rPr>
              <a:t>. The Germans had successfully occupied France, and the French surrendered on 22</a:t>
            </a:r>
            <a:r>
              <a:rPr baseline="30000" lang="en-GB" sz="3000">
                <a:solidFill>
                  <a:srgbClr val="000000"/>
                </a:solidFill>
              </a:rPr>
              <a:t>nd</a:t>
            </a:r>
            <a:r>
              <a:rPr lang="en-GB" sz="3000">
                <a:solidFill>
                  <a:srgbClr val="000000"/>
                </a:solidFill>
              </a:rPr>
              <a:t> June 1940. This meant that the Germans had successfully defeated Denmark, Norway, the Netherlands, Belgium, and France. With the help of the USSR, they had defeated and conquered Poland. Britain had not surrendered, but they were now very vulnerable. </a:t>
            </a:r>
            <a:endParaRPr sz="3000">
              <a:solidFill>
                <a:srgbClr val="000000"/>
              </a:solidFill>
            </a:endParaRPr>
          </a:p>
          <a:p>
            <a:pPr indent="0" lvl="0" marL="0" rtl="0" algn="l">
              <a:lnSpc>
                <a:spcPct val="115000"/>
              </a:lnSpc>
              <a:spcBef>
                <a:spcPts val="0"/>
              </a:spcBef>
              <a:spcAft>
                <a:spcPts val="0"/>
              </a:spcAft>
              <a:buNone/>
            </a:pPr>
            <a:r>
              <a:t/>
            </a:r>
            <a:endParaRPr sz="3000"/>
          </a:p>
        </p:txBody>
      </p:sp>
      <p:sp>
        <p:nvSpPr>
          <p:cNvPr id="118" name="Google Shape;118;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250800" y="386000"/>
            <a:ext cx="177864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t>Glossary</a:t>
            </a:r>
            <a:endParaRPr sz="3200"/>
          </a:p>
          <a:p>
            <a:pPr indent="0" lvl="0" marL="0" rtl="0" algn="l">
              <a:spcBef>
                <a:spcPts val="0"/>
              </a:spcBef>
              <a:spcAft>
                <a:spcPts val="0"/>
              </a:spcAft>
              <a:buNone/>
            </a:pPr>
            <a:r>
              <a:rPr lang="en-GB" sz="3000"/>
              <a:t>Nazi: </a:t>
            </a:r>
            <a:r>
              <a:rPr b="0" lang="en-GB" sz="3000"/>
              <a:t>An extreme party that governed Germany throughout the Second World War.</a:t>
            </a:r>
            <a:endParaRPr b="0" sz="3000"/>
          </a:p>
          <a:p>
            <a:pPr indent="0" lvl="0" marL="0" rtl="0" algn="l">
              <a:spcBef>
                <a:spcPts val="0"/>
              </a:spcBef>
              <a:spcAft>
                <a:spcPts val="0"/>
              </a:spcAft>
              <a:buNone/>
            </a:pPr>
            <a:r>
              <a:rPr lang="en-GB" sz="3000"/>
              <a:t>Living space: </a:t>
            </a:r>
            <a:r>
              <a:rPr b="0" lang="en-GB" sz="3000"/>
              <a:t>A political promise made by the Nazis to gain more land.</a:t>
            </a:r>
            <a:endParaRPr b="0" sz="3000"/>
          </a:p>
          <a:p>
            <a:pPr indent="0" lvl="0" marL="0" rtl="0" algn="l">
              <a:spcBef>
                <a:spcPts val="0"/>
              </a:spcBef>
              <a:spcAft>
                <a:spcPts val="0"/>
              </a:spcAft>
              <a:buNone/>
            </a:pPr>
            <a:r>
              <a:rPr lang="en-GB" sz="3000"/>
              <a:t>Appeasement: </a:t>
            </a:r>
            <a:r>
              <a:rPr b="0" lang="en-GB" sz="3000"/>
              <a:t>A political policy associated with Britain and France, where they allowed Hitler and Germany some land in the hope that it would avoid war.</a:t>
            </a:r>
            <a:endParaRPr b="0" sz="3000"/>
          </a:p>
          <a:p>
            <a:pPr indent="0" lvl="0" marL="0" rtl="0" algn="l">
              <a:spcBef>
                <a:spcPts val="0"/>
              </a:spcBef>
              <a:spcAft>
                <a:spcPts val="0"/>
              </a:spcAft>
              <a:buNone/>
            </a:pPr>
            <a:r>
              <a:rPr lang="en-GB" sz="3000"/>
              <a:t>Annex: </a:t>
            </a:r>
            <a:r>
              <a:rPr b="0" lang="en-GB" sz="3000"/>
              <a:t>Where one country absorbs part of another into it. </a:t>
            </a:r>
            <a:endParaRPr b="0" sz="3000"/>
          </a:p>
          <a:p>
            <a:pPr indent="0" lvl="0" marL="0" rtl="0" algn="l">
              <a:spcBef>
                <a:spcPts val="0"/>
              </a:spcBef>
              <a:spcAft>
                <a:spcPts val="0"/>
              </a:spcAft>
              <a:buNone/>
            </a:pPr>
            <a:r>
              <a:rPr lang="en-GB" sz="3000"/>
              <a:t>Non-Aggression Pact: </a:t>
            </a:r>
            <a:r>
              <a:rPr b="0" lang="en-GB" sz="3000"/>
              <a:t>A military promise between two countries not to invade one another.</a:t>
            </a:r>
            <a:endParaRPr b="0" sz="3000"/>
          </a:p>
          <a:p>
            <a:pPr indent="0" lvl="0" marL="0" rtl="0" algn="l">
              <a:spcBef>
                <a:spcPts val="0"/>
              </a:spcBef>
              <a:spcAft>
                <a:spcPts val="0"/>
              </a:spcAft>
              <a:buNone/>
            </a:pPr>
            <a:r>
              <a:rPr lang="en-GB" sz="3000"/>
              <a:t>Blitzkrieg: </a:t>
            </a:r>
            <a:r>
              <a:rPr b="0" lang="en-GB" sz="3000"/>
              <a:t>Lightning war, use of intense concentrated attacks from land and air.</a:t>
            </a:r>
            <a:endParaRPr b="0" sz="3000"/>
          </a:p>
          <a:p>
            <a:pPr indent="0" lvl="0" marL="0" rtl="0" algn="l">
              <a:spcBef>
                <a:spcPts val="0"/>
              </a:spcBef>
              <a:spcAft>
                <a:spcPts val="0"/>
              </a:spcAft>
              <a:buNone/>
            </a:pPr>
            <a:r>
              <a:rPr lang="en-GB" sz="3000"/>
              <a:t>Luftwaffe: </a:t>
            </a:r>
            <a:r>
              <a:rPr b="0" lang="en-GB" sz="3000"/>
              <a:t>The German Air Force. </a:t>
            </a:r>
            <a:endParaRPr b="0" sz="3000"/>
          </a:p>
          <a:p>
            <a:pPr indent="0" lvl="0" marL="0" rtl="0" algn="l">
              <a:spcBef>
                <a:spcPts val="0"/>
              </a:spcBef>
              <a:spcAft>
                <a:spcPts val="0"/>
              </a:spcAft>
              <a:buNone/>
            </a:pPr>
            <a:r>
              <a:rPr lang="en-GB" sz="3000"/>
              <a:t>U-Boats: </a:t>
            </a:r>
            <a:r>
              <a:rPr b="0" lang="en-GB" sz="3000"/>
              <a:t>German submarines. </a:t>
            </a:r>
            <a:endParaRPr b="0" sz="3000"/>
          </a:p>
          <a:p>
            <a:pPr indent="0" lvl="0" marL="0" rtl="0" algn="l">
              <a:spcBef>
                <a:spcPts val="0"/>
              </a:spcBef>
              <a:spcAft>
                <a:spcPts val="0"/>
              </a:spcAft>
              <a:buNone/>
            </a:pPr>
            <a:r>
              <a:rPr lang="en-GB" sz="3000"/>
              <a:t>Fortifications: </a:t>
            </a:r>
            <a:r>
              <a:rPr b="0" lang="en-GB" sz="3000"/>
              <a:t>Reinforcements to protect against attack. </a:t>
            </a:r>
            <a:endParaRPr b="0" sz="3000"/>
          </a:p>
          <a:p>
            <a:pPr indent="0" lvl="0" marL="0" rtl="0" algn="l">
              <a:spcBef>
                <a:spcPts val="0"/>
              </a:spcBef>
              <a:spcAft>
                <a:spcPts val="0"/>
              </a:spcAft>
              <a:buNone/>
            </a:pPr>
            <a:r>
              <a:rPr lang="en-GB" sz="3000"/>
              <a:t>Maginot line: </a:t>
            </a:r>
            <a:r>
              <a:rPr b="0" lang="en-GB" sz="3000"/>
              <a:t>A defensive line built by France to protect against German attack. </a:t>
            </a:r>
            <a:endParaRPr b="0" sz="3000"/>
          </a:p>
          <a:p>
            <a:pPr indent="0" lvl="0" marL="0" rtl="0" algn="l">
              <a:spcBef>
                <a:spcPts val="0"/>
              </a:spcBef>
              <a:spcAft>
                <a:spcPts val="0"/>
              </a:spcAft>
              <a:buNone/>
            </a:pPr>
            <a:r>
              <a:rPr lang="en-GB" sz="3000"/>
              <a:t>Operation Dynamo: </a:t>
            </a:r>
            <a:r>
              <a:rPr b="0" lang="en-GB" sz="3000"/>
              <a:t>The code name for the plan to evacuate British and French forces from the beaches of Dunkirk, 26th May-4th June 1940. </a:t>
            </a:r>
            <a:endParaRPr b="0" sz="3000"/>
          </a:p>
          <a:p>
            <a:pPr indent="0" lvl="0" marL="0" rtl="0" algn="l">
              <a:spcBef>
                <a:spcPts val="0"/>
              </a:spcBef>
              <a:spcAft>
                <a:spcPts val="0"/>
              </a:spcAft>
              <a:buNone/>
            </a:pPr>
            <a:r>
              <a:rPr lang="en-GB" sz="3000"/>
              <a:t>Destroyers: </a:t>
            </a:r>
            <a:r>
              <a:rPr b="0" lang="en-GB" sz="3000"/>
              <a:t>War ships. </a:t>
            </a:r>
            <a:endParaRPr b="0" sz="3000"/>
          </a:p>
          <a:p>
            <a:pPr indent="0" lvl="0" marL="0" rtl="0" algn="l">
              <a:spcBef>
                <a:spcPts val="0"/>
              </a:spcBef>
              <a:spcAft>
                <a:spcPts val="0"/>
              </a:spcAft>
              <a:buNone/>
            </a:pPr>
            <a:r>
              <a:rPr lang="en-GB" sz="3000"/>
              <a:t>Prisoners of War: </a:t>
            </a:r>
            <a:r>
              <a:rPr b="0" lang="en-GB" sz="3000"/>
              <a:t>Soldiers who survive battle and are captured by the enemy.</a:t>
            </a:r>
            <a:r>
              <a:rPr b="0" lang="en-GB" sz="3200"/>
              <a:t> </a:t>
            </a:r>
            <a:endParaRPr b="0"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p:txBody>
      </p:sp>
      <p:sp>
        <p:nvSpPr>
          <p:cNvPr id="124" name="Google Shape;124;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1"/>
          <p:cNvSpPr txBox="1"/>
          <p:nvPr>
            <p:ph type="title"/>
          </p:nvPr>
        </p:nvSpPr>
        <p:spPr>
          <a:xfrm>
            <a:off x="313525" y="438800"/>
            <a:ext cx="17326500" cy="8399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100"/>
              <a:t>Comprehension questions:</a:t>
            </a:r>
            <a:endParaRPr sz="3100"/>
          </a:p>
          <a:p>
            <a:pPr indent="0" lvl="0" marL="0" rtl="0" algn="l">
              <a:spcBef>
                <a:spcPts val="0"/>
              </a:spcBef>
              <a:spcAft>
                <a:spcPts val="0"/>
              </a:spcAft>
              <a:buNone/>
            </a:pPr>
            <a:r>
              <a:t/>
            </a:r>
            <a:endParaRPr b="0" sz="3100"/>
          </a:p>
          <a:p>
            <a:pPr indent="-425450" lvl="0" marL="457200" rtl="0" algn="l">
              <a:spcBef>
                <a:spcPts val="0"/>
              </a:spcBef>
              <a:spcAft>
                <a:spcPts val="0"/>
              </a:spcAft>
              <a:buSzPts val="3100"/>
              <a:buAutoNum type="arabicPeriod"/>
            </a:pPr>
            <a:r>
              <a:rPr b="0" lang="en-GB" sz="3100"/>
              <a:t>When did Germany invade Poland?</a:t>
            </a:r>
            <a:endParaRPr b="0" sz="3100"/>
          </a:p>
          <a:p>
            <a:pPr indent="-425450" lvl="0" marL="457200" rtl="0" algn="l">
              <a:spcBef>
                <a:spcPts val="0"/>
              </a:spcBef>
              <a:spcAft>
                <a:spcPts val="0"/>
              </a:spcAft>
              <a:buSzPts val="3100"/>
              <a:buAutoNum type="arabicPeriod"/>
            </a:pPr>
            <a:r>
              <a:rPr b="0" lang="en-GB" sz="3100"/>
              <a:t>When did Britain and France declare war on Germany and why?</a:t>
            </a:r>
            <a:endParaRPr b="0" sz="3100"/>
          </a:p>
          <a:p>
            <a:pPr indent="-425450" lvl="0" marL="457200" rtl="0" algn="l">
              <a:spcBef>
                <a:spcPts val="0"/>
              </a:spcBef>
              <a:spcAft>
                <a:spcPts val="0"/>
              </a:spcAft>
              <a:buSzPts val="3100"/>
              <a:buAutoNum type="arabicPeriod"/>
            </a:pPr>
            <a:r>
              <a:rPr b="0" lang="en-GB" sz="3100"/>
              <a:t>What did Britain and France allow Hitler to do in 1938 and why?</a:t>
            </a:r>
            <a:endParaRPr b="0" sz="3100"/>
          </a:p>
          <a:p>
            <a:pPr indent="-425450" lvl="0" marL="457200" rtl="0" algn="l">
              <a:spcBef>
                <a:spcPts val="0"/>
              </a:spcBef>
              <a:spcAft>
                <a:spcPts val="0"/>
              </a:spcAft>
              <a:buSzPts val="3100"/>
              <a:buAutoNum type="arabicPeriod"/>
            </a:pPr>
            <a:r>
              <a:rPr b="0" lang="en-GB" sz="3100"/>
              <a:t>Why did the USSR sign a non-aggression pact with Germany? </a:t>
            </a:r>
            <a:endParaRPr b="0" sz="3100"/>
          </a:p>
          <a:p>
            <a:pPr indent="-425450" lvl="0" marL="457200" rtl="0" algn="l">
              <a:spcBef>
                <a:spcPts val="0"/>
              </a:spcBef>
              <a:spcAft>
                <a:spcPts val="0"/>
              </a:spcAft>
              <a:buSzPts val="3100"/>
              <a:buAutoNum type="arabicPeriod"/>
            </a:pPr>
            <a:r>
              <a:rPr b="0" lang="en-GB" sz="3100"/>
              <a:t>Why were Germany at an advantage at the beginning of the war? </a:t>
            </a:r>
            <a:endParaRPr b="0" sz="3100"/>
          </a:p>
          <a:p>
            <a:pPr indent="-425450" lvl="0" marL="457200" rtl="0" algn="l">
              <a:spcBef>
                <a:spcPts val="0"/>
              </a:spcBef>
              <a:spcAft>
                <a:spcPts val="0"/>
              </a:spcAft>
              <a:buSzPts val="3100"/>
              <a:buAutoNum type="arabicPeriod"/>
            </a:pPr>
            <a:r>
              <a:rPr b="0" lang="en-GB" sz="3100"/>
              <a:t>What is Blitzkrieg? </a:t>
            </a:r>
            <a:endParaRPr b="0" sz="3100"/>
          </a:p>
          <a:p>
            <a:pPr indent="-425450" lvl="0" marL="457200" rtl="0" algn="l">
              <a:spcBef>
                <a:spcPts val="0"/>
              </a:spcBef>
              <a:spcAft>
                <a:spcPts val="0"/>
              </a:spcAft>
              <a:buSzPts val="3100"/>
              <a:buAutoNum type="arabicPeriod"/>
            </a:pPr>
            <a:r>
              <a:rPr b="0" lang="en-GB" sz="3100"/>
              <a:t>Which countries did Germany defeat between 1939 and 1940?</a:t>
            </a:r>
            <a:endParaRPr b="0" sz="3100"/>
          </a:p>
          <a:p>
            <a:pPr indent="-425450" lvl="0" marL="457200" rtl="0" algn="l">
              <a:spcBef>
                <a:spcPts val="0"/>
              </a:spcBef>
              <a:spcAft>
                <a:spcPts val="0"/>
              </a:spcAft>
              <a:buSzPts val="3100"/>
              <a:buAutoNum type="arabicPeriod"/>
            </a:pPr>
            <a:r>
              <a:rPr b="0" lang="en-GB" sz="3100"/>
              <a:t>What was Operation Dynamo?</a:t>
            </a:r>
            <a:endParaRPr b="0" sz="3100"/>
          </a:p>
          <a:p>
            <a:pPr indent="0" lvl="0" marL="457200" rtl="0" algn="l">
              <a:spcBef>
                <a:spcPts val="0"/>
              </a:spcBef>
              <a:spcAft>
                <a:spcPts val="0"/>
              </a:spcAft>
              <a:buNone/>
            </a:pPr>
            <a:r>
              <a:t/>
            </a:r>
            <a:endParaRPr b="0" sz="3100"/>
          </a:p>
          <a:p>
            <a:pPr indent="0" lvl="0" marL="0" rtl="0" algn="l">
              <a:spcBef>
                <a:spcPts val="0"/>
              </a:spcBef>
              <a:spcAft>
                <a:spcPts val="0"/>
              </a:spcAft>
              <a:buNone/>
            </a:pPr>
            <a:r>
              <a:rPr b="0" lang="en-GB" sz="3100"/>
              <a:t>Challenge: Why were Britain in a vulnerable position by June 1940?</a:t>
            </a:r>
            <a:endParaRPr b="0" sz="3100"/>
          </a:p>
          <a:p>
            <a:pPr indent="0" lvl="0" marL="0" rtl="0" algn="l">
              <a:spcBef>
                <a:spcPts val="0"/>
              </a:spcBef>
              <a:spcAft>
                <a:spcPts val="0"/>
              </a:spcAft>
              <a:buNone/>
            </a:pPr>
            <a:r>
              <a:t/>
            </a:r>
            <a:endParaRPr b="0" sz="3100"/>
          </a:p>
          <a:p>
            <a:pPr indent="0" lvl="0" marL="0" rtl="0" algn="l">
              <a:spcBef>
                <a:spcPts val="0"/>
              </a:spcBef>
              <a:spcAft>
                <a:spcPts val="0"/>
              </a:spcAft>
              <a:buNone/>
            </a:pPr>
            <a:r>
              <a:rPr b="0" lang="en-GB" sz="3100"/>
              <a:t>Sentence starter: Britain were in a vulnerable position by June 1940 because…</a:t>
            </a:r>
            <a:endParaRPr b="0" sz="3100"/>
          </a:p>
          <a:p>
            <a:pPr indent="0" lvl="0" marL="0" rtl="0" algn="l">
              <a:spcBef>
                <a:spcPts val="0"/>
              </a:spcBef>
              <a:spcAft>
                <a:spcPts val="0"/>
              </a:spcAft>
              <a:buNone/>
            </a:pPr>
            <a:r>
              <a:rPr b="0" lang="en-GB" sz="3100"/>
              <a:t>Evidence to support this is… This meant that… </a:t>
            </a:r>
            <a:endParaRPr b="0" sz="31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sz="4600"/>
          </a:p>
          <a:p>
            <a:pPr indent="0" lvl="0" marL="0" rtl="0" algn="l">
              <a:spcBef>
                <a:spcPts val="0"/>
              </a:spcBef>
              <a:spcAft>
                <a:spcPts val="0"/>
              </a:spcAft>
              <a:buNone/>
            </a:pPr>
            <a:r>
              <a:t/>
            </a:r>
            <a:endParaRPr sz="4600"/>
          </a:p>
          <a:p>
            <a:pPr indent="0" lvl="0" marL="0" rtl="0" algn="l">
              <a:spcBef>
                <a:spcPts val="0"/>
              </a:spcBef>
              <a:spcAft>
                <a:spcPts val="0"/>
              </a:spcAft>
              <a:buNone/>
            </a:pPr>
            <a:r>
              <a:t/>
            </a:r>
            <a:endParaRPr/>
          </a:p>
          <a:p>
            <a:pPr indent="0" lvl="0" marL="0" rtl="0" algn="l">
              <a:spcBef>
                <a:spcPts val="0"/>
              </a:spcBef>
              <a:spcAft>
                <a:spcPts val="0"/>
              </a:spcAft>
              <a:buNone/>
            </a:pPr>
            <a:r>
              <a:t/>
            </a:r>
            <a:endParaRPr b="0"/>
          </a:p>
          <a:p>
            <a:pPr indent="0" lvl="0" marL="0" rtl="0" algn="l">
              <a:spcBef>
                <a:spcPts val="0"/>
              </a:spcBef>
              <a:spcAft>
                <a:spcPts val="0"/>
              </a:spcAft>
              <a:buNone/>
            </a:pPr>
            <a:r>
              <a:t/>
            </a:r>
            <a:endParaRPr sz="4600"/>
          </a:p>
        </p:txBody>
      </p:sp>
      <p:sp>
        <p:nvSpPr>
          <p:cNvPr id="130" name="Google Shape;130;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6" name="Google Shape;136;p22"/>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6000"/>
              <a:t>Turning point table </a:t>
            </a:r>
            <a:endParaRPr sz="6000"/>
          </a:p>
        </p:txBody>
      </p:sp>
      <p:sp>
        <p:nvSpPr>
          <p:cNvPr id="137" name="Google Shape;137;p22"/>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8" name="Google Shape;138;p22"/>
          <p:cNvGraphicFramePr/>
          <p:nvPr/>
        </p:nvGraphicFramePr>
        <p:xfrm>
          <a:off x="461325" y="1752825"/>
          <a:ext cx="3000000" cy="3000000"/>
        </p:xfrm>
        <a:graphic>
          <a:graphicData uri="http://schemas.openxmlformats.org/drawingml/2006/table">
            <a:tbl>
              <a:tblPr>
                <a:noFill/>
                <a:tableStyleId>{7168CC93-73A1-446C-8D85-E5CCB0D57A14}</a:tableStyleId>
              </a:tblPr>
              <a:tblGrid>
                <a:gridCol w="5858125"/>
                <a:gridCol w="5858125"/>
                <a:gridCol w="5858125"/>
              </a:tblGrid>
              <a:tr h="1800875">
                <a:tc>
                  <a:txBody>
                    <a:bodyPr/>
                    <a:lstStyle/>
                    <a:p>
                      <a:pPr indent="0" lvl="0" marL="0" rtl="0" algn="l">
                        <a:spcBef>
                          <a:spcPts val="0"/>
                        </a:spcBef>
                        <a:spcAft>
                          <a:spcPts val="0"/>
                        </a:spcAft>
                        <a:buNone/>
                      </a:pPr>
                      <a:r>
                        <a:rPr lang="en-GB" sz="3000">
                          <a:latin typeface="Montserrat"/>
                          <a:ea typeface="Montserrat"/>
                          <a:cs typeface="Montserrat"/>
                          <a:sym typeface="Montserrat"/>
                        </a:rPr>
                        <a:t>Date</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In your opinion, who looks likely to win the war at this point?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Evidence to justify your view </a:t>
                      </a:r>
                      <a:endParaRPr sz="3000">
                        <a:latin typeface="Montserrat"/>
                        <a:ea typeface="Montserrat"/>
                        <a:cs typeface="Montserrat"/>
                        <a:sym typeface="Montserrat"/>
                      </a:endParaRPr>
                    </a:p>
                  </a:txBody>
                  <a:tcPr marT="91425" marB="91425" marR="91425" marL="91425"/>
                </a:tc>
              </a:tr>
              <a:tr h="2094000">
                <a:tc>
                  <a:txBody>
                    <a:bodyPr/>
                    <a:lstStyle/>
                    <a:p>
                      <a:pPr indent="0" lvl="0" marL="0" rtl="0" algn="l">
                        <a:spcBef>
                          <a:spcPts val="0"/>
                        </a:spcBef>
                        <a:spcAft>
                          <a:spcPts val="0"/>
                        </a:spcAft>
                        <a:buNone/>
                      </a:pPr>
                      <a:r>
                        <a:rPr lang="en-GB" sz="3000">
                          <a:latin typeface="Montserrat"/>
                          <a:ea typeface="Montserrat"/>
                          <a:cs typeface="Montserrat"/>
                          <a:sym typeface="Montserrat"/>
                        </a:rPr>
                        <a:t>June 1940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