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2000" cx="7560000"/>
  <p:notesSz cx="6858000" cy="9144000"/>
  <p:embeddedFontLst>
    <p:embeddedFont>
      <p:font typeface="ABeeZee"/>
      <p:regular r:id="rId10"/>
      <p:italic r:id="rId11"/>
    </p:embeddedFont>
    <p:embeddedFont>
      <p:font typeface="Lexend"/>
      <p:regular r:id="rId12"/>
      <p:bold r:id="rId13"/>
    </p:embeddedFont>
    <p:embeddedFont>
      <p:font typeface="Kalam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F85B66A-9129-451B-897C-F6C70B15F940}">
  <a:tblStyle styleId="{9F85B66A-9129-451B-897C-F6C70B15F94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eeZee-italic.fntdata"/><Relationship Id="rId10" Type="http://schemas.openxmlformats.org/officeDocument/2006/relationships/font" Target="fonts/ABeeZee-regular.fntdata"/><Relationship Id="rId13" Type="http://schemas.openxmlformats.org/officeDocument/2006/relationships/font" Target="fonts/Lexend-bold.fntdata"/><Relationship Id="rId12" Type="http://schemas.openxmlformats.org/officeDocument/2006/relationships/font" Target="fonts/Lexend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Kalam-bold.fntdata"/><Relationship Id="rId14" Type="http://schemas.openxmlformats.org/officeDocument/2006/relationships/font" Target="fonts/Kala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39e375fe64_0_2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g139e375fe64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39e375fe64_0_7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39e375fe6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97aadfe9e7_0_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97aadfe9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97aadfe9e7_0_125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97aadfe9e7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 FRONT COL">
  <p:cSld name="SECTION_HEADER_1_1_1_1_1_1_1_1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" name="Google Shape;11;p2"/>
          <p:cNvSpPr txBox="1"/>
          <p:nvPr>
            <p:ph type="title"/>
          </p:nvPr>
        </p:nvSpPr>
        <p:spPr>
          <a:xfrm>
            <a:off x="468000" y="266700"/>
            <a:ext cx="6342300" cy="4953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exend"/>
              <a:buNone/>
              <a:defRPr b="1" sz="20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66825" y="1780150"/>
            <a:ext cx="66240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2807400" y="47595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3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0" wrap="square" tIns="91425">
            <a:norm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900"/>
              <a:buFont typeface="Lexend"/>
              <a:buNone/>
              <a:defRPr sz="9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4" type="subTitle"/>
          </p:nvPr>
        </p:nvSpPr>
        <p:spPr>
          <a:xfrm>
            <a:off x="4127250" y="3042000"/>
            <a:ext cx="2953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5" type="subTitle"/>
          </p:nvPr>
        </p:nvSpPr>
        <p:spPr>
          <a:xfrm>
            <a:off x="485875" y="5866375"/>
            <a:ext cx="6581700" cy="41058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6" type="subTitle"/>
          </p:nvPr>
        </p:nvSpPr>
        <p:spPr>
          <a:xfrm>
            <a:off x="466825" y="3042000"/>
            <a:ext cx="2953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7" type="subTitle"/>
          </p:nvPr>
        </p:nvSpPr>
        <p:spPr>
          <a:xfrm>
            <a:off x="466825" y="47595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8" type="subTitle"/>
          </p:nvPr>
        </p:nvSpPr>
        <p:spPr>
          <a:xfrm>
            <a:off x="5147975" y="47595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0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/>
        </p:nvSpPr>
        <p:spPr>
          <a:xfrm>
            <a:off x="466825" y="9971650"/>
            <a:ext cx="2953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Name __________________________</a:t>
            </a:r>
            <a:endParaRPr sz="10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21" name="Google Shape;21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2099" y="391200"/>
            <a:ext cx="181075" cy="246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825" y="698750"/>
            <a:ext cx="6624000" cy="11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FF0000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68">
          <p15:clr>
            <a:srgbClr val="FF000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 BACK">
  <p:cSld name="SECTION_HEADER_1_1_1_1_1_1_1_1_1_1_1_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" name="Google Shape;25;p3"/>
          <p:cNvSpPr txBox="1"/>
          <p:nvPr>
            <p:ph idx="1" type="subTitle"/>
          </p:nvPr>
        </p:nvSpPr>
        <p:spPr>
          <a:xfrm>
            <a:off x="466825" y="30420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2" type="subTitle"/>
          </p:nvPr>
        </p:nvSpPr>
        <p:spPr>
          <a:xfrm>
            <a:off x="2807400" y="30420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3" type="subTitle"/>
          </p:nvPr>
        </p:nvSpPr>
        <p:spPr>
          <a:xfrm>
            <a:off x="5147975" y="3042000"/>
            <a:ext cx="1945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4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900"/>
              <a:buFont typeface="ABeeZee"/>
              <a:buNone/>
              <a:defRPr sz="900">
                <a:latin typeface="ABeeZee"/>
                <a:ea typeface="ABeeZee"/>
                <a:cs typeface="ABeeZee"/>
                <a:sym typeface="ABeeZe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5" type="subTitle"/>
          </p:nvPr>
        </p:nvSpPr>
        <p:spPr>
          <a:xfrm>
            <a:off x="466825" y="864000"/>
            <a:ext cx="66240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6" type="subTitle"/>
          </p:nvPr>
        </p:nvSpPr>
        <p:spPr>
          <a:xfrm>
            <a:off x="466825" y="2125850"/>
            <a:ext cx="2953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7" type="subTitle"/>
          </p:nvPr>
        </p:nvSpPr>
        <p:spPr>
          <a:xfrm>
            <a:off x="4127250" y="2125850"/>
            <a:ext cx="2953200" cy="3600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8" type="subTitle"/>
          </p:nvPr>
        </p:nvSpPr>
        <p:spPr>
          <a:xfrm>
            <a:off x="485875" y="5346000"/>
            <a:ext cx="6581700" cy="46263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Font typeface="Lexend"/>
              <a:buNone/>
              <a:defRPr sz="1200">
                <a:latin typeface="Lexend"/>
                <a:ea typeface="Lexend"/>
                <a:cs typeface="Lexend"/>
                <a:sym typeface="Lexe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3" name="Google Shape;33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912099" y="391200"/>
            <a:ext cx="181075" cy="246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54">
          <p15:clr>
            <a:srgbClr val="D9D9D9"/>
          </p15:clr>
        </p15:guide>
        <p15:guide id="2" orient="horz" pos="544">
          <p15:clr>
            <a:srgbClr val="D9D9D9"/>
          </p15:clr>
        </p15:guide>
        <p15:guide id="3" orient="horz" pos="1916">
          <p15:clr>
            <a:srgbClr val="D9D9D9"/>
          </p15:clr>
        </p15:guide>
        <p15:guide id="4" orient="horz" pos="3368">
          <p15:clr>
            <a:srgbClr val="D9D9D9"/>
          </p15:clr>
        </p15:guide>
        <p15:guide id="5" orient="horz" pos="4762">
          <p15:clr>
            <a:srgbClr val="D9D9D9"/>
          </p15:clr>
        </p15:guide>
        <p15:guide id="6" orient="horz" pos="6282">
          <p15:clr>
            <a:srgbClr val="D9D9D9"/>
          </p15:clr>
        </p15:guide>
        <p15:guide id="7" pos="295">
          <p15:clr>
            <a:srgbClr val="FF0000"/>
          </p15:clr>
        </p15:guide>
        <p15:guide id="8" pos="4467">
          <p15:clr>
            <a:srgbClr val="EA4335"/>
          </p15:clr>
        </p15:guide>
        <p15:guide id="9" pos="1519">
          <p15:clr>
            <a:srgbClr val="D9D9D9"/>
          </p15:clr>
        </p15:guide>
        <p15:guide id="10" pos="1764">
          <p15:clr>
            <a:srgbClr val="D9D9D9"/>
          </p15:clr>
        </p15:guide>
        <p15:guide id="11" pos="3243">
          <p15:clr>
            <a:srgbClr val="D9D9D9"/>
          </p15:clr>
        </p15:guide>
        <p15:guide id="12" pos="2998">
          <p15:clr>
            <a:srgbClr val="D9D9D9"/>
          </p15:clr>
        </p15:guide>
        <p15:guide id="13" pos="3120">
          <p15:clr>
            <a:srgbClr val="D9D9D9"/>
          </p15:clr>
        </p15:guide>
        <p15:guide id="14" pos="1642">
          <p15:clr>
            <a:srgbClr val="D9D9D9"/>
          </p15:clr>
        </p15:guide>
        <p15:guide id="15" pos="2381">
          <p15:clr>
            <a:srgbClr val="D9D9D9"/>
          </p15:clr>
        </p15:guide>
        <p15:guide id="16" pos="2154">
          <p15:clr>
            <a:srgbClr val="FF0000"/>
          </p15:clr>
        </p15:guide>
        <p15:guide id="17" pos="2608">
          <p15:clr>
            <a:srgbClr val="FF0000"/>
          </p15:clr>
        </p15:guide>
        <p15:guide id="18" orient="horz" pos="317">
          <p15:clr>
            <a:srgbClr val="FF0000"/>
          </p15:clr>
        </p15:guide>
        <p15:guide id="19" orient="horz" pos="68">
          <p15:clr>
            <a:srgbClr val="FF000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idx="3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0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Science</a:t>
            </a:r>
            <a:r>
              <a:rPr lang="en-GB"/>
              <a:t> Microscopes</a:t>
            </a:r>
            <a:endParaRPr/>
          </a:p>
        </p:txBody>
      </p:sp>
      <p:sp>
        <p:nvSpPr>
          <p:cNvPr id="39" name="Google Shape;39;p4"/>
          <p:cNvSpPr txBox="1"/>
          <p:nvPr>
            <p:ph type="title"/>
          </p:nvPr>
        </p:nvSpPr>
        <p:spPr>
          <a:xfrm>
            <a:off x="468000" y="266700"/>
            <a:ext cx="6342300" cy="4953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Microscopes</a:t>
            </a:r>
            <a:endParaRPr/>
          </a:p>
        </p:txBody>
      </p:sp>
      <p:sp>
        <p:nvSpPr>
          <p:cNvPr id="40" name="Google Shape;40;p4"/>
          <p:cNvSpPr txBox="1"/>
          <p:nvPr/>
        </p:nvSpPr>
        <p:spPr>
          <a:xfrm>
            <a:off x="465850" y="881700"/>
            <a:ext cx="66612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1: Labelling the parts of a microscope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Label 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photograph of a microscope using the key terms below.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41" name="Google Shape;41;p4"/>
          <p:cNvSpPr txBox="1"/>
          <p:nvPr/>
        </p:nvSpPr>
        <p:spPr>
          <a:xfrm>
            <a:off x="465850" y="5333863"/>
            <a:ext cx="6624000" cy="7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2: </a:t>
            </a:r>
            <a:r>
              <a:rPr b="1" lang="en-GB">
                <a:latin typeface="Lexend"/>
                <a:ea typeface="Lexend"/>
                <a:cs typeface="Lexend"/>
                <a:sym typeface="Lexend"/>
              </a:rPr>
              <a:t>Describing</a:t>
            </a:r>
            <a:r>
              <a:rPr b="1" lang="en-GB">
                <a:latin typeface="Lexend"/>
                <a:ea typeface="Lexend"/>
                <a:cs typeface="Lexend"/>
                <a:sym typeface="Lexend"/>
              </a:rPr>
              <a:t> how to use a microscope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a)	The method for using a microscope has been mixed up. </a:t>
            </a:r>
            <a:r>
              <a:rPr b="1" lang="en-GB" sz="11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Number </a:t>
            </a:r>
            <a:r>
              <a:rPr lang="en-GB" sz="11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the steps to put the method into the correct order. One and two have been done for you.</a:t>
            </a:r>
            <a:endParaRPr sz="600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42" name="Google Shape;42;p4"/>
          <p:cNvCxnSpPr/>
          <p:nvPr/>
        </p:nvCxnSpPr>
        <p:spPr>
          <a:xfrm>
            <a:off x="487000" y="5397638"/>
            <a:ext cx="65817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3" name="Google Shape;43;p4"/>
          <p:cNvSpPr/>
          <p:nvPr/>
        </p:nvSpPr>
        <p:spPr>
          <a:xfrm>
            <a:off x="468000" y="3554947"/>
            <a:ext cx="1894200" cy="425400"/>
          </a:xfrm>
          <a:prstGeom prst="rect">
            <a:avLst/>
          </a:prstGeom>
          <a:noFill/>
          <a:ln cap="flat" cmpd="sng" w="19050">
            <a:solidFill>
              <a:srgbClr val="2828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4"/>
          <p:cNvSpPr/>
          <p:nvPr/>
        </p:nvSpPr>
        <p:spPr>
          <a:xfrm>
            <a:off x="468000" y="2874248"/>
            <a:ext cx="1894200" cy="425400"/>
          </a:xfrm>
          <a:prstGeom prst="rect">
            <a:avLst/>
          </a:prstGeom>
          <a:noFill/>
          <a:ln cap="flat" cmpd="sng" w="19050">
            <a:solidFill>
              <a:srgbClr val="2828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4"/>
          <p:cNvSpPr/>
          <p:nvPr/>
        </p:nvSpPr>
        <p:spPr>
          <a:xfrm>
            <a:off x="468000" y="2193130"/>
            <a:ext cx="1894200" cy="425400"/>
          </a:xfrm>
          <a:prstGeom prst="rect">
            <a:avLst/>
          </a:prstGeom>
          <a:noFill/>
          <a:ln cap="flat" cmpd="sng" w="19050">
            <a:solidFill>
              <a:srgbClr val="2828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4"/>
          <p:cNvSpPr/>
          <p:nvPr/>
        </p:nvSpPr>
        <p:spPr>
          <a:xfrm>
            <a:off x="468000" y="1511400"/>
            <a:ext cx="1894200" cy="426600"/>
          </a:xfrm>
          <a:prstGeom prst="rect">
            <a:avLst/>
          </a:prstGeom>
          <a:noFill/>
          <a:ln cap="flat" cmpd="sng" w="19050">
            <a:solidFill>
              <a:srgbClr val="2828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4"/>
          <p:cNvCxnSpPr>
            <a:endCxn id="48" idx="1"/>
          </p:cNvCxnSpPr>
          <p:nvPr/>
        </p:nvCxnSpPr>
        <p:spPr>
          <a:xfrm>
            <a:off x="4226342" y="3444847"/>
            <a:ext cx="971400" cy="322800"/>
          </a:xfrm>
          <a:prstGeom prst="straightConnector1">
            <a:avLst/>
          </a:prstGeom>
          <a:noFill/>
          <a:ln cap="flat" cmpd="sng" w="38100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Google Shape;48;p4"/>
          <p:cNvSpPr/>
          <p:nvPr/>
        </p:nvSpPr>
        <p:spPr>
          <a:xfrm>
            <a:off x="5197742" y="3554947"/>
            <a:ext cx="1894200" cy="425400"/>
          </a:xfrm>
          <a:prstGeom prst="rect">
            <a:avLst/>
          </a:prstGeom>
          <a:noFill/>
          <a:ln cap="flat" cmpd="sng" w="19050">
            <a:solidFill>
              <a:srgbClr val="2828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4"/>
          <p:cNvSpPr/>
          <p:nvPr/>
        </p:nvSpPr>
        <p:spPr>
          <a:xfrm>
            <a:off x="5197742" y="2874028"/>
            <a:ext cx="1894200" cy="425400"/>
          </a:xfrm>
          <a:prstGeom prst="rect">
            <a:avLst/>
          </a:prstGeom>
          <a:noFill/>
          <a:ln cap="flat" cmpd="sng" w="19050">
            <a:solidFill>
              <a:srgbClr val="2828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4"/>
          <p:cNvCxnSpPr>
            <a:endCxn id="51" idx="1"/>
          </p:cNvCxnSpPr>
          <p:nvPr/>
        </p:nvCxnSpPr>
        <p:spPr>
          <a:xfrm flipH="1" rot="10800000">
            <a:off x="3746942" y="1724700"/>
            <a:ext cx="1450800" cy="94500"/>
          </a:xfrm>
          <a:prstGeom prst="straightConnector1">
            <a:avLst/>
          </a:prstGeom>
          <a:noFill/>
          <a:ln cap="flat" cmpd="sng" w="38100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2" name="Google Shape;52;p4"/>
          <p:cNvSpPr/>
          <p:nvPr/>
        </p:nvSpPr>
        <p:spPr>
          <a:xfrm>
            <a:off x="5197742" y="2193130"/>
            <a:ext cx="1894200" cy="425400"/>
          </a:xfrm>
          <a:prstGeom prst="rect">
            <a:avLst/>
          </a:prstGeom>
          <a:noFill/>
          <a:ln cap="flat" cmpd="sng" w="19050">
            <a:solidFill>
              <a:srgbClr val="2828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5197742" y="1511400"/>
            <a:ext cx="1894200" cy="426600"/>
          </a:xfrm>
          <a:prstGeom prst="rect">
            <a:avLst/>
          </a:prstGeom>
          <a:noFill/>
          <a:ln cap="flat" cmpd="sng" w="19050">
            <a:solidFill>
              <a:srgbClr val="2828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3" name="Google Shape;53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7519" y="1593573"/>
            <a:ext cx="1387036" cy="24169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" name="Google Shape;54;p4"/>
          <p:cNvCxnSpPr/>
          <p:nvPr/>
        </p:nvCxnSpPr>
        <p:spPr>
          <a:xfrm flipH="1" rot="10800000">
            <a:off x="4235356" y="2406026"/>
            <a:ext cx="962400" cy="235800"/>
          </a:xfrm>
          <a:prstGeom prst="straightConnector1">
            <a:avLst/>
          </a:prstGeom>
          <a:noFill/>
          <a:ln cap="flat" cmpd="sng" w="38100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" name="Google Shape;55;p4"/>
          <p:cNvCxnSpPr/>
          <p:nvPr/>
        </p:nvCxnSpPr>
        <p:spPr>
          <a:xfrm>
            <a:off x="4299034" y="2949971"/>
            <a:ext cx="895500" cy="136800"/>
          </a:xfrm>
          <a:prstGeom prst="straightConnector1">
            <a:avLst/>
          </a:prstGeom>
          <a:noFill/>
          <a:ln cap="flat" cmpd="sng" w="38100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Google Shape;56;p4"/>
          <p:cNvCxnSpPr>
            <a:endCxn id="44" idx="3"/>
          </p:cNvCxnSpPr>
          <p:nvPr/>
        </p:nvCxnSpPr>
        <p:spPr>
          <a:xfrm flipH="1">
            <a:off x="2362200" y="2996048"/>
            <a:ext cx="1019100" cy="90900"/>
          </a:xfrm>
          <a:prstGeom prst="straightConnector1">
            <a:avLst/>
          </a:prstGeom>
          <a:noFill/>
          <a:ln cap="flat" cmpd="sng" w="38100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Google Shape;57;p4"/>
          <p:cNvCxnSpPr/>
          <p:nvPr/>
        </p:nvCxnSpPr>
        <p:spPr>
          <a:xfrm flipH="1">
            <a:off x="2362428" y="3022809"/>
            <a:ext cx="1639200" cy="745200"/>
          </a:xfrm>
          <a:prstGeom prst="straightConnector1">
            <a:avLst/>
          </a:prstGeom>
          <a:noFill/>
          <a:ln cap="flat" cmpd="sng" w="38100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4"/>
          <p:cNvCxnSpPr>
            <a:endCxn id="45" idx="3"/>
          </p:cNvCxnSpPr>
          <p:nvPr/>
        </p:nvCxnSpPr>
        <p:spPr>
          <a:xfrm rot="10800000">
            <a:off x="2362200" y="2405830"/>
            <a:ext cx="1176600" cy="253800"/>
          </a:xfrm>
          <a:prstGeom prst="straightConnector1">
            <a:avLst/>
          </a:prstGeom>
          <a:noFill/>
          <a:ln cap="flat" cmpd="sng" w="38100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Google Shape;59;p4"/>
          <p:cNvCxnSpPr>
            <a:endCxn id="46" idx="3"/>
          </p:cNvCxnSpPr>
          <p:nvPr/>
        </p:nvCxnSpPr>
        <p:spPr>
          <a:xfrm rot="10800000">
            <a:off x="2362200" y="1724700"/>
            <a:ext cx="1143900" cy="468300"/>
          </a:xfrm>
          <a:prstGeom prst="straightConnector1">
            <a:avLst/>
          </a:prstGeom>
          <a:noFill/>
          <a:ln cap="flat" cmpd="sng" w="38100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0" name="Google Shape;60;p4"/>
          <p:cNvSpPr txBox="1"/>
          <p:nvPr/>
        </p:nvSpPr>
        <p:spPr>
          <a:xfrm>
            <a:off x="468000" y="4235650"/>
            <a:ext cx="1886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Kalam"/>
                <a:ea typeface="Kalam"/>
                <a:cs typeface="Kalam"/>
                <a:sym typeface="Kalam"/>
              </a:rPr>
              <a:t>coarse lens</a:t>
            </a:r>
            <a:endParaRPr sz="1500"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Kalam"/>
                <a:ea typeface="Kalam"/>
                <a:cs typeface="Kalam"/>
                <a:sym typeface="Kalam"/>
              </a:rPr>
              <a:t>light source	</a:t>
            </a:r>
            <a:endParaRPr sz="15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61" name="Google Shape;61;p4"/>
          <p:cNvSpPr txBox="1"/>
          <p:nvPr/>
        </p:nvSpPr>
        <p:spPr>
          <a:xfrm>
            <a:off x="2045832" y="4235650"/>
            <a:ext cx="1886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Kalam"/>
                <a:ea typeface="Kalam"/>
                <a:cs typeface="Kalam"/>
                <a:sym typeface="Kalam"/>
              </a:rPr>
              <a:t>fine focus</a:t>
            </a:r>
            <a:endParaRPr sz="1500"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Kalam"/>
                <a:ea typeface="Kalam"/>
                <a:cs typeface="Kalam"/>
                <a:sym typeface="Kalam"/>
              </a:rPr>
              <a:t>stage clips</a:t>
            </a:r>
            <a:endParaRPr sz="15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62" name="Google Shape;62;p4"/>
          <p:cNvSpPr txBox="1"/>
          <p:nvPr/>
        </p:nvSpPr>
        <p:spPr>
          <a:xfrm>
            <a:off x="5201495" y="4239600"/>
            <a:ext cx="1886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Kalam"/>
                <a:ea typeface="Kalam"/>
                <a:cs typeface="Kalam"/>
                <a:sym typeface="Kalam"/>
              </a:rPr>
              <a:t>eyepiece lens</a:t>
            </a:r>
            <a:endParaRPr sz="1500"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Kalam"/>
                <a:ea typeface="Kalam"/>
                <a:cs typeface="Kalam"/>
                <a:sym typeface="Kalam"/>
              </a:rPr>
              <a:t>objective lenses</a:t>
            </a:r>
            <a:endParaRPr sz="15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63" name="Google Shape;63;p4"/>
          <p:cNvSpPr txBox="1"/>
          <p:nvPr/>
        </p:nvSpPr>
        <p:spPr>
          <a:xfrm>
            <a:off x="3623663" y="4235650"/>
            <a:ext cx="1886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Kalam"/>
                <a:ea typeface="Kalam"/>
                <a:cs typeface="Kalam"/>
                <a:sym typeface="Kalam"/>
              </a:rPr>
              <a:t>stage</a:t>
            </a:r>
            <a:endParaRPr sz="1500"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Kalam"/>
                <a:ea typeface="Kalam"/>
                <a:cs typeface="Kalam"/>
                <a:sym typeface="Kalam"/>
              </a:rPr>
              <a:t>arm</a:t>
            </a:r>
            <a:endParaRPr sz="1500">
              <a:latin typeface="Kalam"/>
              <a:ea typeface="Kalam"/>
              <a:cs typeface="Kalam"/>
              <a:sym typeface="Kalam"/>
            </a:endParaRPr>
          </a:p>
        </p:txBody>
      </p:sp>
      <p:graphicFrame>
        <p:nvGraphicFramePr>
          <p:cNvPr id="64" name="Google Shape;64;p4"/>
          <p:cNvGraphicFramePr/>
          <p:nvPr/>
        </p:nvGraphicFramePr>
        <p:xfrm>
          <a:off x="468550" y="6185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{9F85B66A-9129-451B-897C-F6C70B15F940}</a:tableStyleId>
              </a:tblPr>
              <a:tblGrid>
                <a:gridCol w="382850"/>
                <a:gridCol w="6243925"/>
              </a:tblGrid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282828"/>
                          </a:solidFill>
                          <a:latin typeface="Kalam"/>
                          <a:ea typeface="Kalam"/>
                          <a:cs typeface="Kalam"/>
                          <a:sym typeface="Kalam"/>
                        </a:rPr>
                        <a:t> </a:t>
                      </a:r>
                      <a:r>
                        <a:rPr lang="en-GB">
                          <a:solidFill>
                            <a:srgbClr val="282828"/>
                          </a:solidFill>
                          <a:latin typeface="Kalam"/>
                          <a:ea typeface="Kalam"/>
                          <a:cs typeface="Kalam"/>
                          <a:sym typeface="Kalam"/>
                        </a:rPr>
                        <a:t>1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Place the slide on the stage.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r>
                        <a:rPr lang="en-GB">
                          <a:latin typeface="Kalam"/>
                          <a:ea typeface="Kalam"/>
                          <a:cs typeface="Kalam"/>
                          <a:sym typeface="Kalam"/>
                        </a:rPr>
                        <a:t>2</a:t>
                      </a:r>
                      <a:endParaRPr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Adjust the light source if necessary.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Move the stage clips down to hold the slide in place.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Turn the focus wheels to make the image clear.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Look down the eyepiece.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Rotate the objective lenses to select the one with the lowest magnification.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5" name="Google Shape;65;p4"/>
          <p:cNvSpPr txBox="1"/>
          <p:nvPr/>
        </p:nvSpPr>
        <p:spPr>
          <a:xfrm>
            <a:off x="468550" y="8684150"/>
            <a:ext cx="6626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b)	</a:t>
            </a:r>
            <a:r>
              <a:rPr b="1" lang="en-GB" sz="11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Name </a:t>
            </a:r>
            <a:r>
              <a:rPr lang="en-GB" sz="11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the type of image produced when using a microscope.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"/>
          <p:cNvSpPr txBox="1"/>
          <p:nvPr>
            <p:ph idx="4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0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Science </a:t>
            </a:r>
            <a:r>
              <a:rPr lang="en-GB">
                <a:latin typeface="Lexend"/>
                <a:ea typeface="Lexend"/>
                <a:cs typeface="Lexend"/>
                <a:sym typeface="Lexend"/>
              </a:rPr>
              <a:t>Microscopes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71" name="Google Shape;71;p5"/>
          <p:cNvSpPr txBox="1"/>
          <p:nvPr/>
        </p:nvSpPr>
        <p:spPr>
          <a:xfrm>
            <a:off x="474400" y="504000"/>
            <a:ext cx="6624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3: Calculating magnification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a) 	</a:t>
            </a: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Which 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two values are multiplied together to calculate the total magnification of a microscope?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72" name="Google Shape;72;p5"/>
          <p:cNvSpPr txBox="1"/>
          <p:nvPr/>
        </p:nvSpPr>
        <p:spPr>
          <a:xfrm>
            <a:off x="485850" y="2307650"/>
            <a:ext cx="66240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b)</a:t>
            </a: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	Describe 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where the magnification values can be found on the microscope.</a:t>
            </a:r>
            <a:endParaRPr sz="11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73" name="Google Shape;73;p5"/>
          <p:cNvSpPr txBox="1"/>
          <p:nvPr/>
        </p:nvSpPr>
        <p:spPr>
          <a:xfrm>
            <a:off x="468000" y="3855450"/>
            <a:ext cx="66240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c)	</a:t>
            </a: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Calculate 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total magnification power of a microscope with an eyepiece magnification of x10 and an objective lens magnification of x20.</a:t>
            </a: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6"/>
          <p:cNvSpPr txBox="1"/>
          <p:nvPr>
            <p:ph idx="3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0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Science</a:t>
            </a:r>
            <a:r>
              <a:rPr lang="en-GB"/>
              <a:t> Microscopes</a:t>
            </a:r>
            <a:endParaRPr/>
          </a:p>
        </p:txBody>
      </p:sp>
      <p:sp>
        <p:nvSpPr>
          <p:cNvPr id="79" name="Google Shape;79;p6"/>
          <p:cNvSpPr txBox="1"/>
          <p:nvPr>
            <p:ph type="title"/>
          </p:nvPr>
        </p:nvSpPr>
        <p:spPr>
          <a:xfrm>
            <a:off x="468000" y="266700"/>
            <a:ext cx="5187900" cy="495300"/>
          </a:xfrm>
          <a:prstGeom prst="rect">
            <a:avLst/>
          </a:prstGeom>
        </p:spPr>
        <p:txBody>
          <a:bodyPr anchorCtr="0" anchor="t" bIns="91425" lIns="0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Microscopes</a:t>
            </a:r>
            <a:endParaRPr/>
          </a:p>
        </p:txBody>
      </p:sp>
      <p:sp>
        <p:nvSpPr>
          <p:cNvPr id="80" name="Google Shape;80;p6"/>
          <p:cNvSpPr txBox="1"/>
          <p:nvPr/>
        </p:nvSpPr>
        <p:spPr>
          <a:xfrm>
            <a:off x="465850" y="881700"/>
            <a:ext cx="66612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1: Labelling the parts of a microscope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Label 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photograph of a microscope using the key terms below.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81" name="Google Shape;81;p6"/>
          <p:cNvSpPr txBox="1"/>
          <p:nvPr/>
        </p:nvSpPr>
        <p:spPr>
          <a:xfrm>
            <a:off x="465850" y="5333863"/>
            <a:ext cx="6624000" cy="7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2: Describing how to use a microscope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a)	The method for using a microscope has been mixed up. </a:t>
            </a:r>
            <a:r>
              <a:rPr b="1" lang="en-GB" sz="11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Number </a:t>
            </a:r>
            <a:r>
              <a:rPr lang="en-GB" sz="1100">
                <a:solidFill>
                  <a:schemeClr val="dk1"/>
                </a:solidFill>
                <a:latin typeface="Lexend"/>
                <a:ea typeface="Lexend"/>
                <a:cs typeface="Lexend"/>
                <a:sym typeface="Lexend"/>
              </a:rPr>
              <a:t>the steps to put the method into the correct order. One and two have been done for you.</a:t>
            </a:r>
            <a:endParaRPr sz="600">
              <a:latin typeface="Lexend"/>
              <a:ea typeface="Lexend"/>
              <a:cs typeface="Lexend"/>
              <a:sym typeface="Lexend"/>
            </a:endParaRPr>
          </a:p>
        </p:txBody>
      </p:sp>
      <p:cxnSp>
        <p:nvCxnSpPr>
          <p:cNvPr id="82" name="Google Shape;82;p6"/>
          <p:cNvCxnSpPr/>
          <p:nvPr/>
        </p:nvCxnSpPr>
        <p:spPr>
          <a:xfrm>
            <a:off x="487000" y="5397638"/>
            <a:ext cx="65817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3" name="Google Shape;83;p6"/>
          <p:cNvSpPr/>
          <p:nvPr/>
        </p:nvSpPr>
        <p:spPr>
          <a:xfrm>
            <a:off x="468000" y="3554947"/>
            <a:ext cx="1894200" cy="425400"/>
          </a:xfrm>
          <a:prstGeom prst="rect">
            <a:avLst/>
          </a:prstGeom>
          <a:noFill/>
          <a:ln cap="flat" cmpd="sng" w="19050">
            <a:solidFill>
              <a:srgbClr val="2828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6"/>
          <p:cNvSpPr/>
          <p:nvPr/>
        </p:nvSpPr>
        <p:spPr>
          <a:xfrm>
            <a:off x="468000" y="2874248"/>
            <a:ext cx="1894200" cy="425400"/>
          </a:xfrm>
          <a:prstGeom prst="rect">
            <a:avLst/>
          </a:prstGeom>
          <a:noFill/>
          <a:ln cap="flat" cmpd="sng" w="19050">
            <a:solidFill>
              <a:srgbClr val="2828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"/>
          <p:cNvSpPr/>
          <p:nvPr/>
        </p:nvSpPr>
        <p:spPr>
          <a:xfrm>
            <a:off x="468000" y="2193130"/>
            <a:ext cx="1894200" cy="425400"/>
          </a:xfrm>
          <a:prstGeom prst="rect">
            <a:avLst/>
          </a:prstGeom>
          <a:noFill/>
          <a:ln cap="flat" cmpd="sng" w="19050">
            <a:solidFill>
              <a:srgbClr val="2828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6"/>
          <p:cNvSpPr/>
          <p:nvPr/>
        </p:nvSpPr>
        <p:spPr>
          <a:xfrm>
            <a:off x="468000" y="1511400"/>
            <a:ext cx="1894200" cy="426600"/>
          </a:xfrm>
          <a:prstGeom prst="rect">
            <a:avLst/>
          </a:prstGeom>
          <a:noFill/>
          <a:ln cap="flat" cmpd="sng" w="19050">
            <a:solidFill>
              <a:srgbClr val="2828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7" name="Google Shape;87;p6"/>
          <p:cNvCxnSpPr>
            <a:endCxn id="88" idx="1"/>
          </p:cNvCxnSpPr>
          <p:nvPr/>
        </p:nvCxnSpPr>
        <p:spPr>
          <a:xfrm>
            <a:off x="4226342" y="3444847"/>
            <a:ext cx="971400" cy="322800"/>
          </a:xfrm>
          <a:prstGeom prst="straightConnector1">
            <a:avLst/>
          </a:prstGeom>
          <a:noFill/>
          <a:ln cap="flat" cmpd="sng" w="38100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8" name="Google Shape;88;p6"/>
          <p:cNvSpPr/>
          <p:nvPr/>
        </p:nvSpPr>
        <p:spPr>
          <a:xfrm>
            <a:off x="5197742" y="3554947"/>
            <a:ext cx="1894200" cy="425400"/>
          </a:xfrm>
          <a:prstGeom prst="rect">
            <a:avLst/>
          </a:prstGeom>
          <a:noFill/>
          <a:ln cap="flat" cmpd="sng" w="19050">
            <a:solidFill>
              <a:srgbClr val="2828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6"/>
          <p:cNvSpPr/>
          <p:nvPr/>
        </p:nvSpPr>
        <p:spPr>
          <a:xfrm>
            <a:off x="5197742" y="2874028"/>
            <a:ext cx="1894200" cy="425400"/>
          </a:xfrm>
          <a:prstGeom prst="rect">
            <a:avLst/>
          </a:prstGeom>
          <a:noFill/>
          <a:ln cap="flat" cmpd="sng" w="19050">
            <a:solidFill>
              <a:srgbClr val="2828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0" name="Google Shape;90;p6"/>
          <p:cNvCxnSpPr>
            <a:endCxn id="91" idx="1"/>
          </p:cNvCxnSpPr>
          <p:nvPr/>
        </p:nvCxnSpPr>
        <p:spPr>
          <a:xfrm flipH="1" rot="10800000">
            <a:off x="3746942" y="1724700"/>
            <a:ext cx="1450800" cy="94500"/>
          </a:xfrm>
          <a:prstGeom prst="straightConnector1">
            <a:avLst/>
          </a:prstGeom>
          <a:noFill/>
          <a:ln cap="flat" cmpd="sng" w="38100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6"/>
          <p:cNvSpPr/>
          <p:nvPr/>
        </p:nvSpPr>
        <p:spPr>
          <a:xfrm>
            <a:off x="5197742" y="2193130"/>
            <a:ext cx="1894200" cy="425400"/>
          </a:xfrm>
          <a:prstGeom prst="rect">
            <a:avLst/>
          </a:prstGeom>
          <a:noFill/>
          <a:ln cap="flat" cmpd="sng" w="19050">
            <a:solidFill>
              <a:srgbClr val="2828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6"/>
          <p:cNvSpPr/>
          <p:nvPr/>
        </p:nvSpPr>
        <p:spPr>
          <a:xfrm>
            <a:off x="5197742" y="1511400"/>
            <a:ext cx="1894200" cy="426600"/>
          </a:xfrm>
          <a:prstGeom prst="rect">
            <a:avLst/>
          </a:prstGeom>
          <a:noFill/>
          <a:ln cap="flat" cmpd="sng" w="19050">
            <a:solidFill>
              <a:srgbClr val="2828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7519" y="1593573"/>
            <a:ext cx="1387036" cy="24169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4" name="Google Shape;94;p6"/>
          <p:cNvCxnSpPr/>
          <p:nvPr/>
        </p:nvCxnSpPr>
        <p:spPr>
          <a:xfrm flipH="1" rot="10800000">
            <a:off x="4235356" y="2406026"/>
            <a:ext cx="962400" cy="235800"/>
          </a:xfrm>
          <a:prstGeom prst="straightConnector1">
            <a:avLst/>
          </a:prstGeom>
          <a:noFill/>
          <a:ln cap="flat" cmpd="sng" w="38100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6"/>
          <p:cNvCxnSpPr/>
          <p:nvPr/>
        </p:nvCxnSpPr>
        <p:spPr>
          <a:xfrm>
            <a:off x="4299034" y="2949971"/>
            <a:ext cx="895500" cy="136800"/>
          </a:xfrm>
          <a:prstGeom prst="straightConnector1">
            <a:avLst/>
          </a:prstGeom>
          <a:noFill/>
          <a:ln cap="flat" cmpd="sng" w="38100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6"/>
          <p:cNvCxnSpPr>
            <a:endCxn id="84" idx="3"/>
          </p:cNvCxnSpPr>
          <p:nvPr/>
        </p:nvCxnSpPr>
        <p:spPr>
          <a:xfrm flipH="1">
            <a:off x="2362200" y="2996048"/>
            <a:ext cx="1019100" cy="90900"/>
          </a:xfrm>
          <a:prstGeom prst="straightConnector1">
            <a:avLst/>
          </a:prstGeom>
          <a:noFill/>
          <a:ln cap="flat" cmpd="sng" w="38100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6"/>
          <p:cNvCxnSpPr/>
          <p:nvPr/>
        </p:nvCxnSpPr>
        <p:spPr>
          <a:xfrm flipH="1">
            <a:off x="2362428" y="3022809"/>
            <a:ext cx="1639200" cy="745200"/>
          </a:xfrm>
          <a:prstGeom prst="straightConnector1">
            <a:avLst/>
          </a:prstGeom>
          <a:noFill/>
          <a:ln cap="flat" cmpd="sng" w="38100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6"/>
          <p:cNvCxnSpPr>
            <a:endCxn id="85" idx="3"/>
          </p:cNvCxnSpPr>
          <p:nvPr/>
        </p:nvCxnSpPr>
        <p:spPr>
          <a:xfrm rot="10800000">
            <a:off x="2362200" y="2405830"/>
            <a:ext cx="1176600" cy="253800"/>
          </a:xfrm>
          <a:prstGeom prst="straightConnector1">
            <a:avLst/>
          </a:prstGeom>
          <a:noFill/>
          <a:ln cap="flat" cmpd="sng" w="38100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6"/>
          <p:cNvCxnSpPr>
            <a:endCxn id="86" idx="3"/>
          </p:cNvCxnSpPr>
          <p:nvPr/>
        </p:nvCxnSpPr>
        <p:spPr>
          <a:xfrm rot="10800000">
            <a:off x="2362200" y="1724700"/>
            <a:ext cx="1143900" cy="468300"/>
          </a:xfrm>
          <a:prstGeom prst="straightConnector1">
            <a:avLst/>
          </a:prstGeom>
          <a:noFill/>
          <a:ln cap="flat" cmpd="sng" w="38100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0" name="Google Shape;100;p6"/>
          <p:cNvSpPr txBox="1"/>
          <p:nvPr/>
        </p:nvSpPr>
        <p:spPr>
          <a:xfrm>
            <a:off x="468000" y="4235650"/>
            <a:ext cx="1886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Kalam"/>
                <a:ea typeface="Kalam"/>
                <a:cs typeface="Kalam"/>
                <a:sym typeface="Kalam"/>
              </a:rPr>
              <a:t>coarse lens</a:t>
            </a:r>
            <a:endParaRPr sz="1500"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Kalam"/>
                <a:ea typeface="Kalam"/>
                <a:cs typeface="Kalam"/>
                <a:sym typeface="Kalam"/>
              </a:rPr>
              <a:t>light source	</a:t>
            </a:r>
            <a:endParaRPr sz="15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01" name="Google Shape;101;p6"/>
          <p:cNvSpPr txBox="1"/>
          <p:nvPr/>
        </p:nvSpPr>
        <p:spPr>
          <a:xfrm>
            <a:off x="2045832" y="4235650"/>
            <a:ext cx="1886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Kalam"/>
                <a:ea typeface="Kalam"/>
                <a:cs typeface="Kalam"/>
                <a:sym typeface="Kalam"/>
              </a:rPr>
              <a:t>fine focus</a:t>
            </a:r>
            <a:endParaRPr sz="1500"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Kalam"/>
                <a:ea typeface="Kalam"/>
                <a:cs typeface="Kalam"/>
                <a:sym typeface="Kalam"/>
              </a:rPr>
              <a:t>stage clips</a:t>
            </a:r>
            <a:endParaRPr sz="15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02" name="Google Shape;102;p6"/>
          <p:cNvSpPr txBox="1"/>
          <p:nvPr/>
        </p:nvSpPr>
        <p:spPr>
          <a:xfrm>
            <a:off x="5201495" y="4239600"/>
            <a:ext cx="1886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Kalam"/>
                <a:ea typeface="Kalam"/>
                <a:cs typeface="Kalam"/>
                <a:sym typeface="Kalam"/>
              </a:rPr>
              <a:t>eyepiece lens</a:t>
            </a:r>
            <a:endParaRPr sz="1500"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Kalam"/>
                <a:ea typeface="Kalam"/>
                <a:cs typeface="Kalam"/>
                <a:sym typeface="Kalam"/>
              </a:rPr>
              <a:t>objective lenses</a:t>
            </a:r>
            <a:endParaRPr sz="15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03" name="Google Shape;103;p6"/>
          <p:cNvSpPr txBox="1"/>
          <p:nvPr/>
        </p:nvSpPr>
        <p:spPr>
          <a:xfrm>
            <a:off x="3623663" y="4235650"/>
            <a:ext cx="1886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Kalam"/>
                <a:ea typeface="Kalam"/>
                <a:cs typeface="Kalam"/>
                <a:sym typeface="Kalam"/>
              </a:rPr>
              <a:t>stage</a:t>
            </a:r>
            <a:endParaRPr sz="1500"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latin typeface="Kalam"/>
                <a:ea typeface="Kalam"/>
                <a:cs typeface="Kalam"/>
                <a:sym typeface="Kalam"/>
              </a:rPr>
              <a:t>arm</a:t>
            </a:r>
            <a:endParaRPr sz="1500">
              <a:latin typeface="Kalam"/>
              <a:ea typeface="Kalam"/>
              <a:cs typeface="Kalam"/>
              <a:sym typeface="Kalam"/>
            </a:endParaRPr>
          </a:p>
        </p:txBody>
      </p:sp>
      <p:graphicFrame>
        <p:nvGraphicFramePr>
          <p:cNvPr id="104" name="Google Shape;104;p6"/>
          <p:cNvGraphicFramePr/>
          <p:nvPr/>
        </p:nvGraphicFramePr>
        <p:xfrm>
          <a:off x="468550" y="61857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{9F85B66A-9129-451B-897C-F6C70B15F940}</a:tableStyleId>
              </a:tblPr>
              <a:tblGrid>
                <a:gridCol w="382850"/>
                <a:gridCol w="6243925"/>
              </a:tblGrid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rgbClr val="282828"/>
                          </a:solidFill>
                          <a:latin typeface="Kalam"/>
                          <a:ea typeface="Kalam"/>
                          <a:cs typeface="Kalam"/>
                          <a:sym typeface="Kalam"/>
                        </a:rPr>
                        <a:t> </a:t>
                      </a:r>
                      <a:r>
                        <a:rPr lang="en-GB">
                          <a:solidFill>
                            <a:srgbClr val="282828"/>
                          </a:solidFill>
                          <a:latin typeface="Kalam"/>
                          <a:ea typeface="Kalam"/>
                          <a:cs typeface="Kalam"/>
                          <a:sym typeface="Kalam"/>
                        </a:rPr>
                        <a:t>1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Place the slide on the stage.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</a:t>
                      </a:r>
                      <a:r>
                        <a:rPr lang="en-GB">
                          <a:latin typeface="Kalam"/>
                          <a:ea typeface="Kalam"/>
                          <a:cs typeface="Kalam"/>
                          <a:sym typeface="Kalam"/>
                        </a:rPr>
                        <a:t>2</a:t>
                      </a:r>
                      <a:endParaRPr>
                        <a:latin typeface="Kalam"/>
                        <a:ea typeface="Kalam"/>
                        <a:cs typeface="Kalam"/>
                        <a:sym typeface="Kalam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Adjust the light source if necessary.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Move the stage clips down to hold the slide in place.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Turn the focus wheels to make the image clear.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Look down the eyepiece.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Lexend"/>
                          <a:ea typeface="Lexend"/>
                          <a:cs typeface="Lexend"/>
                          <a:sym typeface="Lexend"/>
                        </a:rPr>
                        <a:t>Rotate the objective lenses to select the one with the lowest magnification.</a:t>
                      </a:r>
                      <a:endParaRPr sz="1200">
                        <a:latin typeface="Lexend"/>
                        <a:ea typeface="Lexend"/>
                        <a:cs typeface="Lexend"/>
                        <a:sym typeface="Lexend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5" name="Google Shape;105;p6"/>
          <p:cNvSpPr txBox="1"/>
          <p:nvPr/>
        </p:nvSpPr>
        <p:spPr>
          <a:xfrm>
            <a:off x="468550" y="8684150"/>
            <a:ext cx="6626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b)	</a:t>
            </a:r>
            <a:r>
              <a:rPr b="1" lang="en-GB" sz="11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Name </a:t>
            </a:r>
            <a:r>
              <a:rPr lang="en-GB" sz="1100">
                <a:solidFill>
                  <a:srgbClr val="000000"/>
                </a:solidFill>
                <a:latin typeface="Lexend"/>
                <a:ea typeface="Lexend"/>
                <a:cs typeface="Lexend"/>
                <a:sym typeface="Lexend"/>
              </a:rPr>
              <a:t>the type of image produced when using a microscope.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06" name="Google Shape;106;p6"/>
          <p:cNvSpPr txBox="1"/>
          <p:nvPr/>
        </p:nvSpPr>
        <p:spPr>
          <a:xfrm>
            <a:off x="468000" y="1506300"/>
            <a:ext cx="1894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c</a:t>
            </a:r>
            <a:r>
              <a:rPr lang="en-GB" sz="1600">
                <a:latin typeface="Kalam"/>
                <a:ea typeface="Kalam"/>
                <a:cs typeface="Kalam"/>
                <a:sym typeface="Kalam"/>
              </a:rPr>
              <a:t>oarse focus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07" name="Google Shape;107;p6"/>
          <p:cNvSpPr txBox="1"/>
          <p:nvPr/>
        </p:nvSpPr>
        <p:spPr>
          <a:xfrm>
            <a:off x="468000" y="2190575"/>
            <a:ext cx="1894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fine focus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08" name="Google Shape;108;p6"/>
          <p:cNvSpPr txBox="1"/>
          <p:nvPr/>
        </p:nvSpPr>
        <p:spPr>
          <a:xfrm>
            <a:off x="464250" y="2872763"/>
            <a:ext cx="1894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arm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09" name="Google Shape;109;p6"/>
          <p:cNvSpPr txBox="1"/>
          <p:nvPr/>
        </p:nvSpPr>
        <p:spPr>
          <a:xfrm>
            <a:off x="468000" y="3554213"/>
            <a:ext cx="1894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stage clips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0" name="Google Shape;110;p6"/>
          <p:cNvSpPr txBox="1"/>
          <p:nvPr/>
        </p:nvSpPr>
        <p:spPr>
          <a:xfrm>
            <a:off x="5197750" y="1506525"/>
            <a:ext cx="1894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eyepiece lens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1" name="Google Shape;111;p6"/>
          <p:cNvSpPr txBox="1"/>
          <p:nvPr/>
        </p:nvSpPr>
        <p:spPr>
          <a:xfrm>
            <a:off x="5197750" y="2190275"/>
            <a:ext cx="1894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objective lenses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2" name="Google Shape;112;p6"/>
          <p:cNvSpPr txBox="1"/>
          <p:nvPr/>
        </p:nvSpPr>
        <p:spPr>
          <a:xfrm>
            <a:off x="5197750" y="2872613"/>
            <a:ext cx="1894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stage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3" name="Google Shape;113;p6"/>
          <p:cNvSpPr txBox="1"/>
          <p:nvPr/>
        </p:nvSpPr>
        <p:spPr>
          <a:xfrm>
            <a:off x="5197750" y="3554138"/>
            <a:ext cx="18942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light source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4" name="Google Shape;114;p6"/>
          <p:cNvSpPr txBox="1"/>
          <p:nvPr/>
        </p:nvSpPr>
        <p:spPr>
          <a:xfrm>
            <a:off x="468000" y="6978200"/>
            <a:ext cx="383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3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5" name="Google Shape;115;p6"/>
          <p:cNvSpPr txBox="1"/>
          <p:nvPr/>
        </p:nvSpPr>
        <p:spPr>
          <a:xfrm>
            <a:off x="468000" y="7374425"/>
            <a:ext cx="383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6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6" name="Google Shape;116;p6"/>
          <p:cNvSpPr txBox="1"/>
          <p:nvPr/>
        </p:nvSpPr>
        <p:spPr>
          <a:xfrm>
            <a:off x="468000" y="7770650"/>
            <a:ext cx="383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5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7" name="Google Shape;117;p6"/>
          <p:cNvSpPr txBox="1"/>
          <p:nvPr/>
        </p:nvSpPr>
        <p:spPr>
          <a:xfrm>
            <a:off x="468000" y="8173625"/>
            <a:ext cx="383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4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8" name="Google Shape;118;p6"/>
          <p:cNvSpPr txBox="1"/>
          <p:nvPr/>
        </p:nvSpPr>
        <p:spPr>
          <a:xfrm>
            <a:off x="468000" y="8974400"/>
            <a:ext cx="3312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a micrograph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19" name="Google Shape;119;p6"/>
          <p:cNvSpPr/>
          <p:nvPr/>
        </p:nvSpPr>
        <p:spPr>
          <a:xfrm>
            <a:off x="5820825" y="161300"/>
            <a:ext cx="8478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25AB38"/>
                </a:solidFill>
                <a:latin typeface="Lexend"/>
                <a:ea typeface="Lexend"/>
                <a:cs typeface="Lexend"/>
                <a:sym typeface="Lexend"/>
              </a:rPr>
              <a:t>Answers</a:t>
            </a:r>
            <a:endParaRPr b="1" sz="1200">
              <a:solidFill>
                <a:srgbClr val="25AB38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20" name="Google Shape;120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37700" y="94550"/>
            <a:ext cx="1214034" cy="6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/>
          <p:nvPr>
            <p:ph idx="4" type="subTitle"/>
          </p:nvPr>
        </p:nvSpPr>
        <p:spPr>
          <a:xfrm>
            <a:off x="4140000" y="9981175"/>
            <a:ext cx="2927700" cy="360000"/>
          </a:xfrm>
          <a:prstGeom prst="rect">
            <a:avLst/>
          </a:prstGeom>
        </p:spPr>
        <p:txBody>
          <a:bodyPr anchorCtr="0" anchor="t" bIns="91425" lIns="91425" spcFirstLastPara="1" rIns="0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Science </a:t>
            </a:r>
            <a:r>
              <a:rPr lang="en-GB">
                <a:latin typeface="Lexend"/>
                <a:ea typeface="Lexend"/>
                <a:cs typeface="Lexend"/>
                <a:sym typeface="Lexend"/>
              </a:rPr>
              <a:t>Microscopes</a:t>
            </a:r>
            <a:endParaRPr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26" name="Google Shape;126;p7"/>
          <p:cNvSpPr txBox="1"/>
          <p:nvPr/>
        </p:nvSpPr>
        <p:spPr>
          <a:xfrm>
            <a:off x="474400" y="504000"/>
            <a:ext cx="6624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Lexend"/>
                <a:ea typeface="Lexend"/>
                <a:cs typeface="Lexend"/>
                <a:sym typeface="Lexend"/>
              </a:rPr>
              <a:t>Task 3: Calculating magnification</a:t>
            </a:r>
            <a:endParaRPr b="1"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latin typeface="Lexend"/>
                <a:ea typeface="Lexend"/>
                <a:cs typeface="Lexend"/>
                <a:sym typeface="Lexend"/>
              </a:rPr>
              <a:t>a) 	</a:t>
            </a: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Which 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two values are multiplied together to calculate the total magnification of a microscope?</a:t>
            </a:r>
            <a:endParaRPr sz="1100">
              <a:latin typeface="Lexend"/>
              <a:ea typeface="Lexend"/>
              <a:cs typeface="Lexend"/>
              <a:sym typeface="Lexend"/>
            </a:endParaRPr>
          </a:p>
        </p:txBody>
      </p:sp>
      <p:sp>
        <p:nvSpPr>
          <p:cNvPr id="127" name="Google Shape;127;p7"/>
          <p:cNvSpPr txBox="1"/>
          <p:nvPr/>
        </p:nvSpPr>
        <p:spPr>
          <a:xfrm>
            <a:off x="485850" y="2307650"/>
            <a:ext cx="66240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b)</a:t>
            </a: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	Describe 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where the magnification values can be found on the microscope.</a:t>
            </a:r>
            <a:endParaRPr sz="1100">
              <a:solidFill>
                <a:schemeClr val="dk2"/>
              </a:solidFill>
              <a:latin typeface="Lexend"/>
              <a:ea typeface="Lexend"/>
              <a:cs typeface="Lexend"/>
              <a:sym typeface="Lexen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28" name="Google Shape;128;p7"/>
          <p:cNvSpPr txBox="1"/>
          <p:nvPr/>
        </p:nvSpPr>
        <p:spPr>
          <a:xfrm>
            <a:off x="468000" y="3855450"/>
            <a:ext cx="66240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c)	</a:t>
            </a:r>
            <a:r>
              <a:rPr b="1"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Calculate </a:t>
            </a:r>
            <a:r>
              <a:rPr lang="en-GB" sz="1100">
                <a:solidFill>
                  <a:schemeClr val="dk2"/>
                </a:solidFill>
                <a:latin typeface="Lexend"/>
                <a:ea typeface="Lexend"/>
                <a:cs typeface="Lexend"/>
                <a:sym typeface="Lexend"/>
              </a:rPr>
              <a:t>the total magnification power of a microscope with an eyepiece magnification of x10 and an objective lens magnification of x20.</a:t>
            </a:r>
            <a:endParaRPr sz="1100"/>
          </a:p>
        </p:txBody>
      </p:sp>
      <p:sp>
        <p:nvSpPr>
          <p:cNvPr id="129" name="Google Shape;129;p7"/>
          <p:cNvSpPr txBox="1"/>
          <p:nvPr/>
        </p:nvSpPr>
        <p:spPr>
          <a:xfrm>
            <a:off x="474400" y="1210800"/>
            <a:ext cx="6624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eyepiece lens magnification and objective lens magnification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30" name="Google Shape;130;p7"/>
          <p:cNvSpPr txBox="1"/>
          <p:nvPr/>
        </p:nvSpPr>
        <p:spPr>
          <a:xfrm>
            <a:off x="468000" y="2668125"/>
            <a:ext cx="6624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The values are written on the eyepiece and the objective lenses.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31" name="Google Shape;131;p7"/>
          <p:cNvSpPr txBox="1"/>
          <p:nvPr/>
        </p:nvSpPr>
        <p:spPr>
          <a:xfrm>
            <a:off x="468000" y="4468350"/>
            <a:ext cx="6624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Kalam"/>
                <a:ea typeface="Kalam"/>
                <a:cs typeface="Kalam"/>
                <a:sym typeface="Kalam"/>
              </a:rPr>
              <a:t>X 200</a:t>
            </a:r>
            <a:endParaRPr sz="1600"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32" name="Google Shape;132;p7"/>
          <p:cNvSpPr/>
          <p:nvPr/>
        </p:nvSpPr>
        <p:spPr>
          <a:xfrm>
            <a:off x="5820825" y="161300"/>
            <a:ext cx="8478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>
                <a:solidFill>
                  <a:srgbClr val="25AB38"/>
                </a:solidFill>
                <a:latin typeface="Lexend"/>
                <a:ea typeface="Lexend"/>
                <a:cs typeface="Lexend"/>
                <a:sym typeface="Lexend"/>
              </a:rPr>
              <a:t>Answers</a:t>
            </a:r>
            <a:endParaRPr b="1" sz="1200">
              <a:solidFill>
                <a:srgbClr val="25AB38"/>
              </a:solidFill>
              <a:latin typeface="Lexend"/>
              <a:ea typeface="Lexend"/>
              <a:cs typeface="Lexend"/>
              <a:sym typeface="Lexend"/>
            </a:endParaRPr>
          </a:p>
        </p:txBody>
      </p:sp>
      <p:pic>
        <p:nvPicPr>
          <p:cNvPr id="133" name="Google Shape;133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7700" y="94550"/>
            <a:ext cx="1214034" cy="6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282828"/>
      </a:dk2>
      <a:lt2>
        <a:srgbClr val="F0F0F0"/>
      </a:lt2>
      <a:accent1>
        <a:srgbClr val="25AB38"/>
      </a:accent1>
      <a:accent2>
        <a:srgbClr val="374CF1"/>
      </a:accent2>
      <a:accent3>
        <a:srgbClr val="D02AA7"/>
      </a:accent3>
      <a:accent4>
        <a:srgbClr val="845AD9"/>
      </a:accent4>
      <a:accent5>
        <a:srgbClr val="037B7D"/>
      </a:accent5>
      <a:accent6>
        <a:srgbClr val="E51D4D"/>
      </a:accent6>
      <a:hlink>
        <a:srgbClr val="25AB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