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DE3CB0-4E86-4426-9E76-E96F0F90B60E}">
  <a:tblStyle styleId="{90DE3CB0-4E86-4426-9E76-E96F0F90B60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7EB"/>
          </a:solidFill>
        </a:fill>
      </a:tcStyle>
    </a:wholeTbl>
    <a:band1H>
      <a:tcTxStyle/>
      <a:tcStyle>
        <a:fill>
          <a:solidFill>
            <a:srgbClr val="F9CDD5"/>
          </a:solidFill>
        </a:fill>
      </a:tcStyle>
    </a:band1H>
    <a:band2H>
      <a:tcTxStyle/>
    </a:band2H>
    <a:band1V>
      <a:tcTxStyle/>
      <a:tcStyle>
        <a:fill>
          <a:solidFill>
            <a:srgbClr val="F9CDD5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5bfb4468_0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8c5bfb446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5bfb4468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8c5bfb446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Independent Task 1: Fill in the table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5bfb4468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c5bfb446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Independent Task 2: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Write down if my friend is right or wrong and give a full explanation why.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74" name="Google Shape;74;p18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7" name="Google Shape;77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80" name="Google Shape;80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1_Title and body 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3" name="Google Shape;83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ctrTitle"/>
          </p:nvPr>
        </p:nvSpPr>
        <p:spPr>
          <a:xfrm>
            <a:off x="459000" y="1744200"/>
            <a:ext cx="82260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3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2-D shape, perimeter and area</a:t>
            </a:r>
            <a:endParaRPr b="1" sz="33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Comparing and classifying 2-D shapes</a:t>
            </a:r>
            <a:endParaRPr sz="33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123" name="Google Shape;123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300">
                <a:solidFill>
                  <a:srgbClr val="4B3241"/>
                </a:solidFill>
              </a:rPr>
              <a:t>Miss Darwish</a:t>
            </a:r>
            <a:endParaRPr sz="3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28"/>
          <p:cNvSpPr/>
          <p:nvPr/>
        </p:nvSpPr>
        <p:spPr>
          <a:xfrm>
            <a:off x="282825" y="233675"/>
            <a:ext cx="5390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1</a:t>
            </a:r>
            <a:endParaRPr b="1" sz="33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0" name="Google Shape;130;p28"/>
          <p:cNvGraphicFramePr/>
          <p:nvPr/>
        </p:nvGraphicFramePr>
        <p:xfrm>
          <a:off x="365124" y="11430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{90DE3CB0-4E86-4426-9E76-E96F0F90B60E}</a:tableStyleId>
              </a:tblPr>
              <a:tblGrid>
                <a:gridCol w="1555725"/>
                <a:gridCol w="1555725"/>
                <a:gridCol w="1555725"/>
                <a:gridCol w="1555725"/>
                <a:gridCol w="1555725"/>
              </a:tblGrid>
              <a:tr h="65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/>
                        <a:t>Shape</a:t>
                      </a:r>
                      <a:endParaRPr sz="1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/>
                        <a:t>Sides</a:t>
                      </a:r>
                      <a:endParaRPr sz="1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/>
                        <a:t>Vertices</a:t>
                      </a:r>
                      <a:endParaRPr sz="1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/>
                        <a:t>Right angles</a:t>
                      </a:r>
                      <a:endParaRPr sz="1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/>
                        <a:t>Parallel sides</a:t>
                      </a:r>
                      <a:endParaRPr sz="1700" u="none" cap="none" strike="noStrike"/>
                    </a:p>
                  </a:txBody>
                  <a:tcPr marT="34300" marB="34300" marR="68600" marL="68600"/>
                </a:tc>
              </a:tr>
              <a:tr h="94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rgbClr val="000000"/>
                          </a:solidFill>
                        </a:rPr>
                        <a:t>Right angled triangle</a:t>
                      </a:r>
                      <a:endParaRPr sz="17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</a:tr>
              <a:tr h="63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rgbClr val="000000"/>
                          </a:solidFill>
                        </a:rPr>
                        <a:t>2 pairs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</a:tr>
              <a:tr h="78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rgbClr val="000000"/>
                          </a:solidFill>
                        </a:rPr>
                        <a:t>Parallelogram</a:t>
                      </a:r>
                      <a:endParaRPr sz="17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9"/>
          <p:cNvSpPr/>
          <p:nvPr/>
        </p:nvSpPr>
        <p:spPr>
          <a:xfrm>
            <a:off x="282837" y="233675"/>
            <a:ext cx="4057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2</a:t>
            </a:r>
            <a:endParaRPr b="1" sz="33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822" y="1448506"/>
            <a:ext cx="1439029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/>
        </p:nvSpPr>
        <p:spPr>
          <a:xfrm>
            <a:off x="1920875" y="1397000"/>
            <a:ext cx="30480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My friend says this shape has 7 sides and 6 vertices. Is she right or wrong? Explain.</a:t>
            </a:r>
            <a:endParaRPr sz="1100"/>
          </a:p>
        </p:txBody>
      </p:sp>
      <p:sp>
        <p:nvSpPr>
          <p:cNvPr id="139" name="Google Shape;139;p29"/>
          <p:cNvSpPr/>
          <p:nvPr/>
        </p:nvSpPr>
        <p:spPr>
          <a:xfrm rot="-5400000">
            <a:off x="5619788" y="1476337"/>
            <a:ext cx="2857500" cy="176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F3F8"/>
          </a:solidFill>
          <a:ln cap="flat" cmpd="sng" w="76200">
            <a:solidFill>
              <a:srgbClr val="B3B3B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