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  <p:embeddedFont>
      <p:font typeface="Roboto Mon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DE4589-A584-4608-8804-7D6A46D1BFF9}">
  <a:tblStyle styleId="{5EDE4589-A584-4608-8804-7D6A46D1BF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031FE48-DA10-46D8-A90A-671CC5FD978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33" Type="http://schemas.openxmlformats.org/officeDocument/2006/relationships/font" Target="fonts/RobotoMono-bold.fntdata"/><Relationship Id="rId10" Type="http://schemas.openxmlformats.org/officeDocument/2006/relationships/slide" Target="slides/slide5.xml"/><Relationship Id="rId32" Type="http://schemas.openxmlformats.org/officeDocument/2006/relationships/font" Target="fonts/RobotoMono-regular.fntdata"/><Relationship Id="rId13" Type="http://schemas.openxmlformats.org/officeDocument/2006/relationships/slide" Target="slides/slide8.xml"/><Relationship Id="rId35" Type="http://schemas.openxmlformats.org/officeDocument/2006/relationships/font" Target="fonts/RobotoMon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Mon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f005ae1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f005ae1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f005ae1ad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f005ae1ad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f005ae1ad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f005ae1ad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f005ae1ad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f005ae1ad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f005ae1ad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f005ae1ad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f005ae1ad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f005ae1ad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f005ae1a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f005ae1a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f005ae1ad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f005ae1a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f005ae1ad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f005ae1ad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f005ae1ad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f005ae1ad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f005ae1ad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f005ae1ad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f005ae1ad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f005ae1ad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f005ae1ad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f005ae1ad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f005ae1ad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f005ae1ad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3: At a Crossroads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Introduction to Python Programming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Rebecca Franks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accent1"/>
                </a:highlight>
              </a:rPr>
              <a:t> Task 2 </a:t>
            </a:r>
            <a:r>
              <a:rPr lang="en-GB"/>
              <a:t> Lucky number</a:t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/>
              <a:t>Step 1 - Extend</a:t>
            </a:r>
            <a:r>
              <a:rPr lang="en-GB"/>
              <a:t> this program into a number guessing game. The program should ask the user to guess the lucky number, and then it should display a message, depending on whether or not the user guessed the lucky number.</a:t>
            </a:r>
            <a:endParaRPr/>
          </a:p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2" name="Google Shape;152;p23"/>
          <p:cNvGraphicFramePr/>
          <p:nvPr/>
        </p:nvGraphicFramePr>
        <p:xfrm>
          <a:off x="818950" y="455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{5EDE4589-A584-4608-8804-7D6A46D1BFF9}</a:tableStyleId>
              </a:tblPr>
              <a:tblGrid>
                <a:gridCol w="6322000"/>
                <a:gridCol w="10130000"/>
              </a:tblGrid>
              <a:tr h="54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975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Note: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result displayed depends on user input, so it will not always be the same.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67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program displays a prompt and waits for keyboard input.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62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Guess my lucky number: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types in a reply.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program displays a message that the user’s guess is correct.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Amazing, that’s right!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accent1"/>
                </a:highlight>
              </a:rPr>
              <a:t> Task 2 </a:t>
            </a:r>
            <a:r>
              <a:rPr lang="en-GB"/>
              <a:t> Lucky number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Another example...</a:t>
            </a:r>
            <a:endParaRPr/>
          </a:p>
        </p:txBody>
      </p:sp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0" name="Google Shape;160;p24"/>
          <p:cNvGraphicFramePr/>
          <p:nvPr/>
        </p:nvGraphicFramePr>
        <p:xfrm>
          <a:off x="790650" y="332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{5EDE4589-A584-4608-8804-7D6A46D1BFF9}</a:tableStyleId>
              </a:tblPr>
              <a:tblGrid>
                <a:gridCol w="6322000"/>
                <a:gridCol w="10130000"/>
              </a:tblGrid>
              <a:tr h="54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975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Note: </a:t>
                      </a: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result displayed depends on user input, so it will not always be the same.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67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program displays a prompt and waits for keyboard input.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62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Guess my lucky number: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types in a reply.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program displays a message that the user’s guess is incorrect. It also displays the lucky number.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Sorry, it’s not 7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My lucky number is 13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1"/>
                </a:highlight>
              </a:rPr>
              <a:t> Task 2 </a:t>
            </a:r>
            <a:r>
              <a:rPr lang="en-GB"/>
              <a:t> Lucky number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1"/>
                </a:solidFill>
              </a:rPr>
              <a:t>Tip</a:t>
            </a:r>
            <a:endParaRPr b="1" sz="2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Introduce a variable called </a:t>
            </a:r>
            <a:r>
              <a:rPr lang="en-GB" sz="2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guess</a:t>
            </a:r>
            <a:r>
              <a:rPr lang="en-GB" sz="2800">
                <a:solidFill>
                  <a:srgbClr val="000000"/>
                </a:solidFill>
              </a:rPr>
              <a:t>, to refer to the number entered by the user.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1"/>
                </a:solidFill>
              </a:rPr>
              <a:t>Tip</a:t>
            </a:r>
            <a:endParaRPr b="1" sz="2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Don’t forget that the user’s </a:t>
            </a:r>
            <a:r>
              <a:rPr lang="en-GB" sz="2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guess</a:t>
            </a:r>
            <a:r>
              <a:rPr lang="en-GB" sz="2800">
                <a:solidFill>
                  <a:srgbClr val="000000"/>
                </a:solidFill>
              </a:rPr>
              <a:t> should be an </a:t>
            </a:r>
            <a:r>
              <a:rPr b="1" lang="en-GB" sz="2800">
                <a:solidFill>
                  <a:srgbClr val="000000"/>
                </a:solidFill>
              </a:rPr>
              <a:t>integer</a:t>
            </a:r>
            <a:r>
              <a:rPr lang="en-GB" sz="2800">
                <a:solidFill>
                  <a:srgbClr val="000000"/>
                </a:solidFill>
              </a:rPr>
              <a:t>. You will need to use </a:t>
            </a:r>
            <a:r>
              <a:rPr lang="en-GB" sz="2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-GB" sz="2800">
                <a:solidFill>
                  <a:srgbClr val="000000"/>
                </a:solidFill>
              </a:rPr>
              <a:t> to convert user input from the keyboard to an integer.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1"/>
                </a:solidFill>
              </a:rPr>
              <a:t>Tip</a:t>
            </a:r>
            <a:endParaRPr b="1" sz="2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Use </a:t>
            </a:r>
            <a:r>
              <a:rPr lang="en-GB" sz="2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-GB" sz="2800">
                <a:solidFill>
                  <a:srgbClr val="000000"/>
                </a:solidFill>
              </a:rPr>
              <a:t> to check if two values are equal and </a:t>
            </a:r>
            <a:r>
              <a:rPr lang="en-GB" sz="2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!=</a:t>
            </a:r>
            <a:r>
              <a:rPr lang="en-GB" sz="2800">
                <a:solidFill>
                  <a:srgbClr val="000000"/>
                </a:solidFill>
              </a:rPr>
              <a:t> to check if they are different. Do not confuse </a:t>
            </a:r>
            <a:r>
              <a:rPr lang="en-GB" sz="2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-GB" sz="2800">
                <a:solidFill>
                  <a:srgbClr val="000000"/>
                </a:solidFill>
              </a:rPr>
              <a:t> with </a:t>
            </a:r>
            <a:r>
              <a:rPr lang="en-GB" sz="2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GB" sz="2800">
                <a:solidFill>
                  <a:srgbClr val="000000"/>
                </a:solidFill>
              </a:rPr>
              <a:t>, which is used in assignments. 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700">
              <a:solidFill>
                <a:srgbClr val="000000"/>
              </a:solidFill>
            </a:endParaRPr>
          </a:p>
        </p:txBody>
      </p:sp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1"/>
                </a:highlight>
              </a:rPr>
              <a:t> Task 2 </a:t>
            </a:r>
            <a:r>
              <a:rPr lang="en-GB"/>
              <a:t> Lucky number</a:t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Step 2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Extend the program that you created in the previous task so that, regardless of the outcome, this message is displayed at the end of the game: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Nice playing with you</a:t>
            </a:r>
            <a:endParaRPr sz="2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700">
              <a:solidFill>
                <a:srgbClr val="000000"/>
              </a:solidFill>
            </a:endParaRPr>
          </a:p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1"/>
                </a:highlight>
              </a:rPr>
              <a:t> Task 2 </a:t>
            </a:r>
            <a:r>
              <a:rPr lang="en-GB"/>
              <a:t> Lucky number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000000"/>
                </a:solidFill>
              </a:rPr>
              <a:t>Step 3 - Checklist</a:t>
            </a:r>
            <a:endParaRPr b="1"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0000"/>
                </a:solidFill>
              </a:rPr>
              <a:t>Perform each of the tests below:</a:t>
            </a:r>
            <a:endParaRPr sz="27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700">
              <a:solidFill>
                <a:srgbClr val="000000"/>
              </a:solidFill>
            </a:endParaRPr>
          </a:p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2" name="Google Shape;182;p27"/>
          <p:cNvGraphicFramePr/>
          <p:nvPr/>
        </p:nvGraphicFramePr>
        <p:xfrm>
          <a:off x="917950" y="418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{D031FE48-DA10-46D8-A90A-671CC5FD9781}</a:tableStyleId>
              </a:tblPr>
              <a:tblGrid>
                <a:gridCol w="1169900"/>
                <a:gridCol w="15097125"/>
              </a:tblGrid>
              <a:tr h="116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the user guesses the lucky number, does the program display a message that the guess is correct?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the user fails to guess the lucky number, does the program display a message that the guess is incorrect?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Does the program display a message that reveals the magic number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only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the user’s guess is incorrect?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Does the program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always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display a goodbye message to the user, regardless of the outcome of the game?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1"/>
                </a:highlight>
              </a:rPr>
              <a:t> Worked Example </a:t>
            </a:r>
            <a:r>
              <a:rPr lang="en-GB"/>
              <a:t> Greeting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This is an example of the Python program that you have developed so far: it prompts the user for their name and reserves a special greeting for anyone named Elizabeth.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917950" y="464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{5EDE4589-A584-4608-8804-7D6A46D1BFF9}</a:tableStyleId>
              </a:tblPr>
              <a:tblGrid>
                <a:gridCol w="632225"/>
                <a:gridCol w="9738925"/>
              </a:tblGrid>
              <a:tr h="1629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print("What’s your name?")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user = input()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user == "Elizabeth":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print("Good morning Your Majesty")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else: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print("Hello", user)</a:t>
                      </a:r>
                      <a:endParaRPr sz="27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1"/>
                </a:highlight>
              </a:rPr>
              <a:t> Syntax checklist </a:t>
            </a:r>
            <a:r>
              <a:rPr lang="en-GB"/>
              <a:t> Help with errors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If you encounter an error message, read it and try to fix the problem. Use the list below to check for common errors.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8" name="Google Shape;98;p16"/>
          <p:cNvGraphicFramePr/>
          <p:nvPr/>
        </p:nvGraphicFramePr>
        <p:xfrm>
          <a:off x="917950" y="419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{D031FE48-DA10-46D8-A90A-671CC5FD9781}</a:tableStyleId>
              </a:tblPr>
              <a:tblGrid>
                <a:gridCol w="1089500"/>
                <a:gridCol w="14059675"/>
              </a:tblGrid>
              <a:tr h="676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misspelt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or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(this includes using capitals)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forgot the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colon :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after the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condition or after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forgot to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indent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statements in the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block or the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block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indented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or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by mistake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used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=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instead of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==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the condition for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to check if two values are equal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used quotes around the name of a variable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forgot to use quotes around a string literal (like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"Elizabeth"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1"/>
                </a:highlight>
              </a:rPr>
              <a:t> </a:t>
            </a:r>
            <a:r>
              <a:rPr lang="en-GB">
                <a:solidFill>
                  <a:srgbClr val="FFFFFF"/>
                </a:solidFill>
                <a:highlight>
                  <a:schemeClr val="accent1"/>
                </a:highlight>
              </a:rPr>
              <a:t>Testing your program</a:t>
            </a:r>
            <a:r>
              <a:rPr lang="en-GB">
                <a:solidFill>
                  <a:srgbClr val="FFFFFF"/>
                </a:solidFill>
                <a:highlight>
                  <a:schemeClr val="accent1"/>
                </a:highlight>
              </a:rPr>
              <a:t> </a:t>
            </a:r>
            <a:r>
              <a:rPr lang="en-GB"/>
              <a:t> How to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Once you manage to run your program successfully, test it at least twice, once for every possible branch of the 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>
                <a:solidFill>
                  <a:srgbClr val="000000"/>
                </a:solidFill>
              </a:rPr>
              <a:t>, 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-GB">
                <a:solidFill>
                  <a:srgbClr val="000000"/>
                </a:solidFill>
              </a:rPr>
              <a:t> statement.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>
                <a:solidFill>
                  <a:schemeClr val="accent1"/>
                </a:solidFill>
              </a:rPr>
              <a:t>Tip:</a:t>
            </a:r>
            <a:r>
              <a:rPr lang="en-GB">
                <a:solidFill>
                  <a:srgbClr val="000000"/>
                </a:solidFill>
              </a:rPr>
              <a:t> In every task, the problem statement includes sample interactions between the user and the program. Use the values provided in these examples to test your program.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accent1"/>
                </a:highlight>
              </a:rPr>
              <a:t> Task 1 </a:t>
            </a:r>
            <a:r>
              <a:rPr lang="en-GB"/>
              <a:t> Film critic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You are going to make a program that asks for the user’s favourite film. The program will either react enthusiastically to one particular film or display a generic comment.</a:t>
            </a:r>
            <a:r>
              <a:rPr lang="en-GB"/>
              <a:t> </a:t>
            </a:r>
            <a:endParaRPr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3" name="Google Shape;113;p18"/>
          <p:cNvGraphicFramePr/>
          <p:nvPr/>
        </p:nvGraphicFramePr>
        <p:xfrm>
          <a:off x="818950" y="455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{5EDE4589-A584-4608-8804-7D6A46D1BFF9}</a:tableStyleId>
              </a:tblPr>
              <a:tblGrid>
                <a:gridCol w="6322000"/>
                <a:gridCol w="10130000"/>
              </a:tblGrid>
              <a:tr h="54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975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Note: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result displayed depends on user input, so it will not always be the same.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67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program displays a prompt and waits for keyboard input.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62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Best film ever?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types in a reply.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Star Wars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program displays the result.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Star Wars is not too bad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accent1"/>
                </a:highlight>
              </a:rPr>
              <a:t> Task 1 </a:t>
            </a:r>
            <a:r>
              <a:rPr lang="en-GB"/>
              <a:t> Film critic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Another example...</a:t>
            </a:r>
            <a:endParaRPr/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1" name="Google Shape;121;p19"/>
          <p:cNvGraphicFramePr/>
          <p:nvPr/>
        </p:nvGraphicFramePr>
        <p:xfrm>
          <a:off x="917950" y="356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{5EDE4589-A584-4608-8804-7D6A46D1BFF9}</a:tableStyleId>
              </a:tblPr>
              <a:tblGrid>
                <a:gridCol w="6322000"/>
                <a:gridCol w="10130000"/>
              </a:tblGrid>
              <a:tr h="54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975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Note: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result displayed depends on user input, so it will not always be the same.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67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program displays a prompt and waits for keyboard input.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62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Best film ever?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types in a reply.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BFG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program displays the result.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BFG is my favourite too!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1"/>
                </a:highlight>
              </a:rPr>
              <a:t> Task 1 </a:t>
            </a:r>
            <a:r>
              <a:rPr lang="en-GB"/>
              <a:t> Film critic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Step 1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Open this incomplete program </a:t>
            </a:r>
            <a:r>
              <a:rPr b="1" lang="en-GB">
                <a:solidFill>
                  <a:schemeClr val="accent3"/>
                </a:solidFill>
              </a:rPr>
              <a:t>oaknat.uk/comp-py-critic-30</a:t>
            </a:r>
            <a:r>
              <a:rPr lang="en-GB">
                <a:solidFill>
                  <a:srgbClr val="000000"/>
                </a:solidFill>
              </a:rPr>
              <a:t> in oaknat.uk/comp-repl-it: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9" name="Google Shape;129;p20"/>
          <p:cNvGraphicFramePr/>
          <p:nvPr/>
        </p:nvGraphicFramePr>
        <p:xfrm>
          <a:off x="917950" y="495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{5EDE4589-A584-4608-8804-7D6A46D1BFF9}</a:tableStyleId>
              </a:tblPr>
              <a:tblGrid>
                <a:gridCol w="632225"/>
                <a:gridCol w="9738925"/>
              </a:tblGrid>
              <a:tr h="1629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print("Best film ever?")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film = input()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</a:t>
                      </a:r>
                      <a:r>
                        <a:rPr lang="en-GB" sz="2800">
                          <a:highlight>
                            <a:srgbClr val="EFEFEF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     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print(film, "is not too bad")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print(film, "is my favourite too!")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1"/>
                </a:highlight>
              </a:rPr>
              <a:t> Task 1 </a:t>
            </a:r>
            <a:r>
              <a:rPr lang="en-GB"/>
              <a:t> Film critic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Step 2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Complete </a:t>
            </a:r>
            <a:r>
              <a:rPr b="1" lang="en-GB" sz="2800">
                <a:solidFill>
                  <a:srgbClr val="000000"/>
                </a:solidFill>
              </a:rPr>
              <a:t>line 3</a:t>
            </a:r>
            <a:r>
              <a:rPr lang="en-GB" sz="2800">
                <a:solidFill>
                  <a:srgbClr val="000000"/>
                </a:solidFill>
              </a:rPr>
              <a:t> with the condition that your program will need to check.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1"/>
                </a:solidFill>
              </a:rPr>
              <a:t>Tip: </a:t>
            </a:r>
            <a:r>
              <a:rPr lang="en-GB" sz="2800">
                <a:solidFill>
                  <a:srgbClr val="000000"/>
                </a:solidFill>
              </a:rPr>
              <a:t>Use </a:t>
            </a:r>
            <a:r>
              <a:rPr lang="en-GB" sz="2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-GB" sz="2800">
                <a:solidFill>
                  <a:srgbClr val="000000"/>
                </a:solidFill>
              </a:rPr>
              <a:t> to check if two values are equal, or </a:t>
            </a:r>
            <a:r>
              <a:rPr lang="en-GB" sz="2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!=</a:t>
            </a:r>
            <a:r>
              <a:rPr lang="en-GB" sz="2800">
                <a:solidFill>
                  <a:srgbClr val="000000"/>
                </a:solidFill>
              </a:rPr>
              <a:t> to check if two values are different. 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Step 3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Indent any line(s) of code that you believe should be indented.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Step 4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Once you manage to run your program successfully, test it.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accent1"/>
                </a:highlight>
              </a:rPr>
              <a:t> Task 2 </a:t>
            </a:r>
            <a:r>
              <a:rPr lang="en-GB"/>
              <a:t> Lucky number 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OOpen the Python program below </a:t>
            </a:r>
            <a:r>
              <a:rPr b="1" lang="en-GB">
                <a:solidFill>
                  <a:schemeClr val="accent3"/>
                </a:solidFill>
              </a:rPr>
              <a:t>oaknat.uk/comp-py-lucky-31</a:t>
            </a:r>
            <a:r>
              <a:rPr lang="en-GB">
                <a:solidFill>
                  <a:srgbClr val="000000"/>
                </a:solidFill>
              </a:rPr>
              <a:t> in oaknat.uk/comp-repl-it. It picks a specific ‘lucky number’ and displays it to the user.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44" name="Google Shape;144;p22"/>
          <p:cNvGraphicFramePr/>
          <p:nvPr/>
        </p:nvGraphicFramePr>
        <p:xfrm>
          <a:off x="917950" y="434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{5EDE4589-A584-4608-8804-7D6A46D1BFF9}</a:tableStyleId>
              </a:tblPr>
              <a:tblGrid>
                <a:gridCol w="632225"/>
                <a:gridCol w="9738925"/>
              </a:tblGrid>
              <a:tr h="1629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7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lucky = 13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print("My lucky number is", lucky)</a:t>
                      </a:r>
                      <a:endParaRPr sz="41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