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3AI6m/bnOADcprls8Pj2pru2f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5862EEC-25CB-4BA6-A5CB-3801C8AC8C8A}">
  <a:tblStyle styleId="{25862EEC-25CB-4BA6-A5CB-3801C8AC8C8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22" Type="http://customschemas.google.com/relationships/presentationmetadata" Target="meta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810a391d_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8c810a391d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6 or bigger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c810a391d_2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8c810a391d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Bigger than 6 (ist box q1)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1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8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1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c810a391d_2_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g8c810a391d_2_15"/>
          <p:cNvSpPr txBox="1"/>
          <p:nvPr>
            <p:ph idx="1" type="body"/>
          </p:nvPr>
        </p:nvSpPr>
        <p:spPr>
          <a:xfrm>
            <a:off x="458975" y="1259525"/>
            <a:ext cx="8226000" cy="3159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g8c810a391d_2_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c810a391d_2_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7" name="Google Shape;87;g8c810a391d_2_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8" name="Google Shape;88;g8c810a391d_2_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9" name="Google Shape;89;g8c810a391d_2_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8c810a391d_2_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c810a391d_2_11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93" name="Google Shape;93;g8c810a391d_2_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g8c810a391d_2_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c810a391d_2_19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g8c810a391d_2_1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g8c810a391d_2_19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g8c810a391d_2_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g8c810a391d_2_19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c810a391d_2_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g8c810a391d_2_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c810a391d_2_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g8c810a391d_2_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g8c810a391d_2_28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8c810a391d_2_28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g8c810a391d_2_28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8c810a391d_2_28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g8c810a391d_2_28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8c810a391d_2_28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810a391d_2_3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g8c810a391d_2_3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8c810a391d_2_37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17" name="Google Shape;117;g8c810a391d_2_37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g8c810a391d_2_37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8c810a391d_2_37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g8c810a391d_2_37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21" name="Google Shape;121;g8c810a391d_2_37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22" name="Google Shape;122;g8c810a391d_2_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c810a391d_2_4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g8c810a391d_2_4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8c810a391d_2_4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g8c810a391d_2_4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8c810a391d_2_4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g8c810a391d_2_4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8c810a391d_2_4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g8c810a391d_2_4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8c810a391d_2_4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g8c810a391d_2_4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810a391d_2_58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g8c810a391d_2_5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g8c810a391d_2_5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c810a391d_2_6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g8c810a391d_2_62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g8c810a391d_2_6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810a391d_2_6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c810a391d_2_6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c810a391d_2_7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g8c810a391d_2_70"/>
          <p:cNvSpPr txBox="1"/>
          <p:nvPr>
            <p:ph idx="1" type="subTitle"/>
          </p:nvPr>
        </p:nvSpPr>
        <p:spPr>
          <a:xfrm>
            <a:off x="474525" y="3969500"/>
            <a:ext cx="393555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g8c810a391d_2_7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1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1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14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14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810a391d_2_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g8c810a391d_2_0"/>
          <p:cNvSpPr txBox="1"/>
          <p:nvPr>
            <p:ph idx="1" type="body"/>
          </p:nvPr>
        </p:nvSpPr>
        <p:spPr>
          <a:xfrm>
            <a:off x="458975" y="1259525"/>
            <a:ext cx="8226000" cy="3159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g8c810a391d_2_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g8c810a391d_2_0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 txBox="1"/>
          <p:nvPr>
            <p:ph idx="4294967295" type="ctrTitle"/>
          </p:nvPr>
        </p:nvSpPr>
        <p:spPr>
          <a:xfrm>
            <a:off x="479300" y="1301375"/>
            <a:ext cx="82260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Subtracting 3-digit numbers (regrouping in multiple columns)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</a:rPr>
              <a:t>Independent Task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5" name="Google Shape;155;p1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458975" y="4230250"/>
            <a:ext cx="21408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Brinkworth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8c810a391d_2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350" y="871525"/>
            <a:ext cx="7687300" cy="30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8c810a391d_2_7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g8c810a391d_2_7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B" sz="700"/>
              <a:t>‹#›</a:t>
            </a:fld>
            <a:endParaRPr sz="700"/>
          </a:p>
        </p:txBody>
      </p:sp>
      <p:sp>
        <p:nvSpPr>
          <p:cNvPr id="165" name="Google Shape;165;g8c810a391d_2_74"/>
          <p:cNvSpPr txBox="1"/>
          <p:nvPr/>
        </p:nvSpPr>
        <p:spPr>
          <a:xfrm>
            <a:off x="561388" y="355025"/>
            <a:ext cx="69861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g8c810a391d_2_74"/>
          <p:cNvSpPr txBox="1"/>
          <p:nvPr/>
        </p:nvSpPr>
        <p:spPr>
          <a:xfrm>
            <a:off x="458975" y="310700"/>
            <a:ext cx="2224950" cy="2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g8c810a391d_2_74"/>
          <p:cNvSpPr txBox="1"/>
          <p:nvPr/>
        </p:nvSpPr>
        <p:spPr>
          <a:xfrm>
            <a:off x="236500" y="445025"/>
            <a:ext cx="8667900" cy="2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Part A (Not all need column subtraction so look carefully)</a:t>
            </a:r>
            <a:endParaRPr b="1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c810a391d_2_8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" name="Google Shape;173;g8c810a391d_2_8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B" sz="700"/>
              <a:t>‹#›</a:t>
            </a:fld>
            <a:endParaRPr sz="700"/>
          </a:p>
        </p:txBody>
      </p:sp>
      <p:sp>
        <p:nvSpPr>
          <p:cNvPr id="174" name="Google Shape;174;g8c810a391d_2_85"/>
          <p:cNvSpPr txBox="1"/>
          <p:nvPr/>
        </p:nvSpPr>
        <p:spPr>
          <a:xfrm>
            <a:off x="561388" y="355025"/>
            <a:ext cx="69861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g8c810a391d_2_85"/>
          <p:cNvSpPr txBox="1"/>
          <p:nvPr/>
        </p:nvSpPr>
        <p:spPr>
          <a:xfrm>
            <a:off x="458975" y="310700"/>
            <a:ext cx="2224950" cy="2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g8c810a391d_2_85"/>
          <p:cNvSpPr txBox="1"/>
          <p:nvPr/>
        </p:nvSpPr>
        <p:spPr>
          <a:xfrm>
            <a:off x="249363" y="266375"/>
            <a:ext cx="8751750" cy="2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Part B -</a:t>
            </a:r>
            <a:endParaRPr b="1" i="0" sz="2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AutoNum type="arabicPeriod"/>
            </a:pPr>
            <a:r>
              <a:rPr b="1" i="0" lang="en-GB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think might be the best way to answer this calculation?</a:t>
            </a:r>
            <a:endParaRPr b="1" i="0" sz="2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b="1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spot the mistake here?</a:t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g8c810a391d_2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3263" y="1021003"/>
            <a:ext cx="2973763" cy="9333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8" name="Google Shape;178;g8c810a391d_2_85"/>
          <p:cNvGraphicFramePr/>
          <p:nvPr/>
        </p:nvGraphicFramePr>
        <p:xfrm>
          <a:off x="6069069" y="15954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{25862EEC-25CB-4BA6-A5CB-3801C8AC8C8A}</a:tableStyleId>
              </a:tblPr>
              <a:tblGrid>
                <a:gridCol w="466050"/>
                <a:gridCol w="466050"/>
                <a:gridCol w="466050"/>
                <a:gridCol w="466050"/>
                <a:gridCol w="466050"/>
                <a:gridCol w="466050"/>
              </a:tblGrid>
              <a:tr h="61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lang="en-GB" sz="3900" u="none" cap="none" strike="noStrike">
                          <a:solidFill>
                            <a:schemeClr val="dk2"/>
                          </a:solidFill>
                        </a:rPr>
                        <a:t> </a:t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t/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t/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t/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t/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lang="en-GB" sz="3900" u="none" cap="none" strike="noStrike">
                          <a:solidFill>
                            <a:schemeClr val="dk2"/>
                          </a:solidFill>
                        </a:rPr>
                        <a:t>2</a:t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lang="en-GB" sz="3900" u="none" cap="none" strike="noStrike">
                          <a:solidFill>
                            <a:schemeClr val="dk2"/>
                          </a:solidFill>
                        </a:rPr>
                        <a:t>1</a:t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lang="en-GB" sz="3900" u="none" cap="none" strike="noStrike">
                          <a:solidFill>
                            <a:schemeClr val="dk2"/>
                          </a:solidFill>
                        </a:rPr>
                        <a:t>5</a:t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t/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t/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lang="en-GB" sz="3900" u="none" cap="none" strike="noStrike">
                          <a:solidFill>
                            <a:schemeClr val="dk2"/>
                          </a:solidFill>
                        </a:rPr>
                        <a:t>-</a:t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lang="en-GB" sz="3900" u="sng" cap="none" strike="noStrike">
                          <a:solidFill>
                            <a:schemeClr val="dk2"/>
                          </a:solidFill>
                        </a:rPr>
                        <a:t>1</a:t>
                      </a:r>
                      <a:endParaRPr sz="3900" u="sng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lang="en-GB" sz="3900" u="sng" cap="none" strike="noStrike">
                          <a:solidFill>
                            <a:schemeClr val="dk2"/>
                          </a:solidFill>
                        </a:rPr>
                        <a:t>2</a:t>
                      </a:r>
                      <a:endParaRPr sz="3900" u="sng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lang="en-GB" sz="3900" u="sng" cap="none" strike="noStrike">
                          <a:solidFill>
                            <a:schemeClr val="dk2"/>
                          </a:solidFill>
                        </a:rPr>
                        <a:t>6</a:t>
                      </a:r>
                      <a:endParaRPr sz="3900" u="sng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t/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t/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t/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lang="en-GB" sz="3900" u="none" cap="none" strike="noStrike">
                          <a:solidFill>
                            <a:schemeClr val="dk2"/>
                          </a:solidFill>
                        </a:rPr>
                        <a:t>1</a:t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lang="en-GB" sz="3900" u="none" cap="none" strike="noStrike">
                          <a:solidFill>
                            <a:schemeClr val="dk2"/>
                          </a:solidFill>
                        </a:rPr>
                        <a:t>8</a:t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lang="en-GB" sz="3900" u="none" cap="none" strike="noStrike">
                          <a:solidFill>
                            <a:schemeClr val="dk2"/>
                          </a:solidFill>
                        </a:rPr>
                        <a:t>9</a:t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t/>
                      </a:r>
                      <a:endParaRPr sz="39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0x010100855F29AA80E9CF4AB032E6DE515076B5</vt:lpwstr>
  </property>
</Properties>
</file>