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Lst>
  <p:sldSz cy="10287000" cx="18288000"/>
  <p:notesSz cx="6858000" cy="9144000"/>
  <p:embeddedFontLst>
    <p:embeddedFont>
      <p:font typeface="Montserrat SemiBold"/>
      <p:regular r:id="rId13"/>
      <p:bold r:id="rId14"/>
      <p:italic r:id="rId15"/>
      <p:boldItalic r:id="rId16"/>
    </p:embeddedFont>
    <p:embeddedFont>
      <p:font typeface="Montserrat"/>
      <p:regular r:id="rId17"/>
      <p:bold r:id="rId18"/>
      <p:italic r:id="rId19"/>
      <p:boldItalic r:id="rId20"/>
    </p:embeddedFont>
    <p:embeddedFont>
      <p:font typeface="Montserrat Medium"/>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386D956-7CAB-4567-AF0B-793F046925BF}">
  <a:tblStyle styleId="{3386D956-7CAB-4567-AF0B-793F046925BF}" styleName="Table_0">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Montserrat-boldItalic.fntdata"/><Relationship Id="rId11" Type="http://schemas.openxmlformats.org/officeDocument/2006/relationships/slide" Target="slides/slide6.xml"/><Relationship Id="rId22" Type="http://schemas.openxmlformats.org/officeDocument/2006/relationships/font" Target="fonts/MontserratMedium-bold.fntdata"/><Relationship Id="rId10" Type="http://schemas.openxmlformats.org/officeDocument/2006/relationships/slide" Target="slides/slide5.xml"/><Relationship Id="rId21" Type="http://schemas.openxmlformats.org/officeDocument/2006/relationships/font" Target="fonts/MontserratMedium-regular.fntdata"/><Relationship Id="rId13" Type="http://schemas.openxmlformats.org/officeDocument/2006/relationships/font" Target="fonts/MontserratSemiBold-regular.fntdata"/><Relationship Id="rId24" Type="http://schemas.openxmlformats.org/officeDocument/2006/relationships/font" Target="fonts/MontserratMedium-boldItalic.fntdata"/><Relationship Id="rId12" Type="http://schemas.openxmlformats.org/officeDocument/2006/relationships/slide" Target="slides/slide7.xml"/><Relationship Id="rId23" Type="http://schemas.openxmlformats.org/officeDocument/2006/relationships/font" Target="fonts/MontserratMedium-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SemiBold-italic.fntdata"/><Relationship Id="rId14" Type="http://schemas.openxmlformats.org/officeDocument/2006/relationships/font" Target="fonts/MontserratSemiBold-bold.fntdata"/><Relationship Id="rId17" Type="http://schemas.openxmlformats.org/officeDocument/2006/relationships/font" Target="fonts/Montserrat-regular.fntdata"/><Relationship Id="rId16" Type="http://schemas.openxmlformats.org/officeDocument/2006/relationships/font" Target="fonts/MontserratSemiBold-boldItalic.fntdata"/><Relationship Id="rId5" Type="http://schemas.openxmlformats.org/officeDocument/2006/relationships/notesMaster" Target="notesMasters/notesMaster1.xml"/><Relationship Id="rId19" Type="http://schemas.openxmlformats.org/officeDocument/2006/relationships/font" Target="fonts/Montserrat-italic.fntdata"/><Relationship Id="rId6" Type="http://schemas.openxmlformats.org/officeDocument/2006/relationships/slide" Target="slides/slide1.xml"/><Relationship Id="rId18" Type="http://schemas.openxmlformats.org/officeDocument/2006/relationships/font" Target="fonts/Montserrat-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c6bcf01f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c6bcf01f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8dab7db486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8dab7db486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8dab7db486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8dab7db486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8dab7db486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8dab7db486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8dab7db486_0_1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8dab7db486_0_1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8c611625b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8c611625b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Think through very carefully what, if any, sentence starters might scaffold pupil thinking.</a:t>
            </a:r>
            <a:endParaRPr/>
          </a:p>
          <a:p>
            <a:pPr indent="0" lvl="0" marL="0" rtl="0" algn="l">
              <a:spcBef>
                <a:spcPts val="0"/>
              </a:spcBef>
              <a:spcAft>
                <a:spcPts val="0"/>
              </a:spcAft>
              <a:buNone/>
            </a:pPr>
            <a:r>
              <a:rPr lang="en-GB"/>
              <a:t>Avoid temptation to use generic sentence starters and instead try to work out what sentence stems might clarify a question.</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8dab7db486_0_1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8dab7db486_0_1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0" lang="en-GB" sz="3600">
                <a:solidFill>
                  <a:srgbClr val="4B3241"/>
                </a:solidFill>
              </a:rPr>
              <a:t>History Unit 2 Elizabeth</a:t>
            </a:r>
            <a:endParaRPr b="0" sz="3600">
              <a:solidFill>
                <a:srgbClr val="4B3241"/>
              </a:solidFill>
            </a:endParaRPr>
          </a:p>
          <a:p>
            <a:pPr indent="0" lvl="0" marL="0" rtl="0" algn="l">
              <a:spcBef>
                <a:spcPts val="0"/>
              </a:spcBef>
              <a:spcAft>
                <a:spcPts val="0"/>
              </a:spcAft>
              <a:buNone/>
            </a:pPr>
            <a:r>
              <a:rPr b="0" lang="en-GB" sz="3600">
                <a:solidFill>
                  <a:srgbClr val="4B3241"/>
                </a:solidFill>
              </a:rPr>
              <a:t>Lesson 20 of 30</a:t>
            </a:r>
            <a:endParaRPr/>
          </a:p>
        </p:txBody>
      </p:sp>
      <p:sp>
        <p:nvSpPr>
          <p:cNvPr id="80" name="Google Shape;80;p1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6000">
                <a:solidFill>
                  <a:srgbClr val="4B3241"/>
                </a:solidFill>
                <a:latin typeface="Montserrat SemiBold"/>
                <a:ea typeface="Montserrat SemiBold"/>
                <a:cs typeface="Montserrat SemiBold"/>
                <a:sym typeface="Montserrat SemiBold"/>
              </a:rPr>
              <a:t>How did Elizabeth’s direct action provoke all out war with Spain? </a:t>
            </a:r>
            <a:endParaRPr/>
          </a:p>
        </p:txBody>
      </p:sp>
      <p:sp>
        <p:nvSpPr>
          <p:cNvPr id="81" name="Google Shape;81;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5"/>
          <p:cNvSpPr txBox="1"/>
          <p:nvPr>
            <p:ph type="title"/>
          </p:nvPr>
        </p:nvSpPr>
        <p:spPr>
          <a:xfrm>
            <a:off x="240875" y="341350"/>
            <a:ext cx="8997600" cy="10974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The Treaty of Nonsuch 1585</a:t>
            </a:r>
            <a:endParaRPr/>
          </a:p>
        </p:txBody>
      </p:sp>
      <p:sp>
        <p:nvSpPr>
          <p:cNvPr id="87" name="Google Shape;87;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8" name="Google Shape;88;p15"/>
          <p:cNvSpPr txBox="1"/>
          <p:nvPr/>
        </p:nvSpPr>
        <p:spPr>
          <a:xfrm>
            <a:off x="349450" y="1377000"/>
            <a:ext cx="17822100" cy="7533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2700" u="sng">
                <a:latin typeface="Montserrat"/>
                <a:ea typeface="Montserrat"/>
                <a:cs typeface="Montserrat"/>
                <a:sym typeface="Montserrat"/>
              </a:rPr>
              <a:t>Background </a:t>
            </a:r>
            <a:endParaRPr b="1" sz="2700" u="sng">
              <a:latin typeface="Montserrat"/>
              <a:ea typeface="Montserrat"/>
              <a:cs typeface="Montserrat"/>
              <a:sym typeface="Montserrat"/>
            </a:endParaRPr>
          </a:p>
          <a:p>
            <a:pPr indent="0" lvl="0" marL="0" rtl="0" algn="l">
              <a:spcBef>
                <a:spcPts val="0"/>
              </a:spcBef>
              <a:spcAft>
                <a:spcPts val="0"/>
              </a:spcAft>
              <a:buNone/>
            </a:pPr>
            <a:r>
              <a:rPr lang="en-GB" sz="2700">
                <a:latin typeface="Montserrat"/>
                <a:ea typeface="Montserrat"/>
                <a:cs typeface="Montserrat"/>
                <a:sym typeface="Montserrat"/>
              </a:rPr>
              <a:t>In 1584, </a:t>
            </a:r>
            <a:r>
              <a:rPr b="1" lang="en-GB" sz="2700">
                <a:solidFill>
                  <a:schemeClr val="accent3"/>
                </a:solidFill>
                <a:latin typeface="Montserrat"/>
                <a:ea typeface="Montserrat"/>
                <a:cs typeface="Montserrat"/>
                <a:sym typeface="Montserrat"/>
              </a:rPr>
              <a:t>King Philip II </a:t>
            </a:r>
            <a:r>
              <a:rPr lang="en-GB" sz="2700">
                <a:latin typeface="Montserrat"/>
                <a:ea typeface="Montserrat"/>
                <a:cs typeface="Montserrat"/>
                <a:sym typeface="Montserrat"/>
              </a:rPr>
              <a:t>made an alliance with the </a:t>
            </a:r>
            <a:r>
              <a:rPr b="1" lang="en-GB" sz="2700">
                <a:solidFill>
                  <a:schemeClr val="accent4"/>
                </a:solidFill>
                <a:latin typeface="Montserrat"/>
                <a:ea typeface="Montserrat"/>
                <a:cs typeface="Montserrat"/>
                <a:sym typeface="Montserrat"/>
              </a:rPr>
              <a:t>French Catholic League </a:t>
            </a:r>
            <a:r>
              <a:rPr lang="en-GB" sz="2700">
                <a:latin typeface="Montserrat"/>
                <a:ea typeface="Montserrat"/>
                <a:cs typeface="Montserrat"/>
                <a:sym typeface="Montserrat"/>
              </a:rPr>
              <a:t>who were determined that another Protestant would not become heir to the </a:t>
            </a:r>
            <a:r>
              <a:rPr lang="en-GB" sz="2700">
                <a:latin typeface="Montserrat"/>
                <a:ea typeface="Montserrat"/>
                <a:cs typeface="Montserrat"/>
                <a:sym typeface="Montserrat"/>
              </a:rPr>
              <a:t>throne</a:t>
            </a:r>
            <a:r>
              <a:rPr lang="en-GB" sz="2700">
                <a:latin typeface="Montserrat"/>
                <a:ea typeface="Montserrat"/>
                <a:cs typeface="Montserrat"/>
                <a:sym typeface="Montserrat"/>
              </a:rPr>
              <a:t>, after the death of the </a:t>
            </a:r>
            <a:r>
              <a:rPr b="1" lang="en-GB" sz="2700">
                <a:solidFill>
                  <a:schemeClr val="accent4"/>
                </a:solidFill>
                <a:latin typeface="Montserrat"/>
                <a:ea typeface="Montserrat"/>
                <a:cs typeface="Montserrat"/>
                <a:sym typeface="Montserrat"/>
              </a:rPr>
              <a:t>Duke of Alencon</a:t>
            </a:r>
            <a:r>
              <a:rPr lang="en-GB" sz="2700">
                <a:latin typeface="Montserrat"/>
                <a:ea typeface="Montserrat"/>
                <a:cs typeface="Montserrat"/>
                <a:sym typeface="Montserrat"/>
              </a:rPr>
              <a:t>. This alliance was sealed in the Treaty of Joinville. This treaty meant that France and Spain were now united in their aim to rid the Netherlands, and Europe, of Protestantism. </a:t>
            </a:r>
            <a:r>
              <a:rPr b="1" lang="en-GB" sz="2700">
                <a:solidFill>
                  <a:schemeClr val="accent3"/>
                </a:solidFill>
                <a:latin typeface="Montserrat"/>
                <a:ea typeface="Montserrat"/>
                <a:cs typeface="Montserrat"/>
                <a:sym typeface="Montserrat"/>
              </a:rPr>
              <a:t>Elizabeth I </a:t>
            </a:r>
            <a:r>
              <a:rPr lang="en-GB" sz="2700">
                <a:latin typeface="Montserrat"/>
                <a:ea typeface="Montserrat"/>
                <a:cs typeface="Montserrat"/>
                <a:sym typeface="Montserrat"/>
              </a:rPr>
              <a:t>now could not delay in taking action against Spain. </a:t>
            </a:r>
            <a:endParaRPr sz="2700">
              <a:latin typeface="Montserrat"/>
              <a:ea typeface="Montserrat"/>
              <a:cs typeface="Montserrat"/>
              <a:sym typeface="Montserrat"/>
            </a:endParaRPr>
          </a:p>
          <a:p>
            <a:pPr indent="0" lvl="0" marL="0" rtl="0" algn="l">
              <a:spcBef>
                <a:spcPts val="0"/>
              </a:spcBef>
              <a:spcAft>
                <a:spcPts val="0"/>
              </a:spcAft>
              <a:buNone/>
            </a:pPr>
            <a:r>
              <a:t/>
            </a:r>
            <a:endParaRPr sz="2700">
              <a:latin typeface="Montserrat"/>
              <a:ea typeface="Montserrat"/>
              <a:cs typeface="Montserrat"/>
              <a:sym typeface="Montserrat"/>
            </a:endParaRPr>
          </a:p>
          <a:p>
            <a:pPr indent="0" lvl="0" marL="0" rtl="0" algn="l">
              <a:spcBef>
                <a:spcPts val="0"/>
              </a:spcBef>
              <a:spcAft>
                <a:spcPts val="0"/>
              </a:spcAft>
              <a:buNone/>
            </a:pPr>
            <a:r>
              <a:rPr b="1" lang="en-GB" sz="2700" u="sng">
                <a:latin typeface="Montserrat"/>
                <a:ea typeface="Montserrat"/>
                <a:cs typeface="Montserrat"/>
                <a:sym typeface="Montserrat"/>
              </a:rPr>
              <a:t>Impact</a:t>
            </a:r>
            <a:endParaRPr b="1" sz="2700" u="sng">
              <a:latin typeface="Montserrat"/>
              <a:ea typeface="Montserrat"/>
              <a:cs typeface="Montserrat"/>
              <a:sym typeface="Montserrat"/>
            </a:endParaRPr>
          </a:p>
          <a:p>
            <a:pPr indent="0" lvl="0" marL="0" rtl="0" algn="l">
              <a:spcBef>
                <a:spcPts val="0"/>
              </a:spcBef>
              <a:spcAft>
                <a:spcPts val="0"/>
              </a:spcAft>
              <a:buNone/>
            </a:pPr>
            <a:r>
              <a:rPr lang="en-GB" sz="2700">
                <a:latin typeface="Montserrat"/>
                <a:ea typeface="Montserrat"/>
                <a:cs typeface="Montserrat"/>
                <a:sym typeface="Montserrat"/>
              </a:rPr>
              <a:t>In 1585 </a:t>
            </a:r>
            <a:r>
              <a:rPr b="1" lang="en-GB" sz="2700">
                <a:solidFill>
                  <a:schemeClr val="accent3"/>
                </a:solidFill>
                <a:latin typeface="Montserrat"/>
                <a:ea typeface="Montserrat"/>
                <a:cs typeface="Montserrat"/>
                <a:sym typeface="Montserrat"/>
              </a:rPr>
              <a:t>Elizabeth I </a:t>
            </a:r>
            <a:r>
              <a:rPr lang="en-GB" sz="2700">
                <a:latin typeface="Montserrat"/>
                <a:ea typeface="Montserrat"/>
                <a:cs typeface="Montserrat"/>
                <a:sym typeface="Montserrat"/>
              </a:rPr>
              <a:t>signed the Treaty of Nonsuch with the Dutch. This marked a change in Elizabeth’s policy, as before she had tried to avoid triggering an all out war with Spain by intervening only indirectly in the Netherlands. However, in the Treaty of Nonsuch she agreed to send an army of around 7000 soldiers to help the Dutch in their fight against the Spanish in the Netherlands. Elizabeth decided that the campaign would be lead by one of her favourites </a:t>
            </a:r>
            <a:r>
              <a:rPr b="1" lang="en-GB" sz="2700">
                <a:solidFill>
                  <a:schemeClr val="accent4"/>
                </a:solidFill>
                <a:latin typeface="Montserrat"/>
                <a:ea typeface="Montserrat"/>
                <a:cs typeface="Montserrat"/>
                <a:sym typeface="Montserrat"/>
              </a:rPr>
              <a:t>Robert Dudley, the Earl of Leicester.</a:t>
            </a:r>
            <a:r>
              <a:rPr b="1" lang="en-GB" sz="2700">
                <a:solidFill>
                  <a:schemeClr val="accent3"/>
                </a:solidFill>
                <a:latin typeface="Montserrat"/>
                <a:ea typeface="Montserrat"/>
                <a:cs typeface="Montserrat"/>
                <a:sym typeface="Montserrat"/>
              </a:rPr>
              <a:t> </a:t>
            </a:r>
            <a:r>
              <a:rPr lang="en-GB" sz="2700">
                <a:latin typeface="Montserrat"/>
                <a:ea typeface="Montserrat"/>
                <a:cs typeface="Montserrat"/>
                <a:sym typeface="Montserrat"/>
              </a:rPr>
              <a:t>To help the Dutch further, </a:t>
            </a:r>
            <a:r>
              <a:rPr b="1" lang="en-GB" sz="2700">
                <a:solidFill>
                  <a:schemeClr val="accent3"/>
                </a:solidFill>
                <a:latin typeface="Montserrat"/>
                <a:ea typeface="Montserrat"/>
                <a:cs typeface="Montserrat"/>
                <a:sym typeface="Montserrat"/>
              </a:rPr>
              <a:t>Elizabeth I</a:t>
            </a:r>
            <a:r>
              <a:rPr lang="en-GB" sz="2700">
                <a:latin typeface="Montserrat"/>
                <a:ea typeface="Montserrat"/>
                <a:cs typeface="Montserrat"/>
                <a:sym typeface="Montserrat"/>
              </a:rPr>
              <a:t> also sent </a:t>
            </a:r>
            <a:r>
              <a:rPr b="1" lang="en-GB" sz="2700">
                <a:solidFill>
                  <a:schemeClr val="accent4"/>
                </a:solidFill>
                <a:latin typeface="Montserrat"/>
                <a:ea typeface="Montserrat"/>
                <a:cs typeface="Montserrat"/>
                <a:sym typeface="Montserrat"/>
              </a:rPr>
              <a:t>Francis Drake</a:t>
            </a:r>
            <a:r>
              <a:rPr lang="en-GB" sz="2700">
                <a:latin typeface="Montserrat"/>
                <a:ea typeface="Montserrat"/>
                <a:cs typeface="Montserrat"/>
                <a:sym typeface="Montserrat"/>
              </a:rPr>
              <a:t> to the New World where he was instructed to disrupt Spanish trade and supplies of resources that were often used to support the Spanish armed forces in the Netherlands. </a:t>
            </a:r>
            <a:r>
              <a:rPr b="1" lang="en-GB" sz="2700">
                <a:solidFill>
                  <a:schemeClr val="accent3"/>
                </a:solidFill>
                <a:latin typeface="Montserrat"/>
                <a:ea typeface="Montserrat"/>
                <a:cs typeface="Montserrat"/>
                <a:sym typeface="Montserrat"/>
              </a:rPr>
              <a:t>King Philip II </a:t>
            </a:r>
            <a:r>
              <a:rPr lang="en-GB" sz="2700">
                <a:latin typeface="Montserrat"/>
                <a:ea typeface="Montserrat"/>
                <a:cs typeface="Montserrat"/>
                <a:sym typeface="Montserrat"/>
              </a:rPr>
              <a:t>was furious and interpreted this actions as an act of war. He told the Pope of his intention to invade England at the end of 1585.</a:t>
            </a:r>
            <a:endParaRPr sz="2700">
              <a:latin typeface="Montserrat"/>
              <a:ea typeface="Montserrat"/>
              <a:cs typeface="Montserrat"/>
              <a:sym typeface="Montserra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6"/>
          <p:cNvSpPr txBox="1"/>
          <p:nvPr>
            <p:ph idx="1" type="body"/>
          </p:nvPr>
        </p:nvSpPr>
        <p:spPr>
          <a:xfrm>
            <a:off x="306425" y="1230450"/>
            <a:ext cx="17755800" cy="7484100"/>
          </a:xfrm>
          <a:prstGeom prst="rect">
            <a:avLst/>
          </a:prstGeom>
        </p:spPr>
        <p:txBody>
          <a:bodyPr anchorCtr="0" anchor="t" bIns="0" lIns="0" spcFirstLastPara="1" rIns="0" wrap="square" tIns="0">
            <a:noAutofit/>
          </a:bodyPr>
          <a:lstStyle/>
          <a:p>
            <a:pPr indent="0" lvl="0" marL="0" rtl="0" algn="l">
              <a:lnSpc>
                <a:spcPct val="100000"/>
              </a:lnSpc>
              <a:spcBef>
                <a:spcPts val="0"/>
              </a:spcBef>
              <a:spcAft>
                <a:spcPts val="0"/>
              </a:spcAft>
              <a:buNone/>
            </a:pPr>
            <a:r>
              <a:rPr b="1" lang="en-GB" sz="2500" u="sng">
                <a:solidFill>
                  <a:srgbClr val="000000"/>
                </a:solidFill>
              </a:rPr>
              <a:t>Background</a:t>
            </a:r>
            <a:endParaRPr b="1" sz="2500" u="sng">
              <a:solidFill>
                <a:srgbClr val="000000"/>
              </a:solidFill>
            </a:endParaRPr>
          </a:p>
          <a:p>
            <a:pPr indent="0" lvl="0" marL="0" rtl="0" algn="l">
              <a:lnSpc>
                <a:spcPct val="100000"/>
              </a:lnSpc>
              <a:spcBef>
                <a:spcPts val="2000"/>
              </a:spcBef>
              <a:spcAft>
                <a:spcPts val="0"/>
              </a:spcAft>
              <a:buNone/>
            </a:pPr>
            <a:r>
              <a:rPr lang="en-GB" sz="2500">
                <a:solidFill>
                  <a:srgbClr val="000000"/>
                </a:solidFill>
              </a:rPr>
              <a:t>After Elizabeth I signed the Treaty of Nonsuch in 1585 with the Dutch, she chose one of her favourites, </a:t>
            </a:r>
            <a:r>
              <a:rPr b="1" lang="en-GB" sz="2500">
                <a:solidFill>
                  <a:schemeClr val="accent4"/>
                </a:solidFill>
              </a:rPr>
              <a:t>Robert Dudley, the Earl of Leicester </a:t>
            </a:r>
            <a:r>
              <a:rPr lang="en-GB" sz="2500">
                <a:solidFill>
                  <a:srgbClr val="000000"/>
                </a:solidFill>
              </a:rPr>
              <a:t>to lead a campaign of 6,000 soldiers to the Netherlands to aid in their fight against the Spanish.</a:t>
            </a:r>
            <a:endParaRPr sz="2500">
              <a:solidFill>
                <a:srgbClr val="000000"/>
              </a:solidFill>
            </a:endParaRPr>
          </a:p>
          <a:p>
            <a:pPr indent="0" lvl="0" marL="0" rtl="0" algn="l">
              <a:lnSpc>
                <a:spcPct val="100000"/>
              </a:lnSpc>
              <a:spcBef>
                <a:spcPts val="2000"/>
              </a:spcBef>
              <a:spcAft>
                <a:spcPts val="0"/>
              </a:spcAft>
              <a:buNone/>
            </a:pPr>
            <a:r>
              <a:rPr b="1" lang="en-GB" sz="2500" u="sng">
                <a:solidFill>
                  <a:srgbClr val="000000"/>
                </a:solidFill>
              </a:rPr>
              <a:t>Leicester’s campaign</a:t>
            </a:r>
            <a:endParaRPr b="1" sz="2500" u="sng">
              <a:solidFill>
                <a:srgbClr val="000000"/>
              </a:solidFill>
            </a:endParaRPr>
          </a:p>
          <a:p>
            <a:pPr indent="0" lvl="0" marL="0" rtl="0" algn="l">
              <a:lnSpc>
                <a:spcPct val="100000"/>
              </a:lnSpc>
              <a:spcBef>
                <a:spcPts val="2000"/>
              </a:spcBef>
              <a:spcAft>
                <a:spcPts val="0"/>
              </a:spcAft>
              <a:buNone/>
            </a:pPr>
            <a:r>
              <a:rPr b="1" lang="en-GB" sz="2500">
                <a:solidFill>
                  <a:schemeClr val="accent4"/>
                </a:solidFill>
              </a:rPr>
              <a:t>Dudley’s </a:t>
            </a:r>
            <a:r>
              <a:rPr lang="en-GB" sz="2500">
                <a:solidFill>
                  <a:srgbClr val="000000"/>
                </a:solidFill>
              </a:rPr>
              <a:t>expedition started badly in January 1586. </a:t>
            </a:r>
            <a:r>
              <a:rPr b="1" lang="en-GB" sz="2500">
                <a:solidFill>
                  <a:schemeClr val="accent3"/>
                </a:solidFill>
              </a:rPr>
              <a:t> Elizabeth I </a:t>
            </a:r>
            <a:r>
              <a:rPr lang="en-GB" sz="2500">
                <a:solidFill>
                  <a:srgbClr val="000000"/>
                </a:solidFill>
              </a:rPr>
              <a:t>didn’t provide </a:t>
            </a:r>
            <a:r>
              <a:rPr b="1" lang="en-GB" sz="2500">
                <a:solidFill>
                  <a:schemeClr val="accent4"/>
                </a:solidFill>
              </a:rPr>
              <a:t>Dudley </a:t>
            </a:r>
            <a:r>
              <a:rPr lang="en-GB" sz="2500">
                <a:solidFill>
                  <a:srgbClr val="000000"/>
                </a:solidFill>
              </a:rPr>
              <a:t>with sufficient money or soldiers to maintain the campaign in the Netherlands.  She was reluctant to fully equip her forces to crush Spain as she still wanted to negotiate with them. Matters were made worse when later, the Dutch then offered </a:t>
            </a:r>
            <a:r>
              <a:rPr b="1" lang="en-GB" sz="2500">
                <a:solidFill>
                  <a:schemeClr val="accent3"/>
                </a:solidFill>
              </a:rPr>
              <a:t>Elizabeth I </a:t>
            </a:r>
            <a:r>
              <a:rPr b="1" lang="en-GB" sz="2500">
                <a:solidFill>
                  <a:schemeClr val="accent4"/>
                </a:solidFill>
              </a:rPr>
              <a:t>sovereignty </a:t>
            </a:r>
            <a:r>
              <a:rPr lang="en-GB" sz="2500">
                <a:solidFill>
                  <a:srgbClr val="000000"/>
                </a:solidFill>
              </a:rPr>
              <a:t>over the Netherlands. </a:t>
            </a:r>
            <a:r>
              <a:rPr b="1" lang="en-GB" sz="2500">
                <a:solidFill>
                  <a:schemeClr val="accent4"/>
                </a:solidFill>
              </a:rPr>
              <a:t>Dudley </a:t>
            </a:r>
            <a:r>
              <a:rPr lang="en-GB" sz="2500">
                <a:solidFill>
                  <a:srgbClr val="000000"/>
                </a:solidFill>
              </a:rPr>
              <a:t>accepted the title of ‘Governor General’ without Elizabeth’s permission. This infuriated Elizabeth as well as </a:t>
            </a:r>
            <a:r>
              <a:rPr b="1" lang="en-GB" sz="2500">
                <a:solidFill>
                  <a:schemeClr val="accent3"/>
                </a:solidFill>
              </a:rPr>
              <a:t>King Philip II </a:t>
            </a:r>
            <a:r>
              <a:rPr lang="en-GB" sz="2500">
                <a:solidFill>
                  <a:srgbClr val="000000"/>
                </a:solidFill>
              </a:rPr>
              <a:t>who believed this was evidence that England was trying to usurp Spanish rule there. </a:t>
            </a:r>
            <a:endParaRPr sz="2500">
              <a:solidFill>
                <a:srgbClr val="000000"/>
              </a:solidFill>
            </a:endParaRPr>
          </a:p>
          <a:p>
            <a:pPr indent="0" lvl="0" marL="0" rtl="0" algn="l">
              <a:lnSpc>
                <a:spcPct val="100000"/>
              </a:lnSpc>
              <a:spcBef>
                <a:spcPts val="2000"/>
              </a:spcBef>
              <a:spcAft>
                <a:spcPts val="0"/>
              </a:spcAft>
              <a:buNone/>
            </a:pPr>
            <a:r>
              <a:rPr lang="en-GB" sz="2500">
                <a:solidFill>
                  <a:srgbClr val="000000"/>
                </a:solidFill>
              </a:rPr>
              <a:t>Throughout 1586, </a:t>
            </a:r>
            <a:r>
              <a:rPr b="1" lang="en-GB" sz="2500">
                <a:solidFill>
                  <a:schemeClr val="accent4"/>
                </a:solidFill>
              </a:rPr>
              <a:t>Dudley’s </a:t>
            </a:r>
            <a:r>
              <a:rPr lang="en-GB" sz="2500">
                <a:solidFill>
                  <a:srgbClr val="000000"/>
                </a:solidFill>
              </a:rPr>
              <a:t>forces were not able to fully stop the </a:t>
            </a:r>
            <a:r>
              <a:rPr b="1" lang="en-GB" sz="2500">
                <a:solidFill>
                  <a:schemeClr val="accent4"/>
                </a:solidFill>
              </a:rPr>
              <a:t>Duke of Parma</a:t>
            </a:r>
            <a:r>
              <a:rPr lang="en-GB" sz="2500">
                <a:solidFill>
                  <a:srgbClr val="000000"/>
                </a:solidFill>
              </a:rPr>
              <a:t> from moving through the Netherlands and retaking control. However, in 1587 </a:t>
            </a:r>
            <a:r>
              <a:rPr b="1" lang="en-GB" sz="2500">
                <a:solidFill>
                  <a:schemeClr val="accent3"/>
                </a:solidFill>
              </a:rPr>
              <a:t>Dudley </a:t>
            </a:r>
            <a:r>
              <a:rPr lang="en-GB" sz="2500">
                <a:solidFill>
                  <a:srgbClr val="000000"/>
                </a:solidFill>
              </a:rPr>
              <a:t>was able to stop the </a:t>
            </a:r>
            <a:r>
              <a:rPr b="1" lang="en-GB" sz="2500">
                <a:solidFill>
                  <a:schemeClr val="accent4"/>
                </a:solidFill>
              </a:rPr>
              <a:t>Duke of Parma</a:t>
            </a:r>
            <a:r>
              <a:rPr lang="en-GB" sz="2500">
                <a:solidFill>
                  <a:srgbClr val="000000"/>
                </a:solidFill>
              </a:rPr>
              <a:t> taking control of the deep water port of Ostend, and other deep water points. If the Spanish were to invade England from the Netherlands, access to such ports would be crucial to launch their large ships. Despite this success </a:t>
            </a:r>
            <a:r>
              <a:rPr b="1" lang="en-GB" sz="2500">
                <a:solidFill>
                  <a:schemeClr val="accent3"/>
                </a:solidFill>
              </a:rPr>
              <a:t>Dudley </a:t>
            </a:r>
            <a:r>
              <a:rPr lang="en-GB" sz="2500">
                <a:solidFill>
                  <a:srgbClr val="000000"/>
                </a:solidFill>
              </a:rPr>
              <a:t>was ordered to return from the Netherlands by the end of 1587. The campaign was viewed as a failure.</a:t>
            </a:r>
            <a:endParaRPr sz="2500">
              <a:solidFill>
                <a:srgbClr val="000000"/>
              </a:solidFill>
            </a:endParaRPr>
          </a:p>
          <a:p>
            <a:pPr indent="0" lvl="0" marL="0" rtl="0" algn="l">
              <a:spcBef>
                <a:spcPts val="2000"/>
              </a:spcBef>
              <a:spcAft>
                <a:spcPts val="0"/>
              </a:spcAft>
              <a:buNone/>
            </a:pPr>
            <a:r>
              <a:t/>
            </a:r>
            <a:endParaRPr sz="2500">
              <a:solidFill>
                <a:srgbClr val="052264"/>
              </a:solidFill>
            </a:endParaRPr>
          </a:p>
          <a:p>
            <a:pPr indent="0" lvl="0" marL="0" rtl="0" algn="l">
              <a:spcBef>
                <a:spcPts val="2000"/>
              </a:spcBef>
              <a:spcAft>
                <a:spcPts val="2000"/>
              </a:spcAft>
              <a:buNone/>
            </a:pPr>
            <a:r>
              <a:t/>
            </a:r>
            <a:endParaRPr/>
          </a:p>
        </p:txBody>
      </p:sp>
      <p:sp>
        <p:nvSpPr>
          <p:cNvPr id="94" name="Google Shape;94;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5" name="Google Shape;95;p16"/>
          <p:cNvSpPr txBox="1"/>
          <p:nvPr/>
        </p:nvSpPr>
        <p:spPr>
          <a:xfrm>
            <a:off x="214200" y="174150"/>
            <a:ext cx="9549600" cy="10563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GB" sz="4400">
                <a:solidFill>
                  <a:srgbClr val="434343"/>
                </a:solidFill>
                <a:latin typeface="Montserrat"/>
                <a:ea typeface="Montserrat"/>
                <a:cs typeface="Montserrat"/>
                <a:sym typeface="Montserrat"/>
              </a:rPr>
              <a:t>Leicester’s campaign</a:t>
            </a:r>
            <a:endParaRPr b="1" sz="4400">
              <a:solidFill>
                <a:srgbClr val="434343"/>
              </a:solidFill>
              <a:latin typeface="Montserrat"/>
              <a:ea typeface="Montserrat"/>
              <a:cs typeface="Montserrat"/>
              <a:sym typeface="Montserra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7"/>
          <p:cNvSpPr txBox="1"/>
          <p:nvPr>
            <p:ph idx="1" type="body"/>
          </p:nvPr>
        </p:nvSpPr>
        <p:spPr>
          <a:xfrm>
            <a:off x="240900" y="1418200"/>
            <a:ext cx="17581200" cy="7536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sz="2500" u="sng">
                <a:solidFill>
                  <a:srgbClr val="000000"/>
                </a:solidFill>
              </a:rPr>
              <a:t>Background</a:t>
            </a:r>
            <a:endParaRPr b="1" sz="2500" u="sng">
              <a:solidFill>
                <a:srgbClr val="000000"/>
              </a:solidFill>
            </a:endParaRPr>
          </a:p>
          <a:p>
            <a:pPr indent="0" lvl="0" marL="0" rtl="0" algn="l">
              <a:spcBef>
                <a:spcPts val="2000"/>
              </a:spcBef>
              <a:spcAft>
                <a:spcPts val="0"/>
              </a:spcAft>
              <a:buNone/>
            </a:pPr>
            <a:r>
              <a:rPr lang="en-GB" sz="2500">
                <a:solidFill>
                  <a:srgbClr val="000000"/>
                </a:solidFill>
              </a:rPr>
              <a:t>Although there was no formal declaration of war between them, by the mid 1580s both Spain and England considered themselves to be at active war against each other. It was also clear at this time that </a:t>
            </a:r>
            <a:r>
              <a:rPr b="1" lang="en-GB" sz="2500">
                <a:solidFill>
                  <a:schemeClr val="accent3"/>
                </a:solidFill>
              </a:rPr>
              <a:t>King Philip II </a:t>
            </a:r>
            <a:r>
              <a:rPr lang="en-GB" sz="2500">
                <a:solidFill>
                  <a:srgbClr val="000000"/>
                </a:solidFill>
              </a:rPr>
              <a:t>was planning a major naval invasion of England. To try and weaken Spain and disrupt their plans, in April 1587 </a:t>
            </a:r>
            <a:r>
              <a:rPr b="1" lang="en-GB" sz="2500">
                <a:solidFill>
                  <a:schemeClr val="accent3"/>
                </a:solidFill>
              </a:rPr>
              <a:t>Elizabeth I </a:t>
            </a:r>
            <a:r>
              <a:rPr lang="en-GB" sz="2500">
                <a:solidFill>
                  <a:srgbClr val="000000"/>
                </a:solidFill>
              </a:rPr>
              <a:t>gave permission to </a:t>
            </a:r>
            <a:r>
              <a:rPr b="1" lang="en-GB" sz="2500">
                <a:solidFill>
                  <a:schemeClr val="accent3"/>
                </a:solidFill>
              </a:rPr>
              <a:t>Francis Drake </a:t>
            </a:r>
            <a:r>
              <a:rPr lang="en-GB" sz="2500">
                <a:solidFill>
                  <a:srgbClr val="000000"/>
                </a:solidFill>
              </a:rPr>
              <a:t>to attack the Spanish fleet which as stationed in Cadiz harbour in Spain. </a:t>
            </a:r>
            <a:endParaRPr sz="2500">
              <a:solidFill>
                <a:srgbClr val="000000"/>
              </a:solidFill>
            </a:endParaRPr>
          </a:p>
          <a:p>
            <a:pPr indent="0" lvl="0" marL="0" rtl="0" algn="l">
              <a:spcBef>
                <a:spcPts val="2000"/>
              </a:spcBef>
              <a:spcAft>
                <a:spcPts val="0"/>
              </a:spcAft>
              <a:buNone/>
            </a:pPr>
            <a:r>
              <a:rPr b="1" lang="en-GB" sz="2500" u="sng">
                <a:solidFill>
                  <a:srgbClr val="000000"/>
                </a:solidFill>
              </a:rPr>
              <a:t>Impact</a:t>
            </a:r>
            <a:endParaRPr b="1" sz="2500" u="sng">
              <a:solidFill>
                <a:srgbClr val="000000"/>
              </a:solidFill>
            </a:endParaRPr>
          </a:p>
          <a:p>
            <a:pPr indent="0" lvl="0" marL="0" rtl="0" algn="l">
              <a:spcBef>
                <a:spcPts val="2000"/>
              </a:spcBef>
              <a:spcAft>
                <a:spcPts val="2000"/>
              </a:spcAft>
              <a:buNone/>
            </a:pPr>
            <a:r>
              <a:rPr lang="en-GB" sz="2500">
                <a:solidFill>
                  <a:srgbClr val="000000"/>
                </a:solidFill>
              </a:rPr>
              <a:t>The attack </a:t>
            </a:r>
            <a:r>
              <a:rPr lang="en-GB" sz="2500">
                <a:solidFill>
                  <a:srgbClr val="000000"/>
                </a:solidFill>
              </a:rPr>
              <a:t>destroyed</a:t>
            </a:r>
            <a:r>
              <a:rPr lang="en-GB" sz="2500">
                <a:solidFill>
                  <a:srgbClr val="000000"/>
                </a:solidFill>
              </a:rPr>
              <a:t> 30 Spanish ships, a huge loss to the Spanish navy. The attack also delayed </a:t>
            </a:r>
            <a:r>
              <a:rPr b="1" lang="en-GB" sz="2500">
                <a:solidFill>
                  <a:schemeClr val="accent3"/>
                </a:solidFill>
              </a:rPr>
              <a:t>King Philip II</a:t>
            </a:r>
            <a:r>
              <a:rPr lang="en-GB" sz="2500">
                <a:solidFill>
                  <a:srgbClr val="000000"/>
                </a:solidFill>
              </a:rPr>
              <a:t> of Spain’s plans for launching a naval invasion of England for a year. This gave England time to prepare its own fleet and build defences  throughout England for an attack. The attack became known as the ‘singeing of the King of Spain’s beard’. After the attack on Cadiz, </a:t>
            </a:r>
            <a:r>
              <a:rPr b="1" lang="en-GB" sz="2500">
                <a:solidFill>
                  <a:schemeClr val="accent3"/>
                </a:solidFill>
              </a:rPr>
              <a:t>Drake</a:t>
            </a:r>
            <a:r>
              <a:rPr lang="en-GB" sz="2500">
                <a:solidFill>
                  <a:srgbClr val="000000"/>
                </a:solidFill>
              </a:rPr>
              <a:t> then</a:t>
            </a:r>
            <a:r>
              <a:rPr lang="en-GB" sz="2500">
                <a:solidFill>
                  <a:srgbClr val="000000"/>
                </a:solidFill>
              </a:rPr>
              <a:t> attacked Spanish colonies, ports and ships in Portugal and the Azores and stole their treasure. In July 1588, </a:t>
            </a:r>
            <a:r>
              <a:rPr b="1" lang="en-GB" sz="2500">
                <a:solidFill>
                  <a:schemeClr val="accent3"/>
                </a:solidFill>
              </a:rPr>
              <a:t>King Philip II of Spain</a:t>
            </a:r>
            <a:r>
              <a:rPr lang="en-GB" sz="2500">
                <a:solidFill>
                  <a:srgbClr val="000000"/>
                </a:solidFill>
              </a:rPr>
              <a:t> formally launched his naval invasion of England which was named ‘The Spanish Armada’.</a:t>
            </a:r>
            <a:endParaRPr sz="2500">
              <a:solidFill>
                <a:srgbClr val="000000"/>
              </a:solidFill>
            </a:endParaRPr>
          </a:p>
        </p:txBody>
      </p:sp>
      <p:sp>
        <p:nvSpPr>
          <p:cNvPr id="101" name="Google Shape;101;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02" name="Google Shape;102;p17"/>
          <p:cNvSpPr txBox="1"/>
          <p:nvPr/>
        </p:nvSpPr>
        <p:spPr>
          <a:xfrm>
            <a:off x="345225" y="361900"/>
            <a:ext cx="9549600" cy="10563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GB" sz="3800">
                <a:solidFill>
                  <a:srgbClr val="434343"/>
                </a:solidFill>
                <a:latin typeface="Montserrat"/>
                <a:ea typeface="Montserrat"/>
                <a:cs typeface="Montserrat"/>
                <a:sym typeface="Montserrat"/>
              </a:rPr>
              <a:t>The singeing of the King’s beard 1587</a:t>
            </a:r>
            <a:endParaRPr b="1" sz="3800">
              <a:solidFill>
                <a:srgbClr val="434343"/>
              </a:solidFill>
              <a:latin typeface="Montserrat"/>
              <a:ea typeface="Montserrat"/>
              <a:cs typeface="Montserrat"/>
              <a:sym typeface="Montserra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8"/>
          <p:cNvSpPr txBox="1"/>
          <p:nvPr>
            <p:ph type="title"/>
          </p:nvPr>
        </p:nvSpPr>
        <p:spPr>
          <a:xfrm>
            <a:off x="567300" y="410050"/>
            <a:ext cx="17153400" cy="9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Comprehension questions</a:t>
            </a:r>
            <a:endParaRPr/>
          </a:p>
        </p:txBody>
      </p:sp>
      <p:sp>
        <p:nvSpPr>
          <p:cNvPr id="108" name="Google Shape;108;p18"/>
          <p:cNvSpPr txBox="1"/>
          <p:nvPr>
            <p:ph idx="1" type="body"/>
          </p:nvPr>
        </p:nvSpPr>
        <p:spPr>
          <a:xfrm>
            <a:off x="265500" y="1437750"/>
            <a:ext cx="17661600" cy="7400700"/>
          </a:xfrm>
          <a:prstGeom prst="rect">
            <a:avLst/>
          </a:prstGeom>
        </p:spPr>
        <p:txBody>
          <a:bodyPr anchorCtr="0" anchor="t" bIns="0" lIns="0" spcFirstLastPara="1" rIns="0" wrap="square" tIns="0">
            <a:noAutofit/>
          </a:bodyPr>
          <a:lstStyle/>
          <a:p>
            <a:pPr indent="-419100" lvl="0" marL="457200" rtl="0" algn="l">
              <a:spcBef>
                <a:spcPts val="0"/>
              </a:spcBef>
              <a:spcAft>
                <a:spcPts val="0"/>
              </a:spcAft>
              <a:buSzPts val="3000"/>
              <a:buAutoNum type="arabicPeriod"/>
            </a:pPr>
            <a:r>
              <a:rPr lang="en-GB" sz="3000"/>
              <a:t>What was the impact of the Treaty of Nonsuch on Anglo-Spanish relations?</a:t>
            </a:r>
            <a:endParaRPr sz="3000"/>
          </a:p>
          <a:p>
            <a:pPr indent="-419100" lvl="0" marL="457200" rtl="0" algn="l">
              <a:spcBef>
                <a:spcPts val="0"/>
              </a:spcBef>
              <a:spcAft>
                <a:spcPts val="0"/>
              </a:spcAft>
              <a:buSzPts val="3000"/>
              <a:buAutoNum type="arabicPeriod"/>
            </a:pPr>
            <a:r>
              <a:rPr lang="en-GB" sz="3000"/>
              <a:t>What were the consequences of the Earl of Leicester’s mission to the Netherlands in 1587?</a:t>
            </a:r>
            <a:endParaRPr sz="3000"/>
          </a:p>
          <a:p>
            <a:pPr indent="-419100" lvl="0" marL="457200" rtl="0" algn="l">
              <a:spcBef>
                <a:spcPts val="0"/>
              </a:spcBef>
              <a:spcAft>
                <a:spcPts val="0"/>
              </a:spcAft>
              <a:buSzPts val="3000"/>
              <a:buAutoNum type="arabicPeriod"/>
            </a:pPr>
            <a:r>
              <a:rPr lang="en-GB" sz="3000"/>
              <a:t>Why did Elizabeth I order what became known as the ‘singeing of the King of Spain’s beard in 1587?</a:t>
            </a:r>
            <a:endParaRPr sz="3000"/>
          </a:p>
          <a:p>
            <a:pPr indent="-419100" lvl="0" marL="457200" rtl="0" algn="l">
              <a:spcBef>
                <a:spcPts val="0"/>
              </a:spcBef>
              <a:spcAft>
                <a:spcPts val="0"/>
              </a:spcAft>
              <a:buSzPts val="3000"/>
              <a:buAutoNum type="arabicPeriod"/>
            </a:pPr>
            <a:r>
              <a:rPr lang="en-GB" sz="3000"/>
              <a:t>What were the consequences of the ‘singeing of the King of Spain’s beard’ in 1587?</a:t>
            </a:r>
            <a:endParaRPr sz="3000"/>
          </a:p>
          <a:p>
            <a:pPr indent="-419100" lvl="0" marL="457200" rtl="0" algn="l">
              <a:spcBef>
                <a:spcPts val="0"/>
              </a:spcBef>
              <a:spcAft>
                <a:spcPts val="0"/>
              </a:spcAft>
              <a:buSzPts val="3000"/>
              <a:buAutoNum type="arabicPeriod"/>
            </a:pPr>
            <a:r>
              <a:rPr b="1" lang="en-GB" sz="3000" u="sng"/>
              <a:t>Challenge question: </a:t>
            </a:r>
            <a:r>
              <a:rPr lang="en-GB" sz="3000"/>
              <a:t>Explain why England’s actions in the Netherlands between 1585 and 1587 angered King Philip II of Spain. </a:t>
            </a:r>
            <a:endParaRPr sz="3000"/>
          </a:p>
          <a:p>
            <a:pPr indent="0" lvl="0" marL="0" rtl="0" algn="l">
              <a:spcBef>
                <a:spcPts val="2000"/>
              </a:spcBef>
              <a:spcAft>
                <a:spcPts val="0"/>
              </a:spcAft>
              <a:buNone/>
            </a:pPr>
            <a:r>
              <a:rPr b="1" lang="en-GB" sz="3000" u="sng"/>
              <a:t>Challenge question sentence starters</a:t>
            </a:r>
            <a:endParaRPr b="1" sz="3000" u="sng"/>
          </a:p>
          <a:p>
            <a:pPr indent="0" lvl="0" marL="0" rtl="0" algn="l">
              <a:spcBef>
                <a:spcPts val="2000"/>
              </a:spcBef>
              <a:spcAft>
                <a:spcPts val="0"/>
              </a:spcAft>
              <a:buNone/>
            </a:pPr>
            <a:r>
              <a:rPr i="1" lang="en-GB" sz="3000"/>
              <a:t>One reason why England’s actions in the Netherlands between 1585 and 1587 angered King Philip II of Spain was…</a:t>
            </a:r>
            <a:endParaRPr i="1" sz="3000"/>
          </a:p>
          <a:p>
            <a:pPr indent="0" lvl="0" marL="0" rtl="0" algn="l">
              <a:spcBef>
                <a:spcPts val="2000"/>
              </a:spcBef>
              <a:spcAft>
                <a:spcPts val="2000"/>
              </a:spcAft>
              <a:buNone/>
            </a:pPr>
            <a:r>
              <a:rPr i="1" lang="en-GB" sz="3000"/>
              <a:t>This angered King Philip II of Spain because...</a:t>
            </a:r>
            <a:endParaRPr i="1" sz="3000"/>
          </a:p>
        </p:txBody>
      </p:sp>
      <p:sp>
        <p:nvSpPr>
          <p:cNvPr id="109" name="Google Shape;109;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9"/>
          <p:cNvSpPr txBox="1"/>
          <p:nvPr>
            <p:ph type="title"/>
          </p:nvPr>
        </p:nvSpPr>
        <p:spPr>
          <a:xfrm>
            <a:off x="918000" y="3354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Extension Question</a:t>
            </a:r>
            <a:endParaRPr/>
          </a:p>
        </p:txBody>
      </p:sp>
      <p:sp>
        <p:nvSpPr>
          <p:cNvPr id="115" name="Google Shape;115;p19"/>
          <p:cNvSpPr txBox="1"/>
          <p:nvPr/>
        </p:nvSpPr>
        <p:spPr>
          <a:xfrm>
            <a:off x="0" y="785450"/>
            <a:ext cx="17782800" cy="11790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rPr b="1" lang="en-GB" sz="3200">
                <a:latin typeface="Montserrat"/>
                <a:ea typeface="Montserrat"/>
                <a:cs typeface="Montserrat"/>
                <a:sym typeface="Montserrat"/>
              </a:rPr>
              <a:t>6</a:t>
            </a:r>
            <a:r>
              <a:rPr lang="en-GB" sz="3200">
                <a:latin typeface="Montserrat"/>
                <a:ea typeface="Montserrat"/>
                <a:cs typeface="Montserrat"/>
                <a:sym typeface="Montserrat"/>
              </a:rPr>
              <a:t>. </a:t>
            </a:r>
            <a:r>
              <a:rPr lang="en-GB" sz="6000">
                <a:solidFill>
                  <a:srgbClr val="4B3241"/>
                </a:solidFill>
                <a:latin typeface="Montserrat SemiBold"/>
                <a:ea typeface="Montserrat SemiBold"/>
                <a:cs typeface="Montserrat SemiBold"/>
                <a:sym typeface="Montserrat SemiBold"/>
              </a:rPr>
              <a:t> </a:t>
            </a:r>
            <a:r>
              <a:rPr lang="en-GB" sz="3100">
                <a:solidFill>
                  <a:srgbClr val="4B3241"/>
                </a:solidFill>
                <a:latin typeface="Montserrat SemiBold"/>
                <a:ea typeface="Montserrat SemiBold"/>
                <a:cs typeface="Montserrat SemiBold"/>
                <a:sym typeface="Montserrat SemiBold"/>
              </a:rPr>
              <a:t>Explain how Elizabeth’s actions in the Netherlands between 1585 and 1587 provoked all out war with Spain.</a:t>
            </a:r>
            <a:endParaRPr sz="3100">
              <a:latin typeface="Montserrat"/>
              <a:ea typeface="Montserrat"/>
              <a:cs typeface="Montserrat"/>
              <a:sym typeface="Montserrat"/>
            </a:endParaRPr>
          </a:p>
          <a:p>
            <a:pPr indent="0" lvl="0" marL="0" rtl="0" algn="l">
              <a:spcBef>
                <a:spcPts val="0"/>
              </a:spcBef>
              <a:spcAft>
                <a:spcPts val="0"/>
              </a:spcAft>
              <a:buNone/>
            </a:pPr>
            <a:r>
              <a:t/>
            </a:r>
            <a:endParaRPr sz="3200">
              <a:latin typeface="Montserrat"/>
              <a:ea typeface="Montserrat"/>
              <a:cs typeface="Montserrat"/>
              <a:sym typeface="Montserrat"/>
            </a:endParaRPr>
          </a:p>
          <a:p>
            <a:pPr indent="0" lvl="0" marL="0" rtl="0" algn="l">
              <a:lnSpc>
                <a:spcPct val="140000"/>
              </a:lnSpc>
              <a:spcBef>
                <a:spcPts val="0"/>
              </a:spcBef>
              <a:spcAft>
                <a:spcPts val="0"/>
              </a:spcAft>
              <a:buNone/>
            </a:pPr>
            <a:r>
              <a:t/>
            </a:r>
            <a:endParaRPr sz="3000">
              <a:latin typeface="Montserrat"/>
              <a:ea typeface="Montserrat"/>
              <a:cs typeface="Montserrat"/>
              <a:sym typeface="Montserrat"/>
            </a:endParaRPr>
          </a:p>
        </p:txBody>
      </p:sp>
      <p:graphicFrame>
        <p:nvGraphicFramePr>
          <p:cNvPr id="116" name="Google Shape;116;p19"/>
          <p:cNvGraphicFramePr/>
          <p:nvPr/>
        </p:nvGraphicFramePr>
        <p:xfrm>
          <a:off x="1009675" y="2876300"/>
          <a:ext cx="3000000" cy="3000000"/>
        </p:xfrm>
        <a:graphic>
          <a:graphicData uri="http://schemas.openxmlformats.org/drawingml/2006/table">
            <a:tbl>
              <a:tblPr>
                <a:noFill/>
                <a:tableStyleId>{3386D956-7CAB-4567-AF0B-793F046925BF}</a:tableStyleId>
              </a:tblPr>
              <a:tblGrid>
                <a:gridCol w="11364850"/>
                <a:gridCol w="4865400"/>
              </a:tblGrid>
              <a:tr h="819200">
                <a:tc>
                  <a:txBody>
                    <a:bodyPr/>
                    <a:lstStyle/>
                    <a:p>
                      <a:pPr indent="0" lvl="0" marL="0" rtl="0" algn="l">
                        <a:lnSpc>
                          <a:spcPct val="140000"/>
                        </a:lnSpc>
                        <a:spcBef>
                          <a:spcPts val="0"/>
                        </a:spcBef>
                        <a:spcAft>
                          <a:spcPts val="0"/>
                        </a:spcAft>
                        <a:buNone/>
                      </a:pPr>
                      <a:r>
                        <a:rPr b="1" lang="en-GB" sz="2800">
                          <a:solidFill>
                            <a:srgbClr val="FFFFFF"/>
                          </a:solidFill>
                          <a:latin typeface="Montserrat"/>
                          <a:ea typeface="Montserrat"/>
                          <a:cs typeface="Montserrat"/>
                          <a:sym typeface="Montserrat"/>
                        </a:rPr>
                        <a:t>Sentence starters:</a:t>
                      </a:r>
                      <a:endParaRPr b="1" sz="2800">
                        <a:solidFill>
                          <a:srgbClr val="FFFFFF"/>
                        </a:solidFill>
                        <a:latin typeface="Montserrat"/>
                        <a:ea typeface="Montserrat"/>
                        <a:cs typeface="Montserrat"/>
                        <a:sym typeface="Montserrat"/>
                      </a:endParaRPr>
                    </a:p>
                  </a:txBody>
                  <a:tcPr marT="127000" marB="127000" marR="127000" marL="127000">
                    <a:solidFill>
                      <a:schemeClr val="accent1"/>
                    </a:solidFill>
                  </a:tcPr>
                </a:tc>
                <a:tc>
                  <a:txBody>
                    <a:bodyPr/>
                    <a:lstStyle/>
                    <a:p>
                      <a:pPr indent="0" lvl="0" marL="0" rtl="0" algn="l">
                        <a:lnSpc>
                          <a:spcPct val="140000"/>
                        </a:lnSpc>
                        <a:spcBef>
                          <a:spcPts val="0"/>
                        </a:spcBef>
                        <a:spcAft>
                          <a:spcPts val="0"/>
                        </a:spcAft>
                        <a:buNone/>
                      </a:pPr>
                      <a:r>
                        <a:rPr b="1" lang="en-GB" sz="2800">
                          <a:solidFill>
                            <a:srgbClr val="FFFFFF"/>
                          </a:solidFill>
                          <a:latin typeface="Montserrat"/>
                          <a:ea typeface="Montserrat"/>
                          <a:cs typeface="Montserrat"/>
                          <a:sym typeface="Montserrat"/>
                        </a:rPr>
                        <a:t>Key words</a:t>
                      </a:r>
                      <a:endParaRPr b="1" sz="2800">
                        <a:solidFill>
                          <a:srgbClr val="FFFFFF"/>
                        </a:solidFill>
                        <a:latin typeface="Montserrat"/>
                        <a:ea typeface="Montserrat"/>
                        <a:cs typeface="Montserrat"/>
                        <a:sym typeface="Montserrat"/>
                      </a:endParaRPr>
                    </a:p>
                  </a:txBody>
                  <a:tcPr marT="127000" marB="127000" marR="127000" marL="127000">
                    <a:solidFill>
                      <a:schemeClr val="accent1"/>
                    </a:solidFill>
                  </a:tcPr>
                </a:tc>
              </a:tr>
              <a:tr h="4571850">
                <a:tc>
                  <a:txBody>
                    <a:bodyPr/>
                    <a:lstStyle/>
                    <a:p>
                      <a:pPr indent="0" lvl="0" marL="0" rtl="0" algn="l">
                        <a:lnSpc>
                          <a:spcPct val="140000"/>
                        </a:lnSpc>
                        <a:spcBef>
                          <a:spcPts val="0"/>
                        </a:spcBef>
                        <a:spcAft>
                          <a:spcPts val="0"/>
                        </a:spcAft>
                        <a:buNone/>
                      </a:pPr>
                      <a:r>
                        <a:rPr i="1" lang="en-GB" sz="2900">
                          <a:latin typeface="Montserrat"/>
                          <a:ea typeface="Montserrat"/>
                          <a:cs typeface="Montserrat"/>
                          <a:sym typeface="Montserrat"/>
                        </a:rPr>
                        <a:t>One reason why Elizabeth’s actions </a:t>
                      </a:r>
                      <a:r>
                        <a:rPr i="1" lang="en-GB" sz="2800">
                          <a:solidFill>
                            <a:srgbClr val="4B3241"/>
                          </a:solidFill>
                          <a:latin typeface="Montserrat"/>
                          <a:ea typeface="Montserrat"/>
                          <a:cs typeface="Montserrat"/>
                          <a:sym typeface="Montserrat"/>
                        </a:rPr>
                        <a:t>in the Netherlands between 1585 and 1587 provoked all out war with Spain was..</a:t>
                      </a:r>
                      <a:endParaRPr i="1" sz="2800">
                        <a:solidFill>
                          <a:srgbClr val="4B3241"/>
                        </a:solidFill>
                        <a:latin typeface="Montserrat"/>
                        <a:ea typeface="Montserrat"/>
                        <a:cs typeface="Montserrat"/>
                        <a:sym typeface="Montserrat"/>
                      </a:endParaRPr>
                    </a:p>
                    <a:p>
                      <a:pPr indent="0" lvl="0" marL="0" rtl="0" algn="l">
                        <a:lnSpc>
                          <a:spcPct val="140000"/>
                        </a:lnSpc>
                        <a:spcBef>
                          <a:spcPts val="0"/>
                        </a:spcBef>
                        <a:spcAft>
                          <a:spcPts val="0"/>
                        </a:spcAft>
                        <a:buNone/>
                      </a:pPr>
                      <a:r>
                        <a:rPr i="1" lang="en-GB" sz="2800">
                          <a:solidFill>
                            <a:srgbClr val="4B3241"/>
                          </a:solidFill>
                          <a:latin typeface="Montserrat"/>
                          <a:ea typeface="Montserrat"/>
                          <a:cs typeface="Montserrat"/>
                          <a:sym typeface="Montserrat"/>
                        </a:rPr>
                        <a:t>This provoked war because...</a:t>
                      </a:r>
                      <a:endParaRPr i="1" sz="2800">
                        <a:solidFill>
                          <a:srgbClr val="4B3241"/>
                        </a:solidFill>
                        <a:latin typeface="Montserrat"/>
                        <a:ea typeface="Montserrat"/>
                        <a:cs typeface="Montserrat"/>
                        <a:sym typeface="Montserrat"/>
                      </a:endParaRPr>
                    </a:p>
                    <a:p>
                      <a:pPr indent="0" lvl="0" marL="0" rtl="0" algn="l">
                        <a:lnSpc>
                          <a:spcPct val="140000"/>
                        </a:lnSpc>
                        <a:spcBef>
                          <a:spcPts val="0"/>
                        </a:spcBef>
                        <a:spcAft>
                          <a:spcPts val="0"/>
                        </a:spcAft>
                        <a:buNone/>
                      </a:pPr>
                      <a:r>
                        <a:t/>
                      </a:r>
                      <a:endParaRPr i="1" sz="2900">
                        <a:latin typeface="Montserrat"/>
                        <a:ea typeface="Montserrat"/>
                        <a:cs typeface="Montserrat"/>
                        <a:sym typeface="Montserrat"/>
                      </a:endParaRPr>
                    </a:p>
                    <a:p>
                      <a:pPr indent="0" lvl="0" marL="0" rtl="0" algn="l">
                        <a:lnSpc>
                          <a:spcPct val="140000"/>
                        </a:lnSpc>
                        <a:spcBef>
                          <a:spcPts val="0"/>
                        </a:spcBef>
                        <a:spcAft>
                          <a:spcPts val="0"/>
                        </a:spcAft>
                        <a:buNone/>
                      </a:pPr>
                      <a:r>
                        <a:rPr i="1" lang="en-GB" sz="2900">
                          <a:latin typeface="Montserrat"/>
                          <a:ea typeface="Montserrat"/>
                          <a:cs typeface="Montserrat"/>
                          <a:sym typeface="Montserrat"/>
                        </a:rPr>
                        <a:t>Another reason why Elizabeth’s actions </a:t>
                      </a:r>
                      <a:r>
                        <a:rPr i="1" lang="en-GB" sz="2800">
                          <a:solidFill>
                            <a:srgbClr val="4B3241"/>
                          </a:solidFill>
                          <a:latin typeface="Montserrat"/>
                          <a:ea typeface="Montserrat"/>
                          <a:cs typeface="Montserrat"/>
                          <a:sym typeface="Montserrat"/>
                        </a:rPr>
                        <a:t>in the Netherlands between 1585 and 1587 provoked all out war with Spain was..</a:t>
                      </a:r>
                      <a:endParaRPr i="1" sz="2800">
                        <a:solidFill>
                          <a:srgbClr val="4B3241"/>
                        </a:solidFill>
                        <a:latin typeface="Montserrat"/>
                        <a:ea typeface="Montserrat"/>
                        <a:cs typeface="Montserrat"/>
                        <a:sym typeface="Montserrat"/>
                      </a:endParaRPr>
                    </a:p>
                    <a:p>
                      <a:pPr indent="0" lvl="0" marL="0" rtl="0" algn="l">
                        <a:lnSpc>
                          <a:spcPct val="140000"/>
                        </a:lnSpc>
                        <a:spcBef>
                          <a:spcPts val="0"/>
                        </a:spcBef>
                        <a:spcAft>
                          <a:spcPts val="0"/>
                        </a:spcAft>
                        <a:buNone/>
                      </a:pPr>
                      <a:r>
                        <a:rPr i="1" lang="en-GB" sz="2800">
                          <a:solidFill>
                            <a:srgbClr val="4B3241"/>
                          </a:solidFill>
                          <a:latin typeface="Montserrat"/>
                          <a:ea typeface="Montserrat"/>
                          <a:cs typeface="Montserrat"/>
                          <a:sym typeface="Montserrat"/>
                        </a:rPr>
                        <a:t>This provoked war because...</a:t>
                      </a:r>
                      <a:endParaRPr i="1" sz="2800">
                        <a:solidFill>
                          <a:srgbClr val="4B3241"/>
                        </a:solidFill>
                        <a:latin typeface="Montserrat"/>
                        <a:ea typeface="Montserrat"/>
                        <a:cs typeface="Montserrat"/>
                        <a:sym typeface="Montserrat"/>
                      </a:endParaRPr>
                    </a:p>
                    <a:p>
                      <a:pPr indent="0" lvl="0" marL="0" rtl="0" algn="l">
                        <a:lnSpc>
                          <a:spcPct val="140000"/>
                        </a:lnSpc>
                        <a:spcBef>
                          <a:spcPts val="0"/>
                        </a:spcBef>
                        <a:spcAft>
                          <a:spcPts val="0"/>
                        </a:spcAft>
                        <a:buNone/>
                      </a:pPr>
                      <a:r>
                        <a:t/>
                      </a:r>
                      <a:endParaRPr i="1" sz="3200">
                        <a:latin typeface="Montserrat"/>
                        <a:ea typeface="Montserrat"/>
                        <a:cs typeface="Montserrat"/>
                        <a:sym typeface="Montserrat"/>
                      </a:endParaRPr>
                    </a:p>
                  </a:txBody>
                  <a:tcPr marT="127000" marB="127000" marR="127000" marL="127000"/>
                </a:tc>
                <a:tc>
                  <a:txBody>
                    <a:bodyPr/>
                    <a:lstStyle/>
                    <a:p>
                      <a:pPr indent="0" lvl="0" marL="0" rtl="0" algn="l">
                        <a:lnSpc>
                          <a:spcPct val="140000"/>
                        </a:lnSpc>
                        <a:spcBef>
                          <a:spcPts val="0"/>
                        </a:spcBef>
                        <a:spcAft>
                          <a:spcPts val="0"/>
                        </a:spcAft>
                        <a:buNone/>
                      </a:pPr>
                      <a:r>
                        <a:rPr lang="en-GB" sz="2900">
                          <a:latin typeface="Montserrat"/>
                          <a:ea typeface="Montserrat"/>
                          <a:cs typeface="Montserrat"/>
                          <a:sym typeface="Montserrat"/>
                        </a:rPr>
                        <a:t>- Treaty of Nonsuch</a:t>
                      </a:r>
                      <a:endParaRPr sz="2900">
                        <a:latin typeface="Montserrat"/>
                        <a:ea typeface="Montserrat"/>
                        <a:cs typeface="Montserrat"/>
                        <a:sym typeface="Montserrat"/>
                      </a:endParaRPr>
                    </a:p>
                    <a:p>
                      <a:pPr indent="0" lvl="0" marL="0" rtl="0" algn="l">
                        <a:lnSpc>
                          <a:spcPct val="140000"/>
                        </a:lnSpc>
                        <a:spcBef>
                          <a:spcPts val="0"/>
                        </a:spcBef>
                        <a:spcAft>
                          <a:spcPts val="0"/>
                        </a:spcAft>
                        <a:buNone/>
                      </a:pPr>
                      <a:r>
                        <a:rPr lang="en-GB" sz="2900">
                          <a:latin typeface="Montserrat"/>
                          <a:ea typeface="Montserrat"/>
                          <a:cs typeface="Montserrat"/>
                          <a:sym typeface="Montserrat"/>
                        </a:rPr>
                        <a:t>- Dudley’s campaign</a:t>
                      </a:r>
                      <a:endParaRPr sz="2900">
                        <a:latin typeface="Montserrat"/>
                        <a:ea typeface="Montserrat"/>
                        <a:cs typeface="Montserrat"/>
                        <a:sym typeface="Montserrat"/>
                      </a:endParaRPr>
                    </a:p>
                    <a:p>
                      <a:pPr indent="0" lvl="0" marL="0" rtl="0" algn="l">
                        <a:lnSpc>
                          <a:spcPct val="140000"/>
                        </a:lnSpc>
                        <a:spcBef>
                          <a:spcPts val="0"/>
                        </a:spcBef>
                        <a:spcAft>
                          <a:spcPts val="0"/>
                        </a:spcAft>
                        <a:buNone/>
                      </a:pPr>
                      <a:r>
                        <a:rPr lang="en-GB" sz="2900">
                          <a:latin typeface="Montserrat"/>
                          <a:ea typeface="Montserrat"/>
                          <a:cs typeface="Montserrat"/>
                          <a:sym typeface="Montserrat"/>
                        </a:rPr>
                        <a:t>- Robert Dudley</a:t>
                      </a:r>
                      <a:endParaRPr sz="2900">
                        <a:latin typeface="Montserrat"/>
                        <a:ea typeface="Montserrat"/>
                        <a:cs typeface="Montserrat"/>
                        <a:sym typeface="Montserrat"/>
                      </a:endParaRPr>
                    </a:p>
                    <a:p>
                      <a:pPr indent="0" lvl="0" marL="0" rtl="0" algn="l">
                        <a:lnSpc>
                          <a:spcPct val="140000"/>
                        </a:lnSpc>
                        <a:spcBef>
                          <a:spcPts val="0"/>
                        </a:spcBef>
                        <a:spcAft>
                          <a:spcPts val="0"/>
                        </a:spcAft>
                        <a:buNone/>
                      </a:pPr>
                      <a:r>
                        <a:rPr lang="en-GB" sz="2900">
                          <a:latin typeface="Montserrat"/>
                          <a:ea typeface="Montserrat"/>
                          <a:cs typeface="Montserrat"/>
                          <a:sym typeface="Montserrat"/>
                        </a:rPr>
                        <a:t>-Francis Drake</a:t>
                      </a:r>
                      <a:endParaRPr sz="2900">
                        <a:latin typeface="Montserrat"/>
                        <a:ea typeface="Montserrat"/>
                        <a:cs typeface="Montserrat"/>
                        <a:sym typeface="Montserrat"/>
                      </a:endParaRPr>
                    </a:p>
                    <a:p>
                      <a:pPr indent="0" lvl="0" marL="0" rtl="0" algn="l">
                        <a:lnSpc>
                          <a:spcPct val="140000"/>
                        </a:lnSpc>
                        <a:spcBef>
                          <a:spcPts val="0"/>
                        </a:spcBef>
                        <a:spcAft>
                          <a:spcPts val="0"/>
                        </a:spcAft>
                        <a:buNone/>
                      </a:pPr>
                      <a:r>
                        <a:rPr lang="en-GB" sz="2900">
                          <a:latin typeface="Montserrat"/>
                          <a:ea typeface="Montserrat"/>
                          <a:cs typeface="Montserrat"/>
                          <a:sym typeface="Montserrat"/>
                        </a:rPr>
                        <a:t>- Singeing of the King’s beard</a:t>
                      </a:r>
                      <a:endParaRPr sz="3200">
                        <a:latin typeface="Montserrat"/>
                        <a:ea typeface="Montserrat"/>
                        <a:cs typeface="Montserrat"/>
                        <a:sym typeface="Montserrat"/>
                      </a:endParaRPr>
                    </a:p>
                  </a:txBody>
                  <a:tcPr marT="127000" marB="127000" marR="127000" marL="127000"/>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0"/>
          <p:cNvSpPr txBox="1"/>
          <p:nvPr>
            <p:ph type="title"/>
          </p:nvPr>
        </p:nvSpPr>
        <p:spPr>
          <a:xfrm>
            <a:off x="306400" y="172050"/>
            <a:ext cx="7902000" cy="1627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Glossary</a:t>
            </a:r>
            <a:endParaRPr/>
          </a:p>
        </p:txBody>
      </p:sp>
      <p:sp>
        <p:nvSpPr>
          <p:cNvPr id="122" name="Google Shape;122;p20"/>
          <p:cNvSpPr txBox="1"/>
          <p:nvPr>
            <p:ph idx="1" type="body"/>
          </p:nvPr>
        </p:nvSpPr>
        <p:spPr>
          <a:xfrm>
            <a:off x="306400" y="1150875"/>
            <a:ext cx="17472000" cy="7891200"/>
          </a:xfrm>
          <a:prstGeom prst="rect">
            <a:avLst/>
          </a:prstGeom>
        </p:spPr>
        <p:txBody>
          <a:bodyPr anchorCtr="0" anchor="t" bIns="0" lIns="0" spcFirstLastPara="1" rIns="0" wrap="square" tIns="0">
            <a:noAutofit/>
          </a:bodyPr>
          <a:lstStyle/>
          <a:p>
            <a:pPr indent="0" lvl="0" marL="0" rtl="0" algn="l">
              <a:lnSpc>
                <a:spcPct val="100000"/>
              </a:lnSpc>
              <a:spcBef>
                <a:spcPts val="0"/>
              </a:spcBef>
              <a:spcAft>
                <a:spcPts val="0"/>
              </a:spcAft>
              <a:buNone/>
            </a:pPr>
            <a:r>
              <a:rPr b="1" lang="en-GB" sz="3500">
                <a:solidFill>
                  <a:schemeClr val="accent4"/>
                </a:solidFill>
              </a:rPr>
              <a:t>French Catholic League - </a:t>
            </a:r>
            <a:r>
              <a:rPr lang="en-GB" sz="3700">
                <a:solidFill>
                  <a:srgbClr val="000000"/>
                </a:solidFill>
              </a:rPr>
              <a:t>A group of powerful French catholics who wished to end Protestantism in Europe.</a:t>
            </a:r>
            <a:endParaRPr sz="3700">
              <a:solidFill>
                <a:srgbClr val="000000"/>
              </a:solidFill>
            </a:endParaRPr>
          </a:p>
          <a:p>
            <a:pPr indent="0" lvl="0" marL="0" rtl="0" algn="l">
              <a:lnSpc>
                <a:spcPct val="100000"/>
              </a:lnSpc>
              <a:spcBef>
                <a:spcPts val="0"/>
              </a:spcBef>
              <a:spcAft>
                <a:spcPts val="0"/>
              </a:spcAft>
              <a:buNone/>
            </a:pPr>
            <a:r>
              <a:rPr b="1" lang="en-GB" sz="3500">
                <a:solidFill>
                  <a:schemeClr val="accent4"/>
                </a:solidFill>
              </a:rPr>
              <a:t>Duke of Alencon - </a:t>
            </a:r>
            <a:r>
              <a:rPr lang="en-GB" sz="3700">
                <a:solidFill>
                  <a:srgbClr val="000000"/>
                </a:solidFill>
              </a:rPr>
              <a:t>The heir to the French throne and suitor of Elizabeth I. He was sympathetic towards Protestants.</a:t>
            </a:r>
            <a:endParaRPr sz="3700">
              <a:solidFill>
                <a:srgbClr val="000000"/>
              </a:solidFill>
            </a:endParaRPr>
          </a:p>
          <a:p>
            <a:pPr indent="0" lvl="0" marL="0" rtl="0" algn="l">
              <a:lnSpc>
                <a:spcPct val="100000"/>
              </a:lnSpc>
              <a:spcBef>
                <a:spcPts val="0"/>
              </a:spcBef>
              <a:spcAft>
                <a:spcPts val="0"/>
              </a:spcAft>
              <a:buNone/>
            </a:pPr>
            <a:r>
              <a:t/>
            </a:r>
            <a:endParaRPr sz="3700">
              <a:solidFill>
                <a:srgbClr val="000000"/>
              </a:solidFill>
            </a:endParaRPr>
          </a:p>
          <a:p>
            <a:pPr indent="0" lvl="0" marL="0" rtl="0" algn="l">
              <a:lnSpc>
                <a:spcPct val="100000"/>
              </a:lnSpc>
              <a:spcBef>
                <a:spcPts val="0"/>
              </a:spcBef>
              <a:spcAft>
                <a:spcPts val="0"/>
              </a:spcAft>
              <a:buNone/>
            </a:pPr>
            <a:r>
              <a:rPr b="1" lang="en-GB" sz="3500">
                <a:solidFill>
                  <a:schemeClr val="accent4"/>
                </a:solidFill>
              </a:rPr>
              <a:t>Sovereignty - </a:t>
            </a:r>
            <a:r>
              <a:rPr lang="en-GB" sz="3500">
                <a:solidFill>
                  <a:srgbClr val="000000"/>
                </a:solidFill>
              </a:rPr>
              <a:t>To have supreme power or authority.</a:t>
            </a:r>
            <a:endParaRPr sz="3500">
              <a:solidFill>
                <a:srgbClr val="000000"/>
              </a:solidFill>
            </a:endParaRPr>
          </a:p>
          <a:p>
            <a:pPr indent="0" lvl="0" marL="0" rtl="0" algn="l">
              <a:lnSpc>
                <a:spcPct val="100000"/>
              </a:lnSpc>
              <a:spcBef>
                <a:spcPts val="2000"/>
              </a:spcBef>
              <a:spcAft>
                <a:spcPts val="0"/>
              </a:spcAft>
              <a:buNone/>
            </a:pPr>
            <a:r>
              <a:rPr b="1" lang="en-GB" sz="3500">
                <a:solidFill>
                  <a:schemeClr val="accent4"/>
                </a:solidFill>
              </a:rPr>
              <a:t>Robert Dudley, the Earl of Leicester - </a:t>
            </a:r>
            <a:r>
              <a:rPr lang="en-GB" sz="3500">
                <a:solidFill>
                  <a:srgbClr val="000000"/>
                </a:solidFill>
              </a:rPr>
              <a:t>One of Elizabeth’s favourites and rumoured love interest. He was sent to the Netherlands with 6,000 men in 1586.</a:t>
            </a:r>
            <a:endParaRPr sz="3500">
              <a:solidFill>
                <a:srgbClr val="000000"/>
              </a:solidFill>
            </a:endParaRPr>
          </a:p>
          <a:p>
            <a:pPr indent="0" lvl="0" marL="0" rtl="0" algn="l">
              <a:lnSpc>
                <a:spcPct val="100000"/>
              </a:lnSpc>
              <a:spcBef>
                <a:spcPts val="2000"/>
              </a:spcBef>
              <a:spcAft>
                <a:spcPts val="0"/>
              </a:spcAft>
              <a:buNone/>
            </a:pPr>
            <a:r>
              <a:rPr b="1" lang="en-GB" sz="3500">
                <a:solidFill>
                  <a:schemeClr val="accent4"/>
                </a:solidFill>
              </a:rPr>
              <a:t>Duke of Parma - </a:t>
            </a:r>
            <a:r>
              <a:rPr lang="en-GB" sz="3500">
                <a:solidFill>
                  <a:srgbClr val="000000"/>
                </a:solidFill>
              </a:rPr>
              <a:t>A Spanish noble and military commander who was sent to the Netherlands by King Philip II of Spain in 1579 to establish control over the Netherlands.</a:t>
            </a:r>
            <a:endParaRPr b="1" sz="3500">
              <a:solidFill>
                <a:schemeClr val="accent4"/>
              </a:solidFill>
            </a:endParaRPr>
          </a:p>
          <a:p>
            <a:pPr indent="0" lvl="0" marL="0" rtl="0" algn="l">
              <a:lnSpc>
                <a:spcPct val="100000"/>
              </a:lnSpc>
              <a:spcBef>
                <a:spcPts val="2000"/>
              </a:spcBef>
              <a:spcAft>
                <a:spcPts val="2000"/>
              </a:spcAft>
              <a:buNone/>
            </a:pPr>
            <a:r>
              <a:rPr b="1" lang="en-GB" sz="3500">
                <a:solidFill>
                  <a:schemeClr val="accent4"/>
                </a:solidFill>
              </a:rPr>
              <a:t>The Azores - </a:t>
            </a:r>
            <a:r>
              <a:rPr lang="en-GB" sz="3500">
                <a:solidFill>
                  <a:srgbClr val="000000"/>
                </a:solidFill>
              </a:rPr>
              <a:t>A group of Islands off the coast of Portugal.</a:t>
            </a:r>
            <a:endParaRPr sz="3500">
              <a:solidFill>
                <a:srgbClr val="000000"/>
              </a:solidFill>
            </a:endParaRPr>
          </a:p>
        </p:txBody>
      </p:sp>
      <p:sp>
        <p:nvSpPr>
          <p:cNvPr id="123" name="Google Shape;123;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