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1f9ac81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1f9ac81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24ce5d1a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24ce5d1a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24ce5d1a2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24ce5d1a2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24ce5d1a2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24ce5d1a2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24ce5d1a2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24ce5d1a2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24ce5d1a2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24ce5d1a2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24ce5d1a2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24ce5d1a2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24ce5d1a2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24ce5d1a2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Unit 2</a:t>
            </a:r>
            <a:endParaRPr b="0" sz="3600">
              <a:solidFill>
                <a:srgbClr val="4B3241"/>
              </a:solidFill>
            </a:endParaRPr>
          </a:p>
          <a:p>
            <a:pPr indent="0" lvl="0" marL="0" rtl="0" algn="l">
              <a:spcBef>
                <a:spcPts val="0"/>
              </a:spcBef>
              <a:spcAft>
                <a:spcPts val="0"/>
              </a:spcAft>
              <a:buNone/>
            </a:pPr>
            <a:r>
              <a:rPr b="0" lang="en-GB" sz="3600">
                <a:solidFill>
                  <a:srgbClr val="4B3241"/>
                </a:solidFill>
              </a:rPr>
              <a:t>Lesson 4 of 30</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How bad were Elizabeth’s financial problems? </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was the role of Parliament in Elizabethan England? </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87" name="Google Shape;87;p15"/>
          <p:cNvSpPr txBox="1"/>
          <p:nvPr>
            <p:ph idx="1" type="body"/>
          </p:nvPr>
        </p:nvSpPr>
        <p:spPr>
          <a:xfrm>
            <a:off x="1216125" y="2296225"/>
            <a:ext cx="15879300" cy="63666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3500"/>
              <a:t>During the sixteenth century, Parliament had very little power when compared with today. However, during the reign of Henry VIII (Elizabeth’s father), the importance of Parliament had increased because he had relied upon them to pass laws that secured the break with Rome. Parliament was the only body that could pass laws called ‘Acts of Parliament’, which could only be changed if another Act of Parliament was passed. For an Act of Parliament to be passed, a ‘bill’ (proposed law) had to be read three times and voted upon in the House of Commons and House of Lords. Therefore, to be able to pass laws, Elizabeth needed Parliament. Parliament met only 13 times during Elizabeth’s reign. </a:t>
            </a:r>
            <a:endParaRPr sz="35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was the role of Parliament in Elizabethan England? </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94" name="Google Shape;94;p16"/>
          <p:cNvSpPr txBox="1"/>
          <p:nvPr>
            <p:ph idx="1" type="body"/>
          </p:nvPr>
        </p:nvSpPr>
        <p:spPr>
          <a:xfrm>
            <a:off x="1216125" y="2296225"/>
            <a:ext cx="15879300" cy="63666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3500"/>
              <a:t>Parliament also had the power to grant </a:t>
            </a:r>
            <a:r>
              <a:rPr b="1" lang="en-GB" sz="3500">
                <a:solidFill>
                  <a:schemeClr val="accent4"/>
                </a:solidFill>
              </a:rPr>
              <a:t>parliamentary subsidies </a:t>
            </a:r>
            <a:r>
              <a:rPr lang="en-GB" sz="3500"/>
              <a:t>(taxes) to Elizabeth. She relied on these twice during her reign, due to the financial problems that she faced. </a:t>
            </a:r>
            <a:endParaRPr sz="35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Why did Elizabeth’s relationship with Parliament change?</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1" name="Google Shape;101;p17"/>
          <p:cNvSpPr txBox="1"/>
          <p:nvPr>
            <p:ph idx="1" type="body"/>
          </p:nvPr>
        </p:nvSpPr>
        <p:spPr>
          <a:xfrm>
            <a:off x="872025" y="2296225"/>
            <a:ext cx="16726500" cy="63666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3500"/>
              <a:t>During Elizabeth’s reign, </a:t>
            </a:r>
            <a:r>
              <a:rPr b="1" lang="en-GB" sz="3500">
                <a:solidFill>
                  <a:schemeClr val="accent4"/>
                </a:solidFill>
              </a:rPr>
              <a:t>Members of Parliament </a:t>
            </a:r>
            <a:r>
              <a:rPr lang="en-GB" sz="3500"/>
              <a:t>(MPs) became more confident in what they discussed. They began to complain about issues such as religion and Elizabeth’s </a:t>
            </a:r>
            <a:r>
              <a:rPr b="1" lang="en-GB" sz="3500">
                <a:solidFill>
                  <a:schemeClr val="accent5"/>
                </a:solidFill>
              </a:rPr>
              <a:t>marital</a:t>
            </a:r>
            <a:r>
              <a:rPr lang="en-GB" sz="3500">
                <a:solidFill>
                  <a:schemeClr val="accent5"/>
                </a:solidFill>
              </a:rPr>
              <a:t> </a:t>
            </a:r>
            <a:r>
              <a:rPr b="1" lang="en-GB" sz="3500">
                <a:solidFill>
                  <a:schemeClr val="accent5"/>
                </a:solidFill>
              </a:rPr>
              <a:t>status </a:t>
            </a:r>
            <a:r>
              <a:rPr lang="en-GB" sz="3500"/>
              <a:t>(she remained unmarried without an heir). These were matters that Elizabeth did not want them to discuss. In particular, </a:t>
            </a:r>
            <a:r>
              <a:rPr b="1" lang="en-GB" sz="3500">
                <a:solidFill>
                  <a:schemeClr val="accent4"/>
                </a:solidFill>
              </a:rPr>
              <a:t>Puritan</a:t>
            </a:r>
            <a:r>
              <a:rPr lang="en-GB" sz="3500"/>
              <a:t> MPs began to become more vocal in Parliament because they wanted Elizabeth to bring in more Protestant changes (we will examine this further in future lessons). The opposition she faced meant that she had to sometimes attend Parliament herself and limit their freedom of speech and even imprison MPs for arguing against her. If Parliament was difficult, Elizabeth could </a:t>
            </a:r>
            <a:r>
              <a:rPr b="1" lang="en-GB" sz="3500">
                <a:solidFill>
                  <a:schemeClr val="accent5"/>
                </a:solidFill>
              </a:rPr>
              <a:t>dissolve</a:t>
            </a:r>
            <a:r>
              <a:rPr b="1" lang="en-GB" sz="3500"/>
              <a:t> </a:t>
            </a:r>
            <a:r>
              <a:rPr lang="en-GB" sz="3500"/>
              <a:t>it (close it down). </a:t>
            </a:r>
            <a:endParaRPr sz="3500"/>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did Elizabeth make money?</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8" name="Google Shape;108;p18"/>
          <p:cNvSpPr txBox="1"/>
          <p:nvPr>
            <p:ph idx="1" type="body"/>
          </p:nvPr>
        </p:nvSpPr>
        <p:spPr>
          <a:xfrm>
            <a:off x="561100" y="1658125"/>
            <a:ext cx="17165700" cy="63666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3500"/>
              <a:t>Elizabeth needed money in order to rule successfully, and it was not just readily available at all times. It was possible for the Crown to be in </a:t>
            </a:r>
            <a:r>
              <a:rPr b="1" lang="en-GB" sz="3500">
                <a:solidFill>
                  <a:schemeClr val="accent4"/>
                </a:solidFill>
              </a:rPr>
              <a:t>debt</a:t>
            </a:r>
            <a:r>
              <a:rPr lang="en-GB" sz="3500"/>
              <a:t>. </a:t>
            </a:r>
            <a:endParaRPr sz="3500"/>
          </a:p>
          <a:p>
            <a:pPr indent="0" lvl="0" marL="0" marR="0" rtl="0" algn="l">
              <a:lnSpc>
                <a:spcPct val="115000"/>
              </a:lnSpc>
              <a:spcBef>
                <a:spcPts val="0"/>
              </a:spcBef>
              <a:spcAft>
                <a:spcPts val="0"/>
              </a:spcAft>
              <a:buNone/>
            </a:pPr>
            <a:r>
              <a:t/>
            </a:r>
            <a:endParaRPr sz="3500"/>
          </a:p>
          <a:p>
            <a:pPr indent="0" lvl="0" marL="0" marR="0" rtl="0" algn="l">
              <a:lnSpc>
                <a:spcPct val="115000"/>
              </a:lnSpc>
              <a:spcBef>
                <a:spcPts val="0"/>
              </a:spcBef>
              <a:spcAft>
                <a:spcPts val="0"/>
              </a:spcAft>
              <a:buNone/>
            </a:pPr>
            <a:r>
              <a:rPr lang="en-GB" sz="3500"/>
              <a:t>There were different sources of money which included:</a:t>
            </a:r>
            <a:endParaRPr sz="3500"/>
          </a:p>
          <a:p>
            <a:pPr indent="0" lvl="0" marL="0" marR="0" rtl="0" algn="l">
              <a:lnSpc>
                <a:spcPct val="115000"/>
              </a:lnSpc>
              <a:spcBef>
                <a:spcPts val="0"/>
              </a:spcBef>
              <a:spcAft>
                <a:spcPts val="0"/>
              </a:spcAft>
              <a:buNone/>
            </a:pPr>
            <a:r>
              <a:t/>
            </a:r>
            <a:endParaRPr/>
          </a:p>
          <a:p>
            <a:pPr indent="-438150" lvl="0" marL="457200" marR="0" rtl="0" algn="l">
              <a:lnSpc>
                <a:spcPct val="115000"/>
              </a:lnSpc>
              <a:spcBef>
                <a:spcPts val="0"/>
              </a:spcBef>
              <a:spcAft>
                <a:spcPts val="0"/>
              </a:spcAft>
              <a:buSzPts val="3300"/>
              <a:buChar char="-"/>
            </a:pPr>
            <a:r>
              <a:rPr lang="en-GB" sz="3300"/>
              <a:t>Income from renting out </a:t>
            </a:r>
            <a:r>
              <a:rPr b="1" lang="en-GB" sz="3300">
                <a:solidFill>
                  <a:schemeClr val="accent5"/>
                </a:solidFill>
              </a:rPr>
              <a:t>Crown land</a:t>
            </a:r>
            <a:r>
              <a:rPr lang="en-GB" sz="3300"/>
              <a:t> (land owned in England by the monarch)</a:t>
            </a:r>
            <a:endParaRPr sz="3300"/>
          </a:p>
          <a:p>
            <a:pPr indent="-438150" lvl="0" marL="457200" marR="0" rtl="0" algn="l">
              <a:lnSpc>
                <a:spcPct val="115000"/>
              </a:lnSpc>
              <a:spcBef>
                <a:spcPts val="0"/>
              </a:spcBef>
              <a:spcAft>
                <a:spcPts val="0"/>
              </a:spcAft>
              <a:buSzPts val="3300"/>
              <a:buChar char="-"/>
            </a:pPr>
            <a:r>
              <a:rPr b="1" lang="en-GB" sz="3300">
                <a:solidFill>
                  <a:schemeClr val="accent5"/>
                </a:solidFill>
              </a:rPr>
              <a:t>Customs duties </a:t>
            </a:r>
            <a:r>
              <a:rPr lang="en-GB" sz="3300"/>
              <a:t>(taxes from trade)</a:t>
            </a:r>
            <a:endParaRPr sz="3300"/>
          </a:p>
          <a:p>
            <a:pPr indent="-438150" lvl="0" marL="457200" marR="0" rtl="0" algn="l">
              <a:lnSpc>
                <a:spcPct val="115000"/>
              </a:lnSpc>
              <a:spcBef>
                <a:spcPts val="0"/>
              </a:spcBef>
              <a:spcAft>
                <a:spcPts val="0"/>
              </a:spcAft>
              <a:buSzPts val="3300"/>
              <a:buChar char="-"/>
            </a:pPr>
            <a:r>
              <a:rPr b="1" lang="en-GB" sz="3300">
                <a:solidFill>
                  <a:schemeClr val="accent5"/>
                </a:solidFill>
              </a:rPr>
              <a:t>Subsidies</a:t>
            </a:r>
            <a:r>
              <a:rPr lang="en-GB" sz="3300"/>
              <a:t> (taxes raise by Parliament)</a:t>
            </a:r>
            <a:endParaRPr sz="3300"/>
          </a:p>
          <a:p>
            <a:pPr indent="-438150" lvl="0" marL="457200" marR="0" rtl="0" algn="l">
              <a:lnSpc>
                <a:spcPct val="115000"/>
              </a:lnSpc>
              <a:spcBef>
                <a:spcPts val="0"/>
              </a:spcBef>
              <a:spcAft>
                <a:spcPts val="0"/>
              </a:spcAft>
              <a:buSzPts val="3300"/>
              <a:buChar char="-"/>
            </a:pPr>
            <a:r>
              <a:rPr b="1" lang="en-GB" sz="3300">
                <a:solidFill>
                  <a:schemeClr val="accent5"/>
                </a:solidFill>
              </a:rPr>
              <a:t>Profits of justice</a:t>
            </a:r>
            <a:r>
              <a:rPr lang="en-GB" sz="3300"/>
              <a:t> (money from people who were fined for not following the law)</a:t>
            </a:r>
            <a:endParaRPr sz="3300"/>
          </a:p>
          <a:p>
            <a:pPr indent="-438150" lvl="0" marL="457200" marR="0" rtl="0" algn="l">
              <a:lnSpc>
                <a:spcPct val="115000"/>
              </a:lnSpc>
              <a:spcBef>
                <a:spcPts val="0"/>
              </a:spcBef>
              <a:spcAft>
                <a:spcPts val="0"/>
              </a:spcAft>
              <a:buSzPts val="3300"/>
              <a:buChar char="-"/>
            </a:pPr>
            <a:r>
              <a:rPr b="1" lang="en-GB" sz="3300">
                <a:solidFill>
                  <a:schemeClr val="accent5"/>
                </a:solidFill>
              </a:rPr>
              <a:t>Loans</a:t>
            </a:r>
            <a:r>
              <a:rPr lang="en-GB" sz="3300"/>
              <a:t> (borrowing money)</a:t>
            </a:r>
            <a:endParaRPr sz="3300"/>
          </a:p>
          <a:p>
            <a:pPr indent="-438150" lvl="0" marL="457200" marR="0" rtl="0" algn="l">
              <a:lnSpc>
                <a:spcPct val="115000"/>
              </a:lnSpc>
              <a:spcBef>
                <a:spcPts val="0"/>
              </a:spcBef>
              <a:spcAft>
                <a:spcPts val="0"/>
              </a:spcAft>
              <a:buSzPts val="3300"/>
              <a:buChar char="-"/>
            </a:pPr>
            <a:r>
              <a:rPr b="1" lang="en-GB" sz="3300">
                <a:solidFill>
                  <a:schemeClr val="accent5"/>
                </a:solidFill>
              </a:rPr>
              <a:t>Extraordinary taxation</a:t>
            </a:r>
            <a:r>
              <a:rPr lang="en-GB" sz="3300"/>
              <a:t> (additional taxation to pay for unexpected wars)</a:t>
            </a:r>
            <a:endParaRPr sz="3300"/>
          </a:p>
          <a:p>
            <a:pPr indent="0" lvl="0" marL="0" marR="0" rtl="0" algn="l">
              <a:lnSpc>
                <a:spcPct val="115000"/>
              </a:lnSpc>
              <a:spcBef>
                <a:spcPts val="0"/>
              </a:spcBef>
              <a:spcAft>
                <a:spcPts val="0"/>
              </a:spcAft>
              <a:buNone/>
            </a:pPr>
            <a:r>
              <a:t/>
            </a:r>
            <a:endParaRPr b="1" sz="3500"/>
          </a:p>
          <a:p>
            <a:pPr indent="0" lvl="0" marL="0" marR="0" rtl="0" algn="l">
              <a:lnSpc>
                <a:spcPct val="115000"/>
              </a:lnSpc>
              <a:spcBef>
                <a:spcPts val="0"/>
              </a:spcBef>
              <a:spcAft>
                <a:spcPts val="0"/>
              </a:spcAft>
              <a:buNone/>
            </a:pPr>
            <a:r>
              <a:t/>
            </a:r>
            <a:endParaRPr sz="3500"/>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financial problems did Elizabeth face? </a:t>
            </a:r>
            <a:endParaRPr b="0" sz="3000">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5" name="Google Shape;115;p19"/>
          <p:cNvSpPr txBox="1"/>
          <p:nvPr>
            <p:ph idx="1" type="body"/>
          </p:nvPr>
        </p:nvSpPr>
        <p:spPr>
          <a:xfrm>
            <a:off x="872025" y="1686625"/>
            <a:ext cx="16726500" cy="63666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3500"/>
              <a:t>Elizabeth was heavily in debt when she came to the throne in 1558. This is because Mary I had fought many expensive wars between 1553-1558 and lots of Crown land had been sold to be able to pay for them. The </a:t>
            </a:r>
            <a:r>
              <a:rPr b="1" lang="en-GB" sz="3500">
                <a:solidFill>
                  <a:schemeClr val="accent4"/>
                </a:solidFill>
              </a:rPr>
              <a:t>Marian Debt</a:t>
            </a:r>
            <a:r>
              <a:rPr lang="en-GB" sz="3500"/>
              <a:t> was £300,000. </a:t>
            </a:r>
            <a:endParaRPr/>
          </a:p>
          <a:p>
            <a:pPr indent="0" lvl="0" marL="0" marR="0" rtl="0" algn="l">
              <a:lnSpc>
                <a:spcPct val="115000"/>
              </a:lnSpc>
              <a:spcBef>
                <a:spcPts val="0"/>
              </a:spcBef>
              <a:spcAft>
                <a:spcPts val="0"/>
              </a:spcAft>
              <a:buNone/>
            </a:pPr>
            <a:r>
              <a:t/>
            </a:r>
            <a:endParaRPr b="1" sz="3500"/>
          </a:p>
          <a:p>
            <a:pPr indent="0" lvl="0" marL="0" marR="0" rtl="0" algn="l">
              <a:lnSpc>
                <a:spcPct val="115000"/>
              </a:lnSpc>
              <a:spcBef>
                <a:spcPts val="0"/>
              </a:spcBef>
              <a:spcAft>
                <a:spcPts val="0"/>
              </a:spcAft>
              <a:buNone/>
            </a:pPr>
            <a:r>
              <a:rPr lang="en-GB" sz="3500"/>
              <a:t>Elizabeth had to be very careful with her spending. She did not want to tax people in the country too heavily because this was unpopular. In addition, Parliament had to ‘raise’ and collect the taxes and then grant them to Elizabeth. Elizabeth did not want to have to rely on Parliament too much because she felt this would give them more power. </a:t>
            </a:r>
            <a:endParaRPr sz="3500"/>
          </a:p>
          <a:p>
            <a:pPr indent="0" lvl="0" marL="0" marR="0" rtl="0" algn="l">
              <a:lnSpc>
                <a:spcPct val="115000"/>
              </a:lnSpc>
              <a:spcBef>
                <a:spcPts val="0"/>
              </a:spcBef>
              <a:spcAft>
                <a:spcPts val="0"/>
              </a:spcAft>
              <a:buNone/>
            </a:pPr>
            <a:r>
              <a:t/>
            </a:r>
            <a:endParaRPr sz="3500"/>
          </a:p>
        </p:txBody>
      </p:sp>
      <p:sp>
        <p:nvSpPr>
          <p:cNvPr id="116" name="Google Shape;11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highlight>
                  <a:schemeClr val="lt1"/>
                </a:highlight>
              </a:rPr>
              <a:t>Glossary</a:t>
            </a:r>
            <a:endParaRPr>
              <a:solidFill>
                <a:schemeClr val="accent1"/>
              </a:solidFill>
              <a:highlight>
                <a:schemeClr val="lt1"/>
              </a:highlight>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2" name="Google Shape;122;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3" name="Google Shape;123;p20"/>
          <p:cNvSpPr txBox="1"/>
          <p:nvPr/>
        </p:nvSpPr>
        <p:spPr>
          <a:xfrm>
            <a:off x="658800" y="1664650"/>
            <a:ext cx="16970400" cy="520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Parliamentary subsidies</a:t>
            </a:r>
            <a:r>
              <a:rPr b="1" lang="en-GB" sz="3300">
                <a:solidFill>
                  <a:schemeClr val="accent5"/>
                </a:solidFill>
                <a:latin typeface="Montserrat"/>
                <a:ea typeface="Montserrat"/>
                <a:cs typeface="Montserrat"/>
                <a:sym typeface="Montserrat"/>
              </a:rPr>
              <a:t> </a:t>
            </a:r>
            <a:r>
              <a:rPr lang="en-GB" sz="3300">
                <a:solidFill>
                  <a:schemeClr val="dk2"/>
                </a:solidFill>
                <a:latin typeface="Montserrat"/>
                <a:ea typeface="Montserrat"/>
                <a:cs typeface="Montserrat"/>
                <a:sym typeface="Montserrat"/>
              </a:rPr>
              <a:t>- taxes that were raised and collected by the Parliament that could be granted to the monarch for extra finance</a:t>
            </a:r>
            <a:endParaRPr sz="3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Members of Parliament</a:t>
            </a:r>
            <a:r>
              <a:rPr b="1" lang="en-GB" sz="3300">
                <a:solidFill>
                  <a:schemeClr val="accent5"/>
                </a:solidFill>
                <a:latin typeface="Montserrat"/>
                <a:ea typeface="Montserrat"/>
                <a:cs typeface="Montserrat"/>
                <a:sym typeface="Montserrat"/>
              </a:rPr>
              <a:t> </a:t>
            </a:r>
            <a:r>
              <a:rPr lang="en-GB" sz="3300">
                <a:latin typeface="Montserrat"/>
                <a:ea typeface="Montserrat"/>
                <a:cs typeface="Montserrat"/>
                <a:sym typeface="Montserrat"/>
              </a:rPr>
              <a:t>- Wealthy men who debated matters in Parliament and who voted to pass bills (proposed laws)</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Puritans</a:t>
            </a:r>
            <a:r>
              <a:rPr b="1" lang="en-GB" sz="3300">
                <a:latin typeface="Montserrat"/>
                <a:ea typeface="Montserrat"/>
                <a:cs typeface="Montserrat"/>
                <a:sym typeface="Montserrat"/>
              </a:rPr>
              <a:t> </a:t>
            </a:r>
            <a:r>
              <a:rPr lang="en-GB" sz="3300">
                <a:latin typeface="Montserrat"/>
                <a:ea typeface="Montserrat"/>
                <a:cs typeface="Montserrat"/>
                <a:sym typeface="Montserrat"/>
              </a:rPr>
              <a:t>- Strict Protestants who wanted to remove all Catholic elements remaining in the church during Elizabeth’s reign</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Debt</a:t>
            </a:r>
            <a:r>
              <a:rPr b="1" lang="en-GB" sz="3300">
                <a:solidFill>
                  <a:schemeClr val="accent5"/>
                </a:solidFill>
                <a:latin typeface="Montserrat"/>
                <a:ea typeface="Montserrat"/>
                <a:cs typeface="Montserrat"/>
                <a:sym typeface="Montserrat"/>
              </a:rPr>
              <a:t> </a:t>
            </a:r>
            <a:r>
              <a:rPr lang="en-GB" sz="3300">
                <a:latin typeface="Montserrat"/>
                <a:ea typeface="Montserrat"/>
                <a:cs typeface="Montserrat"/>
                <a:sym typeface="Montserrat"/>
              </a:rPr>
              <a:t>- the state of money being owed </a:t>
            </a:r>
            <a:endParaRPr sz="3300">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Marian debt</a:t>
            </a:r>
            <a:r>
              <a:rPr b="1" lang="en-GB" sz="3300">
                <a:latin typeface="Montserrat"/>
                <a:ea typeface="Montserrat"/>
                <a:cs typeface="Montserrat"/>
                <a:sym typeface="Montserrat"/>
              </a:rPr>
              <a:t> </a:t>
            </a:r>
            <a:r>
              <a:rPr lang="en-GB" sz="3300">
                <a:latin typeface="Montserrat"/>
                <a:ea typeface="Montserrat"/>
                <a:cs typeface="Montserrat"/>
                <a:sym typeface="Montserrat"/>
              </a:rPr>
              <a:t>- the £300,000 debt that Mary I left the Crown in by 1558</a:t>
            </a:r>
            <a:endParaRPr sz="33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idx="1" type="body"/>
          </p:nvPr>
        </p:nvSpPr>
        <p:spPr>
          <a:xfrm>
            <a:off x="594925" y="215625"/>
            <a:ext cx="16775100" cy="7235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sz="3000"/>
          </a:p>
          <a:p>
            <a:pPr indent="0" lvl="0" marL="0" marR="0" rtl="0" algn="l">
              <a:lnSpc>
                <a:spcPct val="115000"/>
              </a:lnSpc>
              <a:spcBef>
                <a:spcPts val="0"/>
              </a:spcBef>
              <a:spcAft>
                <a:spcPts val="0"/>
              </a:spcAft>
              <a:buNone/>
            </a:pPr>
            <a:r>
              <a:t/>
            </a:r>
            <a:endParaRPr b="1" sz="3000" u="sng"/>
          </a:p>
          <a:p>
            <a:pPr indent="0" lvl="0" marL="0" marR="0" rtl="0" algn="l">
              <a:lnSpc>
                <a:spcPct val="115000"/>
              </a:lnSpc>
              <a:spcBef>
                <a:spcPts val="0"/>
              </a:spcBef>
              <a:spcAft>
                <a:spcPts val="0"/>
              </a:spcAft>
              <a:buNone/>
            </a:pPr>
            <a:r>
              <a:rPr b="1" lang="en-GB" sz="3000" u="sng"/>
              <a:t> </a:t>
            </a:r>
            <a:endParaRPr b="1" sz="3000" u="sng"/>
          </a:p>
        </p:txBody>
      </p:sp>
      <p:sp>
        <p:nvSpPr>
          <p:cNvPr id="129" name="Google Shape;129;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0" name="Google Shape;130;p21"/>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rPr>
              <a:t>Questions - let’s test your understanding!</a:t>
            </a:r>
            <a:endParaRPr b="0" sz="3000">
              <a:solidFill>
                <a:schemeClr val="accent1"/>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1" name="Google Shape;131;p21"/>
          <p:cNvSpPr txBox="1"/>
          <p:nvPr/>
        </p:nvSpPr>
        <p:spPr>
          <a:xfrm>
            <a:off x="725650" y="1835450"/>
            <a:ext cx="16452000" cy="5207400"/>
          </a:xfrm>
          <a:prstGeom prst="rect">
            <a:avLst/>
          </a:prstGeom>
          <a:noFill/>
          <a:ln>
            <a:noFill/>
          </a:ln>
        </p:spPr>
        <p:txBody>
          <a:bodyPr anchorCtr="0" anchor="t" bIns="91425" lIns="91425" spcFirstLastPara="1" rIns="91425" wrap="square" tIns="91425">
            <a:noAutofit/>
          </a:bodyPr>
          <a:lstStyle/>
          <a:p>
            <a:pPr indent="-431800" lvl="0" marL="457200" rtl="0" algn="l">
              <a:spcBef>
                <a:spcPts val="0"/>
              </a:spcBef>
              <a:spcAft>
                <a:spcPts val="0"/>
              </a:spcAft>
              <a:buSzPts val="3200"/>
              <a:buFont typeface="Montserrat"/>
              <a:buAutoNum type="arabicPeriod"/>
            </a:pPr>
            <a:r>
              <a:rPr lang="en-GB" sz="3200">
                <a:latin typeface="Montserrat"/>
                <a:ea typeface="Montserrat"/>
                <a:cs typeface="Montserrat"/>
                <a:sym typeface="Montserrat"/>
              </a:rPr>
              <a:t>What did Elizabeth need Parliament for?</a:t>
            </a:r>
            <a:endParaRPr sz="3200">
              <a:latin typeface="Montserrat"/>
              <a:ea typeface="Montserrat"/>
              <a:cs typeface="Montserrat"/>
              <a:sym typeface="Montserrat"/>
            </a:endParaRPr>
          </a:p>
          <a:p>
            <a:pPr indent="-431800" lvl="0" marL="457200" rtl="0" algn="l">
              <a:spcBef>
                <a:spcPts val="0"/>
              </a:spcBef>
              <a:spcAft>
                <a:spcPts val="0"/>
              </a:spcAft>
              <a:buSzPts val="3200"/>
              <a:buFont typeface="Montserrat"/>
              <a:buAutoNum type="arabicPeriod"/>
            </a:pPr>
            <a:r>
              <a:rPr lang="en-GB" sz="3200">
                <a:latin typeface="Montserrat"/>
                <a:ea typeface="Montserrat"/>
                <a:cs typeface="Montserrat"/>
                <a:sym typeface="Montserrat"/>
              </a:rPr>
              <a:t>Why was there conflict between Elizabeth and Parliament?</a:t>
            </a:r>
            <a:endParaRPr sz="3200">
              <a:latin typeface="Montserrat"/>
              <a:ea typeface="Montserrat"/>
              <a:cs typeface="Montserrat"/>
              <a:sym typeface="Montserrat"/>
            </a:endParaRPr>
          </a:p>
          <a:p>
            <a:pPr indent="-431800" lvl="0" marL="457200" rtl="0" algn="l">
              <a:spcBef>
                <a:spcPts val="0"/>
              </a:spcBef>
              <a:spcAft>
                <a:spcPts val="0"/>
              </a:spcAft>
              <a:buSzPts val="3200"/>
              <a:buFont typeface="Montserrat"/>
              <a:buAutoNum type="arabicPeriod"/>
            </a:pPr>
            <a:r>
              <a:rPr lang="en-GB" sz="3200">
                <a:latin typeface="Montserrat"/>
                <a:ea typeface="Montserrat"/>
                <a:cs typeface="Montserrat"/>
                <a:sym typeface="Montserrat"/>
              </a:rPr>
              <a:t>What financial problems did Elizabeth face in 1558?</a:t>
            </a:r>
            <a:endParaRPr sz="3200">
              <a:latin typeface="Montserrat"/>
              <a:ea typeface="Montserrat"/>
              <a:cs typeface="Montserrat"/>
              <a:sym typeface="Montserrat"/>
            </a:endParaRPr>
          </a:p>
          <a:p>
            <a:pPr indent="-431800" lvl="0" marL="457200" rtl="0" algn="l">
              <a:spcBef>
                <a:spcPts val="0"/>
              </a:spcBef>
              <a:spcAft>
                <a:spcPts val="0"/>
              </a:spcAft>
              <a:buSzPts val="3200"/>
              <a:buFont typeface="Montserrat"/>
              <a:buAutoNum type="arabicPeriod"/>
            </a:pPr>
            <a:r>
              <a:rPr lang="en-GB" sz="3200">
                <a:latin typeface="Montserrat"/>
                <a:ea typeface="Montserrat"/>
                <a:cs typeface="Montserrat"/>
                <a:sym typeface="Montserrat"/>
              </a:rPr>
              <a:t>What were different sources of money that Elizabeth could use? </a:t>
            </a:r>
            <a:endParaRPr sz="3200">
              <a:latin typeface="Montserrat"/>
              <a:ea typeface="Montserrat"/>
              <a:cs typeface="Montserrat"/>
              <a:sym typeface="Montserrat"/>
            </a:endParaRPr>
          </a:p>
          <a:p>
            <a:pPr indent="0" lvl="0" marL="0" rtl="0" algn="l">
              <a:spcBef>
                <a:spcPts val="0"/>
              </a:spcBef>
              <a:spcAft>
                <a:spcPts val="0"/>
              </a:spcAft>
              <a:buNone/>
            </a:pPr>
            <a:r>
              <a:t/>
            </a:r>
            <a:endParaRPr sz="3200" u="sng">
              <a:latin typeface="Montserrat"/>
              <a:ea typeface="Montserrat"/>
              <a:cs typeface="Montserrat"/>
              <a:sym typeface="Montserrat"/>
            </a:endParaRPr>
          </a:p>
          <a:p>
            <a:pPr indent="0" lvl="0" marL="0" rtl="0" algn="l">
              <a:spcBef>
                <a:spcPts val="0"/>
              </a:spcBef>
              <a:spcAft>
                <a:spcPts val="0"/>
              </a:spcAft>
              <a:buNone/>
            </a:pPr>
            <a:r>
              <a:rPr lang="en-GB" sz="3200" u="sng">
                <a:latin typeface="Montserrat"/>
                <a:ea typeface="Montserrat"/>
                <a:cs typeface="Montserrat"/>
                <a:sym typeface="Montserrat"/>
              </a:rPr>
              <a:t>Challenge yourself: </a:t>
            </a:r>
            <a:r>
              <a:rPr lang="en-GB" sz="3200">
                <a:latin typeface="Montserrat"/>
                <a:ea typeface="Montserrat"/>
                <a:cs typeface="Montserrat"/>
                <a:sym typeface="Montserrat"/>
              </a:rPr>
              <a:t>Why was the financial position of the Crown an important concern for Elizabeth?</a:t>
            </a:r>
            <a:r>
              <a:rPr lang="en-GB" sz="3200">
                <a:latin typeface="Montserrat"/>
                <a:ea typeface="Montserrat"/>
                <a:cs typeface="Montserrat"/>
                <a:sym typeface="Montserrat"/>
              </a:rPr>
              <a:t> </a:t>
            </a:r>
            <a:endParaRPr sz="32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