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207810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207810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c17def71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c17def71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83346ce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83346ce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e71cddff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be71cddff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17def71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17def71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1596ec88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8b1596ec8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Constructing a Line Graph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619825" y="1151225"/>
            <a:ext cx="7601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B3241"/>
                </a:solidFill>
              </a:rPr>
              <a:t>Step 1</a:t>
            </a:r>
            <a:endParaRPr u="sng">
              <a:solidFill>
                <a:srgbClr val="4B324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Constructing a line graph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25" y="4018351"/>
            <a:ext cx="8371099" cy="38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 rotWithShape="1">
          <a:blip r:embed="rId4">
            <a:alphaModFix/>
          </a:blip>
          <a:srcRect b="0" l="17439" r="3968" t="4003"/>
          <a:stretch/>
        </p:blipFill>
        <p:spPr>
          <a:xfrm rot="-5400000">
            <a:off x="8884422" y="257350"/>
            <a:ext cx="8772402" cy="87398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825" y="241100"/>
            <a:ext cx="2390925" cy="23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type="title"/>
          </p:nvPr>
        </p:nvSpPr>
        <p:spPr>
          <a:xfrm>
            <a:off x="619825" y="1151225"/>
            <a:ext cx="7601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B3241"/>
                </a:solidFill>
              </a:rPr>
              <a:t>Step 2</a:t>
            </a:r>
            <a:endParaRPr u="sng">
              <a:solidFill>
                <a:srgbClr val="4B324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Plot the points!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25" y="4018351"/>
            <a:ext cx="8371099" cy="38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b="0" l="17439" r="3968" t="4003"/>
          <a:stretch/>
        </p:blipFill>
        <p:spPr>
          <a:xfrm rot="-5400000">
            <a:off x="8884422" y="257350"/>
            <a:ext cx="8772402" cy="873989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825" y="241100"/>
            <a:ext cx="2390925" cy="23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619825" y="367650"/>
            <a:ext cx="7601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B3241"/>
                </a:solidFill>
              </a:rPr>
              <a:t>Step 3</a:t>
            </a:r>
            <a:endParaRPr u="sng">
              <a:solidFill>
                <a:srgbClr val="4B324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1"/>
                </a:solidFill>
              </a:rPr>
              <a:t>What questions can we ask?</a:t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accent1"/>
                </a:solidFill>
              </a:rPr>
              <a:t>What statements can we make?</a:t>
            </a:r>
            <a:endParaRPr sz="3200">
              <a:solidFill>
                <a:schemeClr val="accent1"/>
              </a:solidFill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25" y="5157564"/>
            <a:ext cx="8371099" cy="38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 rotWithShape="1">
          <a:blip r:embed="rId4">
            <a:alphaModFix/>
          </a:blip>
          <a:srcRect b="0" l="30838" r="0" t="14104"/>
          <a:stretch/>
        </p:blipFill>
        <p:spPr>
          <a:xfrm rot="-5400000">
            <a:off x="8800214" y="341563"/>
            <a:ext cx="8780124" cy="857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41100"/>
            <a:ext cx="2856114" cy="285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290375" y="170050"/>
            <a:ext cx="12330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8237"/>
              </a:buClr>
              <a:buSzPts val="2800"/>
              <a:buAutoNum type="arabicPeriod"/>
            </a:pPr>
            <a:r>
              <a:rPr lang="en-GB" sz="2800">
                <a:solidFill>
                  <a:srgbClr val="008237"/>
                </a:solidFill>
              </a:rPr>
              <a:t>Construct a line graph with all required features.</a:t>
            </a:r>
            <a:endParaRPr sz="2800">
              <a:solidFill>
                <a:srgbClr val="008237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8237"/>
              </a:buClr>
              <a:buSzPts val="2800"/>
              <a:buAutoNum type="arabicPeriod"/>
            </a:pPr>
            <a:r>
              <a:rPr lang="en-GB" sz="2800">
                <a:solidFill>
                  <a:srgbClr val="008237"/>
                </a:solidFill>
              </a:rPr>
              <a:t>Present the data on your line graph from both tables below</a:t>
            </a:r>
            <a:endParaRPr sz="2800">
              <a:solidFill>
                <a:srgbClr val="008237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008237"/>
              </a:buClr>
              <a:buSzPts val="2800"/>
              <a:buAutoNum type="arabicPeriod"/>
            </a:pPr>
            <a:r>
              <a:rPr lang="en-GB" sz="2800">
                <a:solidFill>
                  <a:srgbClr val="008237"/>
                </a:solidFill>
              </a:rPr>
              <a:t>Create four factual sentences which compare both sets of data </a:t>
            </a:r>
            <a:endParaRPr sz="2800">
              <a:solidFill>
                <a:srgbClr val="008237"/>
              </a:solidFill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3214700" y="4888325"/>
            <a:ext cx="522300" cy="41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50" y="1718675"/>
            <a:ext cx="11746499" cy="74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1275" y="5103325"/>
            <a:ext cx="5140401" cy="391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00" y="211800"/>
            <a:ext cx="17345976" cy="88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1376912" y="14379975"/>
            <a:ext cx="2160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597425" y="340350"/>
            <a:ext cx="137547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 Slide</a:t>
            </a:r>
            <a:endParaRPr b="1" sz="6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forget to pause the video if you want to have a go!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9061100" y="3332725"/>
            <a:ext cx="8830800" cy="52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453" y="100450"/>
            <a:ext cx="3232275" cy="3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597425" y="3556250"/>
            <a:ext cx="82176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11994800" y="3455800"/>
            <a:ext cx="6078000" cy="5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AutoNum type="arabicParenR"/>
            </a:pP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How many Gold Medals did both countries win altogether?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AutoNum type="arabicParenR"/>
            </a:pP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 was the range of gold medals for both countries?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AutoNum type="arabicParenR"/>
            </a:pP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Which year was the most successful and least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successful </a:t>
            </a:r>
            <a:r>
              <a:rPr b="1" lang="en-GB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both countries combined?</a:t>
            </a:r>
            <a:endParaRPr b="1" sz="3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00" y="2562225"/>
            <a:ext cx="11580600" cy="661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