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F403EC-CCFC-428E-A5BB-71576A23A9D1}">
  <a:tblStyle styleId="{00F403EC-CCFC-428E-A5BB-71576A23A9D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6a7e05e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6a7e05e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Take the title for the lesson from the context column of the SOL.  Take the grammar focus from the grammar column.  Show full green screen to start with and then bring in your face in the top right hand corner.</a:t>
            </a:r>
            <a:endParaRPr b="1"/>
          </a:p>
          <a:p>
            <a:pPr indent="0" lvl="0" marL="0" rtl="0" algn="l">
              <a:spcBef>
                <a:spcPts val="0"/>
              </a:spcBef>
              <a:spcAft>
                <a:spcPts val="0"/>
              </a:spcAft>
              <a:buNone/>
            </a:pPr>
            <a:br>
              <a:rPr lang="en-GB"/>
            </a:br>
            <a:r>
              <a:rPr lang="en-GB"/>
              <a:t>E.g.</a:t>
            </a:r>
            <a:br>
              <a:rPr lang="en-GB"/>
            </a:br>
            <a:r>
              <a:rPr i="1" lang="en-GB"/>
              <a:t>Hola. Soy [</a:t>
            </a:r>
            <a:r>
              <a:rPr b="1" i="1" lang="en-GB"/>
              <a:t>Doctora Hawkes</a:t>
            </a:r>
            <a:r>
              <a:rPr i="1" lang="en-GB"/>
              <a:t>] ¿Cómo estás? In this lesson we [</a:t>
            </a:r>
            <a:r>
              <a:rPr b="1" i="1" lang="en-GB"/>
              <a:t>practise the present tense with some regular verbs so we can talk about what people do</a:t>
            </a:r>
            <a:r>
              <a:rPr i="1" lang="en-GB"/>
              <a:t>].  I hope you are in a quiet space without distractions, and have a pen and paper to hand.</a:t>
            </a:r>
            <a:endParaRPr i="1"/>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6a610c71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6a610c71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6a610c71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6a610c71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a610c71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a610c71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6a610c71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6a610c71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6a610c718_0_1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6a610c718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6a610c718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6a610c718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6a610c718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6a610c718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eb05e59f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eb05e59f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6805400" cy="372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Describe what people have </a:t>
            </a:r>
            <a:r>
              <a:rPr lang="en-GB" sz="3000">
                <a:solidFill>
                  <a:srgbClr val="4B3241"/>
                </a:solidFill>
              </a:rPr>
              <a:t>[2 / 2]</a:t>
            </a:r>
            <a:endParaRPr sz="3000">
              <a:solidFill>
                <a:srgbClr val="4B3241"/>
              </a:solidFill>
            </a:endParaRPr>
          </a:p>
          <a:p>
            <a:pPr indent="-508000" lvl="0" marL="457200" rtl="0" algn="l">
              <a:spcBef>
                <a:spcPts val="0"/>
              </a:spcBef>
              <a:spcAft>
                <a:spcPts val="0"/>
              </a:spcAft>
              <a:buClr>
                <a:srgbClr val="4B3241"/>
              </a:buClr>
              <a:buSzPts val="4400"/>
              <a:buChar char="-"/>
            </a:pPr>
            <a:r>
              <a:rPr lang="en-GB">
                <a:solidFill>
                  <a:srgbClr val="4B3241"/>
                </a:solidFill>
              </a:rPr>
              <a:t>Definite articles</a:t>
            </a:r>
            <a:endParaRPr>
              <a:solidFill>
                <a:srgbClr val="4B3241"/>
              </a:solidFill>
            </a:endParaRPr>
          </a:p>
          <a:p>
            <a:pPr indent="-508000" lvl="0" marL="457200" rtl="0" algn="l">
              <a:spcBef>
                <a:spcPts val="0"/>
              </a:spcBef>
              <a:spcAft>
                <a:spcPts val="0"/>
              </a:spcAft>
              <a:buClr>
                <a:srgbClr val="4B3241"/>
              </a:buClr>
              <a:buSzPts val="4400"/>
              <a:buChar char="-"/>
            </a:pPr>
            <a:r>
              <a:rPr lang="en-GB">
                <a:solidFill>
                  <a:srgbClr val="4B3241"/>
                </a:solidFill>
              </a:rPr>
              <a:t>Subject pronoun ‘it’</a:t>
            </a:r>
            <a:endParaRPr>
              <a:solidFill>
                <a:srgbClr val="4B3241"/>
              </a:solidFill>
            </a:endParaRPr>
          </a:p>
          <a:p>
            <a:pPr indent="0" lvl="0" marL="0" rtl="0" algn="l">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French </a:t>
            </a:r>
            <a:endParaRPr b="1">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Madame Sooden</a:t>
            </a:r>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5"/>
          <p:cNvSpPr txBox="1"/>
          <p:nvPr/>
        </p:nvSpPr>
        <p:spPr>
          <a:xfrm>
            <a:off x="1980200" y="2381025"/>
            <a:ext cx="3534900" cy="136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fran</a:t>
            </a:r>
            <a:r>
              <a:rPr lang="en-GB" sz="6000">
                <a:solidFill>
                  <a:schemeClr val="accent5"/>
                </a:solidFill>
                <a:latin typeface="Montserrat"/>
                <a:ea typeface="Montserrat"/>
                <a:cs typeface="Montserrat"/>
                <a:sym typeface="Montserrat"/>
              </a:rPr>
              <a:t>ç</a:t>
            </a:r>
            <a:r>
              <a:rPr lang="en-GB" sz="6000">
                <a:solidFill>
                  <a:schemeClr val="dk2"/>
                </a:solidFill>
                <a:latin typeface="Montserrat"/>
                <a:ea typeface="Montserrat"/>
                <a:cs typeface="Montserrat"/>
                <a:sym typeface="Montserrat"/>
              </a:rPr>
              <a:t>ais</a:t>
            </a:r>
            <a:endParaRPr>
              <a:solidFill>
                <a:schemeClr val="accent5"/>
              </a:solidFill>
              <a:latin typeface="Montserrat"/>
              <a:ea typeface="Montserrat"/>
              <a:cs typeface="Montserrat"/>
              <a:sym typeface="Montserrat"/>
            </a:endParaRPr>
          </a:p>
        </p:txBody>
      </p:sp>
      <p:sp>
        <p:nvSpPr>
          <p:cNvPr id="87" name="Google Shape;87;p15"/>
          <p:cNvSpPr txBox="1"/>
          <p:nvPr/>
        </p:nvSpPr>
        <p:spPr>
          <a:xfrm flipH="1">
            <a:off x="13152022" y="2465726"/>
            <a:ext cx="3534900" cy="140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gar</a:t>
            </a:r>
            <a:r>
              <a:rPr lang="en-GB" sz="6000">
                <a:solidFill>
                  <a:schemeClr val="accent5"/>
                </a:solidFill>
                <a:latin typeface="Montserrat"/>
                <a:ea typeface="Montserrat"/>
                <a:cs typeface="Montserrat"/>
                <a:sym typeface="Montserrat"/>
              </a:rPr>
              <a:t>ç</a:t>
            </a:r>
            <a:r>
              <a:rPr lang="en-GB" sz="6000">
                <a:solidFill>
                  <a:schemeClr val="dk2"/>
                </a:solidFill>
                <a:latin typeface="Montserrat"/>
                <a:ea typeface="Montserrat"/>
                <a:cs typeface="Montserrat"/>
                <a:sym typeface="Montserrat"/>
              </a:rPr>
              <a:t>on</a:t>
            </a:r>
            <a:endParaRPr>
              <a:solidFill>
                <a:schemeClr val="accent5"/>
              </a:solidFill>
              <a:latin typeface="Montserrat"/>
              <a:ea typeface="Montserrat"/>
              <a:cs typeface="Montserrat"/>
              <a:sym typeface="Montserrat"/>
            </a:endParaRPr>
          </a:p>
        </p:txBody>
      </p:sp>
      <p:sp>
        <p:nvSpPr>
          <p:cNvPr id="88" name="Google Shape;88;p15"/>
          <p:cNvSpPr txBox="1"/>
          <p:nvPr/>
        </p:nvSpPr>
        <p:spPr>
          <a:xfrm>
            <a:off x="7515121" y="3955751"/>
            <a:ext cx="3115200" cy="119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6000">
                <a:solidFill>
                  <a:schemeClr val="accent5"/>
                </a:solidFill>
                <a:latin typeface="Montserrat"/>
                <a:ea typeface="Montserrat"/>
                <a:cs typeface="Montserrat"/>
                <a:sym typeface="Montserrat"/>
              </a:rPr>
              <a:t>c</a:t>
            </a:r>
            <a:r>
              <a:rPr lang="en-GB" sz="6000">
                <a:solidFill>
                  <a:schemeClr val="dk2"/>
                </a:solidFill>
                <a:latin typeface="Montserrat"/>
                <a:ea typeface="Montserrat"/>
                <a:cs typeface="Montserrat"/>
                <a:sym typeface="Montserrat"/>
              </a:rPr>
              <a:t>inéma</a:t>
            </a:r>
            <a:endParaRPr>
              <a:solidFill>
                <a:schemeClr val="accent5"/>
              </a:solidFill>
              <a:latin typeface="Montserrat"/>
              <a:ea typeface="Montserrat"/>
              <a:cs typeface="Montserrat"/>
              <a:sym typeface="Montserrat"/>
            </a:endParaRPr>
          </a:p>
        </p:txBody>
      </p:sp>
      <p:pic>
        <p:nvPicPr>
          <p:cNvPr id="89" name="Google Shape;89;p15"/>
          <p:cNvPicPr preferRelativeResize="0"/>
          <p:nvPr/>
        </p:nvPicPr>
        <p:blipFill>
          <a:blip r:embed="rId3">
            <a:alphaModFix/>
          </a:blip>
          <a:stretch>
            <a:fillRect/>
          </a:stretch>
        </p:blipFill>
        <p:spPr>
          <a:xfrm>
            <a:off x="404550" y="375400"/>
            <a:ext cx="1934099" cy="1940000"/>
          </a:xfrm>
          <a:prstGeom prst="rect">
            <a:avLst/>
          </a:prstGeom>
          <a:noFill/>
          <a:ln>
            <a:noFill/>
          </a:ln>
        </p:spPr>
      </p:pic>
      <p:sp>
        <p:nvSpPr>
          <p:cNvPr id="90" name="Google Shape;90;p15"/>
          <p:cNvSpPr txBox="1"/>
          <p:nvPr/>
        </p:nvSpPr>
        <p:spPr>
          <a:xfrm>
            <a:off x="6680250" y="573625"/>
            <a:ext cx="51234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 ç / c ]</a:t>
            </a:r>
            <a:endParaRPr b="1" sz="10000">
              <a:solidFill>
                <a:schemeClr val="accent5"/>
              </a:solidFill>
              <a:latin typeface="Montserrat"/>
              <a:ea typeface="Montserrat"/>
              <a:cs typeface="Montserrat"/>
              <a:sym typeface="Montserrat"/>
            </a:endParaRPr>
          </a:p>
        </p:txBody>
      </p:sp>
      <p:pic>
        <p:nvPicPr>
          <p:cNvPr id="91" name="Google Shape;91;p15"/>
          <p:cNvPicPr preferRelativeResize="0"/>
          <p:nvPr/>
        </p:nvPicPr>
        <p:blipFill rotWithShape="1">
          <a:blip r:embed="rId4">
            <a:alphaModFix/>
          </a:blip>
          <a:srcRect b="51590" l="13611" r="70844" t="29550"/>
          <a:stretch/>
        </p:blipFill>
        <p:spPr>
          <a:xfrm>
            <a:off x="2326336" y="3550828"/>
            <a:ext cx="2842627" cy="1940001"/>
          </a:xfrm>
          <a:prstGeom prst="rect">
            <a:avLst/>
          </a:prstGeom>
          <a:noFill/>
          <a:ln>
            <a:noFill/>
          </a:ln>
        </p:spPr>
      </p:pic>
      <p:pic>
        <p:nvPicPr>
          <p:cNvPr id="92" name="Google Shape;92;p15"/>
          <p:cNvPicPr preferRelativeResize="0"/>
          <p:nvPr/>
        </p:nvPicPr>
        <p:blipFill rotWithShape="1">
          <a:blip r:embed="rId5">
            <a:alphaModFix/>
          </a:blip>
          <a:srcRect b="42288" l="71985" r="12470" t="27958"/>
          <a:stretch/>
        </p:blipFill>
        <p:spPr>
          <a:xfrm>
            <a:off x="13152024" y="3613176"/>
            <a:ext cx="2842651" cy="3060650"/>
          </a:xfrm>
          <a:prstGeom prst="rect">
            <a:avLst/>
          </a:prstGeom>
          <a:noFill/>
          <a:ln>
            <a:noFill/>
          </a:ln>
        </p:spPr>
      </p:pic>
      <p:pic>
        <p:nvPicPr>
          <p:cNvPr id="93" name="Google Shape;93;p15"/>
          <p:cNvPicPr preferRelativeResize="0"/>
          <p:nvPr/>
        </p:nvPicPr>
        <p:blipFill rotWithShape="1">
          <a:blip r:embed="rId6">
            <a:alphaModFix/>
          </a:blip>
          <a:srcRect b="34957" l="13067" r="71388" t="39520"/>
          <a:stretch/>
        </p:blipFill>
        <p:spPr>
          <a:xfrm>
            <a:off x="7651400" y="4979975"/>
            <a:ext cx="2842651" cy="262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6"/>
          <p:cNvSpPr txBox="1"/>
          <p:nvPr/>
        </p:nvSpPr>
        <p:spPr>
          <a:xfrm>
            <a:off x="2356098" y="2381025"/>
            <a:ext cx="3159000" cy="136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ic</a:t>
            </a:r>
            <a:r>
              <a:rPr lang="en-GB" sz="6000">
                <a:solidFill>
                  <a:schemeClr val="accent5"/>
                </a:solidFill>
                <a:latin typeface="Montserrat"/>
                <a:ea typeface="Montserrat"/>
                <a:cs typeface="Montserrat"/>
                <a:sym typeface="Montserrat"/>
              </a:rPr>
              <a:t>i</a:t>
            </a:r>
            <a:endParaRPr>
              <a:solidFill>
                <a:schemeClr val="accent5"/>
              </a:solidFill>
              <a:latin typeface="Montserrat"/>
              <a:ea typeface="Montserrat"/>
              <a:cs typeface="Montserrat"/>
              <a:sym typeface="Montserrat"/>
            </a:endParaRPr>
          </a:p>
        </p:txBody>
      </p:sp>
      <p:sp>
        <p:nvSpPr>
          <p:cNvPr id="99" name="Google Shape;99;p16"/>
          <p:cNvSpPr txBox="1"/>
          <p:nvPr/>
        </p:nvSpPr>
        <p:spPr>
          <a:xfrm flipH="1">
            <a:off x="13152022" y="2465726"/>
            <a:ext cx="3534900" cy="140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qu</a:t>
            </a:r>
            <a:r>
              <a:rPr lang="en-GB" sz="6000">
                <a:solidFill>
                  <a:schemeClr val="accent5"/>
                </a:solidFill>
                <a:latin typeface="Montserrat"/>
                <a:ea typeface="Montserrat"/>
                <a:cs typeface="Montserrat"/>
                <a:sym typeface="Montserrat"/>
              </a:rPr>
              <a:t>i</a:t>
            </a:r>
            <a:r>
              <a:rPr lang="en-GB" sz="6000">
                <a:solidFill>
                  <a:schemeClr val="dk2"/>
                </a:solidFill>
                <a:latin typeface="Montserrat"/>
                <a:ea typeface="Montserrat"/>
                <a:cs typeface="Montserrat"/>
                <a:sym typeface="Montserrat"/>
              </a:rPr>
              <a:t> ?</a:t>
            </a:r>
            <a:endParaRPr>
              <a:solidFill>
                <a:schemeClr val="accent5"/>
              </a:solidFill>
              <a:latin typeface="Montserrat"/>
              <a:ea typeface="Montserrat"/>
              <a:cs typeface="Montserrat"/>
              <a:sym typeface="Montserrat"/>
            </a:endParaRPr>
          </a:p>
        </p:txBody>
      </p:sp>
      <p:sp>
        <p:nvSpPr>
          <p:cNvPr id="100" name="Google Shape;100;p16"/>
          <p:cNvSpPr txBox="1"/>
          <p:nvPr/>
        </p:nvSpPr>
        <p:spPr>
          <a:xfrm>
            <a:off x="6981721" y="4717751"/>
            <a:ext cx="3115200" cy="119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6000">
                <a:solidFill>
                  <a:schemeClr val="accent5"/>
                </a:solidFill>
                <a:latin typeface="Montserrat"/>
                <a:ea typeface="Montserrat"/>
                <a:cs typeface="Montserrat"/>
                <a:sym typeface="Montserrat"/>
              </a:rPr>
              <a:t>i</a:t>
            </a:r>
            <a:r>
              <a:rPr lang="en-GB" sz="6000">
                <a:solidFill>
                  <a:schemeClr val="dk2"/>
                </a:solidFill>
                <a:latin typeface="Montserrat"/>
                <a:ea typeface="Montserrat"/>
                <a:cs typeface="Montserrat"/>
                <a:sym typeface="Montserrat"/>
              </a:rPr>
              <a:t>l</a:t>
            </a:r>
            <a:endParaRPr>
              <a:solidFill>
                <a:schemeClr val="accent5"/>
              </a:solidFill>
              <a:latin typeface="Montserrat"/>
              <a:ea typeface="Montserrat"/>
              <a:cs typeface="Montserrat"/>
              <a:sym typeface="Montserrat"/>
            </a:endParaRPr>
          </a:p>
        </p:txBody>
      </p:sp>
      <p:pic>
        <p:nvPicPr>
          <p:cNvPr id="101" name="Google Shape;101;p16"/>
          <p:cNvPicPr preferRelativeResize="0"/>
          <p:nvPr/>
        </p:nvPicPr>
        <p:blipFill>
          <a:blip r:embed="rId3">
            <a:alphaModFix/>
          </a:blip>
          <a:stretch>
            <a:fillRect/>
          </a:stretch>
        </p:blipFill>
        <p:spPr>
          <a:xfrm>
            <a:off x="404550" y="375400"/>
            <a:ext cx="1934099" cy="1940000"/>
          </a:xfrm>
          <a:prstGeom prst="rect">
            <a:avLst/>
          </a:prstGeom>
          <a:noFill/>
          <a:ln>
            <a:noFill/>
          </a:ln>
        </p:spPr>
      </p:pic>
      <p:sp>
        <p:nvSpPr>
          <p:cNvPr id="102" name="Google Shape;102;p16"/>
          <p:cNvSpPr txBox="1"/>
          <p:nvPr/>
        </p:nvSpPr>
        <p:spPr>
          <a:xfrm>
            <a:off x="7169250" y="914475"/>
            <a:ext cx="46344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 i ]</a:t>
            </a:r>
            <a:endParaRPr b="1" sz="10000">
              <a:solidFill>
                <a:schemeClr val="accent5"/>
              </a:solidFill>
              <a:latin typeface="Montserrat"/>
              <a:ea typeface="Montserrat"/>
              <a:cs typeface="Montserrat"/>
              <a:sym typeface="Montserrat"/>
            </a:endParaRPr>
          </a:p>
        </p:txBody>
      </p:sp>
      <p:pic>
        <p:nvPicPr>
          <p:cNvPr id="103" name="Google Shape;103;p16"/>
          <p:cNvPicPr preferRelativeResize="0"/>
          <p:nvPr/>
        </p:nvPicPr>
        <p:blipFill rotWithShape="1">
          <a:blip r:embed="rId4">
            <a:alphaModFix/>
          </a:blip>
          <a:srcRect b="38961" l="14060" r="69845" t="36464"/>
          <a:stretch/>
        </p:blipFill>
        <p:spPr>
          <a:xfrm>
            <a:off x="1454850" y="3594975"/>
            <a:ext cx="2943226" cy="2527999"/>
          </a:xfrm>
          <a:prstGeom prst="rect">
            <a:avLst/>
          </a:prstGeom>
          <a:noFill/>
          <a:ln>
            <a:noFill/>
          </a:ln>
        </p:spPr>
      </p:pic>
      <p:pic>
        <p:nvPicPr>
          <p:cNvPr id="104" name="Google Shape;104;p16"/>
          <p:cNvPicPr preferRelativeResize="0"/>
          <p:nvPr/>
        </p:nvPicPr>
        <p:blipFill rotWithShape="1">
          <a:blip r:embed="rId4">
            <a:alphaModFix/>
          </a:blip>
          <a:srcRect b="38055" l="41952" r="41952" t="43086"/>
          <a:stretch/>
        </p:blipFill>
        <p:spPr>
          <a:xfrm>
            <a:off x="7067713" y="5917150"/>
            <a:ext cx="2943226" cy="1940001"/>
          </a:xfrm>
          <a:prstGeom prst="rect">
            <a:avLst/>
          </a:prstGeom>
          <a:noFill/>
          <a:ln>
            <a:noFill/>
          </a:ln>
        </p:spPr>
      </p:pic>
      <p:pic>
        <p:nvPicPr>
          <p:cNvPr id="105" name="Google Shape;105;p16"/>
          <p:cNvPicPr preferRelativeResize="0"/>
          <p:nvPr/>
        </p:nvPicPr>
        <p:blipFill rotWithShape="1">
          <a:blip r:embed="rId4">
            <a:alphaModFix/>
          </a:blip>
          <a:srcRect b="38961" l="76655" r="18816" t="36464"/>
          <a:stretch/>
        </p:blipFill>
        <p:spPr>
          <a:xfrm>
            <a:off x="13747376" y="3594975"/>
            <a:ext cx="828048" cy="2527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17"/>
          <p:cNvSpPr txBox="1"/>
          <p:nvPr/>
        </p:nvSpPr>
        <p:spPr>
          <a:xfrm>
            <a:off x="2356098" y="2381025"/>
            <a:ext cx="3159000" cy="136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un p</a:t>
            </a:r>
            <a:r>
              <a:rPr lang="en-GB" sz="6000">
                <a:solidFill>
                  <a:schemeClr val="accent5"/>
                </a:solidFill>
                <a:latin typeface="Montserrat"/>
                <a:ea typeface="Montserrat"/>
                <a:cs typeface="Montserrat"/>
                <a:sym typeface="Montserrat"/>
              </a:rPr>
              <a:t>eu</a:t>
            </a:r>
            <a:endParaRPr>
              <a:solidFill>
                <a:schemeClr val="accent5"/>
              </a:solidFill>
              <a:latin typeface="Montserrat"/>
              <a:ea typeface="Montserrat"/>
              <a:cs typeface="Montserrat"/>
              <a:sym typeface="Montserrat"/>
            </a:endParaRPr>
          </a:p>
        </p:txBody>
      </p:sp>
      <p:sp>
        <p:nvSpPr>
          <p:cNvPr id="111" name="Google Shape;111;p17"/>
          <p:cNvSpPr txBox="1"/>
          <p:nvPr/>
        </p:nvSpPr>
        <p:spPr>
          <a:xfrm flipH="1">
            <a:off x="13152022" y="2465726"/>
            <a:ext cx="3534900" cy="140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j</a:t>
            </a:r>
            <a:r>
              <a:rPr lang="en-GB" sz="6000">
                <a:solidFill>
                  <a:schemeClr val="accent5"/>
                </a:solidFill>
                <a:latin typeface="Montserrat"/>
                <a:ea typeface="Montserrat"/>
                <a:cs typeface="Montserrat"/>
                <a:sym typeface="Montserrat"/>
              </a:rPr>
              <a:t>eu</a:t>
            </a:r>
            <a:endParaRPr>
              <a:solidFill>
                <a:schemeClr val="accent5"/>
              </a:solidFill>
              <a:latin typeface="Montserrat"/>
              <a:ea typeface="Montserrat"/>
              <a:cs typeface="Montserrat"/>
              <a:sym typeface="Montserrat"/>
            </a:endParaRPr>
          </a:p>
        </p:txBody>
      </p:sp>
      <p:sp>
        <p:nvSpPr>
          <p:cNvPr id="112" name="Google Shape;112;p17"/>
          <p:cNvSpPr txBox="1"/>
          <p:nvPr/>
        </p:nvSpPr>
        <p:spPr>
          <a:xfrm>
            <a:off x="7515121" y="5936951"/>
            <a:ext cx="3115200" cy="119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6000">
                <a:solidFill>
                  <a:schemeClr val="dk2"/>
                </a:solidFill>
                <a:latin typeface="Montserrat"/>
                <a:ea typeface="Montserrat"/>
                <a:cs typeface="Montserrat"/>
                <a:sym typeface="Montserrat"/>
              </a:rPr>
              <a:t>li</a:t>
            </a:r>
            <a:r>
              <a:rPr lang="en-GB" sz="6000">
                <a:solidFill>
                  <a:schemeClr val="accent5"/>
                </a:solidFill>
                <a:latin typeface="Montserrat"/>
                <a:ea typeface="Montserrat"/>
                <a:cs typeface="Montserrat"/>
                <a:sym typeface="Montserrat"/>
              </a:rPr>
              <a:t>eu</a:t>
            </a:r>
            <a:r>
              <a:rPr lang="en-GB" sz="6000">
                <a:solidFill>
                  <a:schemeClr val="dk2"/>
                </a:solidFill>
                <a:latin typeface="Montserrat"/>
                <a:ea typeface="Montserrat"/>
                <a:cs typeface="Montserrat"/>
                <a:sym typeface="Montserrat"/>
              </a:rPr>
              <a:t>x</a:t>
            </a:r>
            <a:endParaRPr>
              <a:solidFill>
                <a:schemeClr val="accent5"/>
              </a:solidFill>
              <a:latin typeface="Montserrat"/>
              <a:ea typeface="Montserrat"/>
              <a:cs typeface="Montserrat"/>
              <a:sym typeface="Montserrat"/>
            </a:endParaRPr>
          </a:p>
        </p:txBody>
      </p:sp>
      <p:pic>
        <p:nvPicPr>
          <p:cNvPr id="113" name="Google Shape;113;p17"/>
          <p:cNvPicPr preferRelativeResize="0"/>
          <p:nvPr/>
        </p:nvPicPr>
        <p:blipFill>
          <a:blip r:embed="rId3">
            <a:alphaModFix/>
          </a:blip>
          <a:stretch>
            <a:fillRect/>
          </a:stretch>
        </p:blipFill>
        <p:spPr>
          <a:xfrm>
            <a:off x="404550" y="375400"/>
            <a:ext cx="1934099" cy="1940000"/>
          </a:xfrm>
          <a:prstGeom prst="rect">
            <a:avLst/>
          </a:prstGeom>
          <a:noFill/>
          <a:ln>
            <a:noFill/>
          </a:ln>
        </p:spPr>
      </p:pic>
      <p:sp>
        <p:nvSpPr>
          <p:cNvPr id="114" name="Google Shape;114;p17"/>
          <p:cNvSpPr txBox="1"/>
          <p:nvPr/>
        </p:nvSpPr>
        <p:spPr>
          <a:xfrm>
            <a:off x="6969125" y="874275"/>
            <a:ext cx="46344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 eu ]</a:t>
            </a:r>
            <a:endParaRPr b="1" sz="10000">
              <a:solidFill>
                <a:schemeClr val="accent5"/>
              </a:solidFill>
              <a:latin typeface="Montserrat"/>
              <a:ea typeface="Montserrat"/>
              <a:cs typeface="Montserrat"/>
              <a:sym typeface="Montserrat"/>
            </a:endParaRPr>
          </a:p>
        </p:txBody>
      </p:sp>
      <p:pic>
        <p:nvPicPr>
          <p:cNvPr id="115" name="Google Shape;115;p17"/>
          <p:cNvPicPr preferRelativeResize="0"/>
          <p:nvPr/>
        </p:nvPicPr>
        <p:blipFill rotWithShape="1">
          <a:blip r:embed="rId4">
            <a:alphaModFix/>
          </a:blip>
          <a:srcRect b="27639" l="71619" r="11346" t="49891"/>
          <a:stretch/>
        </p:blipFill>
        <p:spPr>
          <a:xfrm>
            <a:off x="12472875" y="3608375"/>
            <a:ext cx="3115200" cy="2311400"/>
          </a:xfrm>
          <a:prstGeom prst="rect">
            <a:avLst/>
          </a:prstGeom>
          <a:noFill/>
          <a:ln>
            <a:noFill/>
          </a:ln>
        </p:spPr>
      </p:pic>
      <p:sp>
        <p:nvSpPr>
          <p:cNvPr id="116" name="Google Shape;116;p17"/>
          <p:cNvSpPr/>
          <p:nvPr/>
        </p:nvSpPr>
        <p:spPr>
          <a:xfrm>
            <a:off x="2907075" y="3608375"/>
            <a:ext cx="18780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chemeClr val="dk2"/>
                </a:solidFill>
                <a:latin typeface="Montserrat"/>
                <a:ea typeface="Montserrat"/>
                <a:cs typeface="Montserrat"/>
                <a:sym typeface="Montserrat"/>
              </a:rPr>
              <a:t>[a little]</a:t>
            </a:r>
            <a:endParaRPr>
              <a:solidFill>
                <a:schemeClr val="dk2"/>
              </a:solidFill>
              <a:latin typeface="Montserrat"/>
              <a:ea typeface="Montserrat"/>
              <a:cs typeface="Montserrat"/>
              <a:sym typeface="Montserrat"/>
            </a:endParaRPr>
          </a:p>
        </p:txBody>
      </p:sp>
      <p:sp>
        <p:nvSpPr>
          <p:cNvPr id="117" name="Google Shape;117;p17"/>
          <p:cNvSpPr/>
          <p:nvPr/>
        </p:nvSpPr>
        <p:spPr>
          <a:xfrm>
            <a:off x="8205000" y="7033700"/>
            <a:ext cx="18780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chemeClr val="dk2"/>
                </a:solidFill>
                <a:latin typeface="Montserrat"/>
                <a:ea typeface="Montserrat"/>
                <a:cs typeface="Montserrat"/>
                <a:sym typeface="Montserrat"/>
              </a:rPr>
              <a:t>[place]</a:t>
            </a:r>
            <a:endParaRPr>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16485550" y="2501093"/>
            <a:ext cx="1734250" cy="1377200"/>
          </a:xfrm>
          <a:prstGeom prst="rect">
            <a:avLst/>
          </a:prstGeom>
          <a:noFill/>
          <a:ln>
            <a:noFill/>
          </a:ln>
        </p:spPr>
      </p:pic>
      <p:sp>
        <p:nvSpPr>
          <p:cNvPr id="123" name="Google Shape;123;p18"/>
          <p:cNvSpPr txBox="1"/>
          <p:nvPr/>
        </p:nvSpPr>
        <p:spPr>
          <a:xfrm>
            <a:off x="16959920" y="5535583"/>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3</a:t>
            </a:r>
            <a:endParaRPr b="1" sz="6400">
              <a:solidFill>
                <a:srgbClr val="115076"/>
              </a:solidFill>
              <a:latin typeface="Montserrat"/>
              <a:ea typeface="Montserrat"/>
              <a:cs typeface="Montserrat"/>
              <a:sym typeface="Montserrat"/>
            </a:endParaRPr>
          </a:p>
        </p:txBody>
      </p:sp>
      <p:sp>
        <p:nvSpPr>
          <p:cNvPr id="124" name="Google Shape;124;p18"/>
          <p:cNvSpPr txBox="1"/>
          <p:nvPr/>
        </p:nvSpPr>
        <p:spPr>
          <a:xfrm>
            <a:off x="16959920" y="6309918"/>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2</a:t>
            </a:r>
            <a:endParaRPr b="1" sz="6400">
              <a:solidFill>
                <a:srgbClr val="115076"/>
              </a:solidFill>
              <a:latin typeface="Montserrat"/>
              <a:ea typeface="Montserrat"/>
              <a:cs typeface="Montserrat"/>
              <a:sym typeface="Montserrat"/>
            </a:endParaRPr>
          </a:p>
        </p:txBody>
      </p:sp>
      <p:sp>
        <p:nvSpPr>
          <p:cNvPr id="125" name="Google Shape;125;p18"/>
          <p:cNvSpPr txBox="1"/>
          <p:nvPr/>
        </p:nvSpPr>
        <p:spPr>
          <a:xfrm>
            <a:off x="17013541" y="7045934"/>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1</a:t>
            </a:r>
            <a:endParaRPr b="1" sz="6400">
              <a:solidFill>
                <a:srgbClr val="115076"/>
              </a:solidFill>
              <a:latin typeface="Montserrat"/>
              <a:ea typeface="Montserrat"/>
              <a:cs typeface="Montserrat"/>
              <a:sym typeface="Montserrat"/>
            </a:endParaRPr>
          </a:p>
          <a:p>
            <a:pPr indent="0" lvl="0" marL="0" rtl="0" algn="l">
              <a:spcBef>
                <a:spcPts val="0"/>
              </a:spcBef>
              <a:spcAft>
                <a:spcPts val="0"/>
              </a:spcAft>
              <a:buNone/>
            </a:pPr>
            <a:r>
              <a:t/>
            </a:r>
            <a:endParaRPr b="1" sz="5000">
              <a:solidFill>
                <a:srgbClr val="115076"/>
              </a:solidFill>
              <a:latin typeface="Montserrat"/>
              <a:ea typeface="Montserrat"/>
              <a:cs typeface="Montserrat"/>
              <a:sym typeface="Montserrat"/>
            </a:endParaRPr>
          </a:p>
        </p:txBody>
      </p:sp>
      <p:sp>
        <p:nvSpPr>
          <p:cNvPr id="126" name="Google Shape;126;p18"/>
          <p:cNvSpPr txBox="1"/>
          <p:nvPr/>
        </p:nvSpPr>
        <p:spPr>
          <a:xfrm>
            <a:off x="16959920" y="3952050"/>
            <a:ext cx="8634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5</a:t>
            </a:r>
            <a:endParaRPr b="1" sz="6400">
              <a:solidFill>
                <a:srgbClr val="115076"/>
              </a:solidFill>
              <a:latin typeface="Montserrat"/>
              <a:ea typeface="Montserrat"/>
              <a:cs typeface="Montserrat"/>
              <a:sym typeface="Montserrat"/>
            </a:endParaRPr>
          </a:p>
        </p:txBody>
      </p:sp>
      <p:sp>
        <p:nvSpPr>
          <p:cNvPr id="127" name="Google Shape;127;p18"/>
          <p:cNvSpPr txBox="1"/>
          <p:nvPr/>
        </p:nvSpPr>
        <p:spPr>
          <a:xfrm>
            <a:off x="16906299" y="4707226"/>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rgbClr val="115076"/>
                </a:solidFill>
                <a:latin typeface="Montserrat"/>
                <a:ea typeface="Montserrat"/>
                <a:cs typeface="Montserrat"/>
                <a:sym typeface="Montserrat"/>
              </a:rPr>
              <a:t>4</a:t>
            </a:r>
            <a:endParaRPr b="1" sz="6400">
              <a:solidFill>
                <a:srgbClr val="115076"/>
              </a:solidFill>
              <a:latin typeface="Montserrat"/>
              <a:ea typeface="Montserrat"/>
              <a:cs typeface="Montserrat"/>
              <a:sym typeface="Montserrat"/>
            </a:endParaRPr>
          </a:p>
        </p:txBody>
      </p:sp>
      <p:graphicFrame>
        <p:nvGraphicFramePr>
          <p:cNvPr id="128" name="Google Shape;128;p18"/>
          <p:cNvGraphicFramePr/>
          <p:nvPr/>
        </p:nvGraphicFramePr>
        <p:xfrm>
          <a:off x="1115350" y="1150988"/>
          <a:ext cx="3000000" cy="3000000"/>
        </p:xfrm>
        <a:graphic>
          <a:graphicData uri="http://schemas.openxmlformats.org/drawingml/2006/table">
            <a:tbl>
              <a:tblPr>
                <a:noFill/>
                <a:tableStyleId>{00F403EC-CCFC-428E-A5BB-71576A23A9D1}</a:tableStyleId>
              </a:tblPr>
              <a:tblGrid>
                <a:gridCol w="7020850"/>
                <a:gridCol w="6823150"/>
              </a:tblGrid>
              <a:tr h="692775">
                <a:tc>
                  <a:txBody>
                    <a:bodyPr/>
                    <a:lstStyle/>
                    <a:p>
                      <a:pPr indent="0" lvl="0" marL="0" rtl="0" algn="l">
                        <a:spcBef>
                          <a:spcPts val="0"/>
                        </a:spcBef>
                        <a:spcAft>
                          <a:spcPts val="0"/>
                        </a:spcAft>
                        <a:buNone/>
                      </a:pPr>
                      <a:r>
                        <a:rPr lang="en-GB" sz="2800">
                          <a:latin typeface="Montserrat"/>
                          <a:ea typeface="Montserrat"/>
                          <a:cs typeface="Montserrat"/>
                          <a:sym typeface="Montserrat"/>
                        </a:rPr>
                        <a:t>la f</a:t>
                      </a:r>
                      <a:r>
                        <a:rPr lang="en-GB" sz="2800">
                          <a:highlight>
                            <a:srgbClr val="FFFF00"/>
                          </a:highlight>
                          <a:latin typeface="Montserrat"/>
                          <a:ea typeface="Montserrat"/>
                          <a:cs typeface="Montserrat"/>
                          <a:sym typeface="Montserrat"/>
                        </a:rPr>
                        <a:t>i</a:t>
                      </a:r>
                      <a:r>
                        <a:rPr lang="en-GB" sz="2800">
                          <a:latin typeface="Montserrat"/>
                          <a:ea typeface="Montserrat"/>
                          <a:cs typeface="Montserrat"/>
                          <a:sym typeface="Montserrat"/>
                        </a:rPr>
                        <a:t>lle</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girl</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le gar</a:t>
                      </a:r>
                      <a:r>
                        <a:rPr lang="en-GB" sz="2800">
                          <a:highlight>
                            <a:srgbClr val="FFFF00"/>
                          </a:highlight>
                          <a:latin typeface="Montserrat"/>
                          <a:ea typeface="Montserrat"/>
                          <a:cs typeface="Montserrat"/>
                          <a:sym typeface="Montserrat"/>
                        </a:rPr>
                        <a:t>ç</a:t>
                      </a:r>
                      <a:r>
                        <a:rPr lang="en-GB" sz="2800">
                          <a:latin typeface="Montserrat"/>
                          <a:ea typeface="Montserrat"/>
                          <a:cs typeface="Montserrat"/>
                          <a:sym typeface="Montserrat"/>
                        </a:rPr>
                        <a:t>on</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boy</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la femme</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woman</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l’homme</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man</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l’am</a:t>
                      </a:r>
                      <a:r>
                        <a:rPr lang="en-GB" sz="2800">
                          <a:highlight>
                            <a:srgbClr val="FFFF00"/>
                          </a:highlight>
                          <a:latin typeface="Montserrat"/>
                          <a:ea typeface="Montserrat"/>
                          <a:cs typeface="Montserrat"/>
                          <a:sym typeface="Montserrat"/>
                        </a:rPr>
                        <a:t>i</a:t>
                      </a:r>
                      <a:endParaRPr sz="2800">
                        <a:highlight>
                          <a:srgbClr val="FFFF00"/>
                        </a:highlight>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friend</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le médecin</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doctor</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le profess</a:t>
                      </a:r>
                      <a:r>
                        <a:rPr lang="en-GB" sz="2800">
                          <a:highlight>
                            <a:srgbClr val="FFFF00"/>
                          </a:highlight>
                          <a:latin typeface="Montserrat"/>
                          <a:ea typeface="Montserrat"/>
                          <a:cs typeface="Montserrat"/>
                          <a:sym typeface="Montserrat"/>
                        </a:rPr>
                        <a:t>eu</a:t>
                      </a:r>
                      <a:r>
                        <a:rPr lang="en-GB" sz="2800">
                          <a:latin typeface="Montserrat"/>
                          <a:ea typeface="Montserrat"/>
                          <a:cs typeface="Montserrat"/>
                          <a:sym typeface="Montserrat"/>
                        </a:rPr>
                        <a:t>r</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teacher</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intéressant</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interesting</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drôle</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funny</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692775">
                <a:tc>
                  <a:txBody>
                    <a:bodyPr/>
                    <a:lstStyle/>
                    <a:p>
                      <a:pPr indent="0" lvl="0" marL="0" rtl="0" algn="l">
                        <a:spcBef>
                          <a:spcPts val="0"/>
                        </a:spcBef>
                        <a:spcAft>
                          <a:spcPts val="0"/>
                        </a:spcAft>
                        <a:buNone/>
                      </a:pPr>
                      <a:r>
                        <a:rPr lang="en-GB" sz="2800">
                          <a:latin typeface="Montserrat"/>
                          <a:ea typeface="Montserrat"/>
                          <a:cs typeface="Montserrat"/>
                          <a:sym typeface="Montserrat"/>
                        </a:rPr>
                        <a:t>sympa</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2800">
                          <a:latin typeface="Montserrat"/>
                          <a:ea typeface="Montserrat"/>
                          <a:cs typeface="Montserrat"/>
                          <a:sym typeface="Montserrat"/>
                        </a:rPr>
                        <a:t>nice</a:t>
                      </a:r>
                      <a:endParaRPr sz="28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29" name="Google Shape;129;p18"/>
          <p:cNvPicPr preferRelativeResize="0"/>
          <p:nvPr/>
        </p:nvPicPr>
        <p:blipFill>
          <a:blip r:embed="rId4">
            <a:alphaModFix/>
          </a:blip>
          <a:stretch>
            <a:fillRect/>
          </a:stretch>
        </p:blipFill>
        <p:spPr>
          <a:xfrm>
            <a:off x="16478050" y="-1"/>
            <a:ext cx="1734250" cy="1734250"/>
          </a:xfrm>
          <a:prstGeom prst="rect">
            <a:avLst/>
          </a:prstGeom>
          <a:noFill/>
          <a:ln>
            <a:noFill/>
          </a:ln>
        </p:spPr>
      </p:pic>
      <p:sp>
        <p:nvSpPr>
          <p:cNvPr id="130" name="Google Shape;130;p18"/>
          <p:cNvSpPr txBox="1"/>
          <p:nvPr/>
        </p:nvSpPr>
        <p:spPr>
          <a:xfrm>
            <a:off x="265750" y="291700"/>
            <a:ext cx="12772200" cy="747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4400">
                <a:solidFill>
                  <a:schemeClr val="accent4"/>
                </a:solidFill>
                <a:latin typeface="Montserrat"/>
                <a:ea typeface="Montserrat"/>
                <a:cs typeface="Montserrat"/>
                <a:sym typeface="Montserrat"/>
              </a:rPr>
              <a:t>Vocabulary list for this lesson:</a:t>
            </a:r>
            <a:endParaRPr b="1" sz="4400">
              <a:solidFill>
                <a:schemeClr val="accent4"/>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36" name="Google Shape;136;p19"/>
          <p:cNvSpPr txBox="1"/>
          <p:nvPr>
            <p:ph type="title"/>
          </p:nvPr>
        </p:nvSpPr>
        <p:spPr>
          <a:xfrm>
            <a:off x="1264975" y="890075"/>
            <a:ext cx="6915000" cy="82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700">
                <a:solidFill>
                  <a:schemeClr val="dk2"/>
                </a:solidFill>
              </a:rPr>
              <a:t>Definite articles</a:t>
            </a:r>
            <a:endParaRPr sz="4700">
              <a:solidFill>
                <a:schemeClr val="dk2"/>
              </a:solidFill>
            </a:endParaRPr>
          </a:p>
        </p:txBody>
      </p:sp>
      <p:sp>
        <p:nvSpPr>
          <p:cNvPr id="137" name="Google Shape;137;p19"/>
          <p:cNvSpPr/>
          <p:nvPr/>
        </p:nvSpPr>
        <p:spPr>
          <a:xfrm>
            <a:off x="3450125" y="5279825"/>
            <a:ext cx="1437900" cy="667800"/>
          </a:xfrm>
          <a:prstGeom prst="rect">
            <a:avLst/>
          </a:prstGeom>
          <a:solidFill>
            <a:srgbClr val="0020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3450125" y="7325825"/>
            <a:ext cx="1437900" cy="667800"/>
          </a:xfrm>
          <a:prstGeom prst="rect">
            <a:avLst/>
          </a:prstGeom>
          <a:solidFill>
            <a:srgbClr val="0020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9" name="Google Shape;139;p19"/>
          <p:cNvGraphicFramePr/>
          <p:nvPr/>
        </p:nvGraphicFramePr>
        <p:xfrm>
          <a:off x="2095500" y="2447325"/>
          <a:ext cx="3000000" cy="3000000"/>
        </p:xfrm>
        <a:graphic>
          <a:graphicData uri="http://schemas.openxmlformats.org/drawingml/2006/table">
            <a:tbl>
              <a:tblPr>
                <a:noFill/>
                <a:tableStyleId>{00F403EC-CCFC-428E-A5BB-71576A23A9D1}</a:tableStyleId>
              </a:tblPr>
              <a:tblGrid>
                <a:gridCol w="4095750"/>
                <a:gridCol w="4095750"/>
                <a:gridCol w="4095750"/>
              </a:tblGrid>
              <a:tr h="1523000">
                <a:tc>
                  <a:txBody>
                    <a:bodyPr/>
                    <a:lstStyle/>
                    <a:p>
                      <a:pPr indent="0" lvl="0" marL="0" rtl="0" algn="ctr">
                        <a:spcBef>
                          <a:spcPts val="0"/>
                        </a:spcBef>
                        <a:spcAft>
                          <a:spcPts val="0"/>
                        </a:spcAft>
                        <a:buNone/>
                      </a:pPr>
                      <a:r>
                        <a:t/>
                      </a:r>
                      <a:endParaRPr sz="4000">
                        <a:solidFill>
                          <a:srgbClr val="002060"/>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b="1" lang="en-GB" sz="4000">
                          <a:solidFill>
                            <a:srgbClr val="002060"/>
                          </a:solidFill>
                          <a:latin typeface="Montserrat"/>
                          <a:ea typeface="Montserrat"/>
                          <a:cs typeface="Montserrat"/>
                          <a:sym typeface="Montserrat"/>
                        </a:rPr>
                        <a:t>Masculine</a:t>
                      </a:r>
                      <a:endParaRPr b="1" sz="4000">
                        <a:solidFill>
                          <a:srgbClr val="002060"/>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b="1" lang="en-GB" sz="4000">
                          <a:solidFill>
                            <a:srgbClr val="002060"/>
                          </a:solidFill>
                          <a:latin typeface="Montserrat"/>
                          <a:ea typeface="Montserrat"/>
                          <a:cs typeface="Montserrat"/>
                          <a:sym typeface="Montserrat"/>
                        </a:rPr>
                        <a:t>Feminine</a:t>
                      </a:r>
                      <a:endParaRPr b="1" sz="4000">
                        <a:solidFill>
                          <a:srgbClr val="002060"/>
                        </a:solidFill>
                        <a:latin typeface="Montserrat"/>
                        <a:ea typeface="Montserrat"/>
                        <a:cs typeface="Montserrat"/>
                        <a:sym typeface="Montserrat"/>
                      </a:endParaRPr>
                    </a:p>
                  </a:txBody>
                  <a:tcPr marT="91425" marB="91425" marR="91425" marL="91425"/>
                </a:tc>
              </a:tr>
              <a:tr h="1523000">
                <a:tc>
                  <a:txBody>
                    <a:bodyPr/>
                    <a:lstStyle/>
                    <a:p>
                      <a:pPr indent="0" lvl="0" marL="0" rtl="0" algn="ctr">
                        <a:spcBef>
                          <a:spcPts val="0"/>
                        </a:spcBef>
                        <a:spcAft>
                          <a:spcPts val="0"/>
                        </a:spcAft>
                        <a:buNone/>
                      </a:pPr>
                      <a:r>
                        <a:rPr b="1" lang="en-GB" sz="4000">
                          <a:solidFill>
                            <a:srgbClr val="002060"/>
                          </a:solidFill>
                          <a:latin typeface="Montserrat"/>
                          <a:ea typeface="Montserrat"/>
                          <a:cs typeface="Montserrat"/>
                          <a:sym typeface="Montserrat"/>
                        </a:rPr>
                        <a:t>Definite</a:t>
                      </a:r>
                      <a:endParaRPr b="1" sz="4000">
                        <a:solidFill>
                          <a:srgbClr val="002060"/>
                        </a:solidFill>
                        <a:latin typeface="Montserrat"/>
                        <a:ea typeface="Montserrat"/>
                        <a:cs typeface="Montserrat"/>
                        <a:sym typeface="Montserrat"/>
                      </a:endParaRPr>
                    </a:p>
                    <a:p>
                      <a:pPr indent="0" lvl="0" marL="0" rtl="0" algn="ctr">
                        <a:spcBef>
                          <a:spcPts val="0"/>
                        </a:spcBef>
                        <a:spcAft>
                          <a:spcPts val="0"/>
                        </a:spcAft>
                        <a:buNone/>
                      </a:pPr>
                      <a:r>
                        <a:t/>
                      </a:r>
                      <a:endParaRPr sz="4000">
                        <a:solidFill>
                          <a:srgbClr val="002060"/>
                        </a:solidFill>
                        <a:latin typeface="Montserrat"/>
                        <a:ea typeface="Montserrat"/>
                        <a:cs typeface="Montserrat"/>
                        <a:sym typeface="Montserrat"/>
                      </a:endParaRPr>
                    </a:p>
                    <a:p>
                      <a:pPr indent="0" lvl="0" marL="0" rtl="0" algn="ctr">
                        <a:spcBef>
                          <a:spcPts val="0"/>
                        </a:spcBef>
                        <a:spcAft>
                          <a:spcPts val="0"/>
                        </a:spcAft>
                        <a:buNone/>
                      </a:pPr>
                      <a:r>
                        <a:rPr lang="en-GB" sz="4000">
                          <a:solidFill>
                            <a:srgbClr val="FFFFFF"/>
                          </a:solidFill>
                          <a:latin typeface="Montserrat"/>
                          <a:ea typeface="Montserrat"/>
                          <a:cs typeface="Montserrat"/>
                          <a:sym typeface="Montserrat"/>
                        </a:rPr>
                        <a:t>the</a:t>
                      </a:r>
                      <a:endParaRPr sz="4000">
                        <a:solidFill>
                          <a:srgbClr val="FFFFFF"/>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GB" sz="4000">
                          <a:solidFill>
                            <a:srgbClr val="002060"/>
                          </a:solidFill>
                          <a:highlight>
                            <a:srgbClr val="C9DAF8"/>
                          </a:highlight>
                          <a:latin typeface="Montserrat"/>
                          <a:ea typeface="Montserrat"/>
                          <a:cs typeface="Montserrat"/>
                          <a:sym typeface="Montserrat"/>
                        </a:rPr>
                        <a:t>le</a:t>
                      </a:r>
                      <a:endParaRPr sz="4000">
                        <a:solidFill>
                          <a:srgbClr val="002060"/>
                        </a:solidFill>
                        <a:highlight>
                          <a:srgbClr val="C9DAF8"/>
                        </a:highlight>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GB" sz="4000">
                          <a:solidFill>
                            <a:srgbClr val="002060"/>
                          </a:solidFill>
                          <a:highlight>
                            <a:srgbClr val="F4CCCC"/>
                          </a:highlight>
                          <a:latin typeface="Montserrat"/>
                          <a:ea typeface="Montserrat"/>
                          <a:cs typeface="Montserrat"/>
                          <a:sym typeface="Montserrat"/>
                        </a:rPr>
                        <a:t>la</a:t>
                      </a:r>
                      <a:endParaRPr sz="4000">
                        <a:solidFill>
                          <a:srgbClr val="002060"/>
                        </a:solidFill>
                        <a:highlight>
                          <a:srgbClr val="F4CCCC"/>
                        </a:highlight>
                        <a:latin typeface="Montserrat"/>
                        <a:ea typeface="Montserrat"/>
                        <a:cs typeface="Montserrat"/>
                        <a:sym typeface="Montserrat"/>
                      </a:endParaRPr>
                    </a:p>
                  </a:txBody>
                  <a:tcPr marT="91425" marB="91425" marR="91425" marL="91425"/>
                </a:tc>
              </a:tr>
              <a:tr h="1523000">
                <a:tc>
                  <a:txBody>
                    <a:bodyPr/>
                    <a:lstStyle/>
                    <a:p>
                      <a:pPr indent="0" lvl="0" marL="0" rtl="0" algn="ctr">
                        <a:spcBef>
                          <a:spcPts val="0"/>
                        </a:spcBef>
                        <a:spcAft>
                          <a:spcPts val="0"/>
                        </a:spcAft>
                        <a:buNone/>
                      </a:pPr>
                      <a:r>
                        <a:rPr b="1" lang="en-GB" sz="4000">
                          <a:solidFill>
                            <a:srgbClr val="002060"/>
                          </a:solidFill>
                          <a:latin typeface="Montserrat"/>
                          <a:ea typeface="Montserrat"/>
                          <a:cs typeface="Montserrat"/>
                          <a:sym typeface="Montserrat"/>
                        </a:rPr>
                        <a:t>Indefinite</a:t>
                      </a:r>
                      <a:endParaRPr b="1" sz="4000">
                        <a:solidFill>
                          <a:srgbClr val="002060"/>
                        </a:solidFill>
                        <a:latin typeface="Montserrat"/>
                        <a:ea typeface="Montserrat"/>
                        <a:cs typeface="Montserrat"/>
                        <a:sym typeface="Montserrat"/>
                      </a:endParaRPr>
                    </a:p>
                    <a:p>
                      <a:pPr indent="0" lvl="0" marL="0" rtl="0" algn="ctr">
                        <a:spcBef>
                          <a:spcPts val="0"/>
                        </a:spcBef>
                        <a:spcAft>
                          <a:spcPts val="0"/>
                        </a:spcAft>
                        <a:buNone/>
                      </a:pPr>
                      <a:r>
                        <a:t/>
                      </a:r>
                      <a:endParaRPr sz="4000">
                        <a:solidFill>
                          <a:srgbClr val="002060"/>
                        </a:solidFill>
                        <a:latin typeface="Montserrat"/>
                        <a:ea typeface="Montserrat"/>
                        <a:cs typeface="Montserrat"/>
                        <a:sym typeface="Montserrat"/>
                      </a:endParaRPr>
                    </a:p>
                    <a:p>
                      <a:pPr indent="0" lvl="0" marL="0" rtl="0" algn="ctr">
                        <a:spcBef>
                          <a:spcPts val="0"/>
                        </a:spcBef>
                        <a:spcAft>
                          <a:spcPts val="0"/>
                        </a:spcAft>
                        <a:buNone/>
                      </a:pPr>
                      <a:r>
                        <a:rPr lang="en-GB" sz="4000">
                          <a:solidFill>
                            <a:srgbClr val="FFFFFF"/>
                          </a:solidFill>
                          <a:latin typeface="Montserrat"/>
                          <a:ea typeface="Montserrat"/>
                          <a:cs typeface="Montserrat"/>
                          <a:sym typeface="Montserrat"/>
                        </a:rPr>
                        <a:t>a</a:t>
                      </a:r>
                      <a:endParaRPr sz="4000">
                        <a:solidFill>
                          <a:srgbClr val="FFFFFF"/>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GB" sz="4000">
                          <a:solidFill>
                            <a:srgbClr val="002060"/>
                          </a:solidFill>
                          <a:highlight>
                            <a:srgbClr val="C9DAF8"/>
                          </a:highlight>
                          <a:latin typeface="Montserrat"/>
                          <a:ea typeface="Montserrat"/>
                          <a:cs typeface="Montserrat"/>
                          <a:sym typeface="Montserrat"/>
                        </a:rPr>
                        <a:t>un</a:t>
                      </a:r>
                      <a:endParaRPr sz="4000">
                        <a:solidFill>
                          <a:srgbClr val="002060"/>
                        </a:solidFill>
                        <a:highlight>
                          <a:srgbClr val="C9DAF8"/>
                        </a:highlight>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lang="en-GB" sz="4000">
                          <a:solidFill>
                            <a:srgbClr val="002060"/>
                          </a:solidFill>
                          <a:highlight>
                            <a:srgbClr val="F4CCCC"/>
                          </a:highlight>
                          <a:latin typeface="Montserrat"/>
                          <a:ea typeface="Montserrat"/>
                          <a:cs typeface="Montserrat"/>
                          <a:sym typeface="Montserrat"/>
                        </a:rPr>
                        <a:t>une</a:t>
                      </a:r>
                      <a:endParaRPr sz="4000">
                        <a:solidFill>
                          <a:srgbClr val="002060"/>
                        </a:solidFill>
                        <a:highlight>
                          <a:srgbClr val="F4CCCC"/>
                        </a:highlight>
                        <a:latin typeface="Montserrat"/>
                        <a:ea typeface="Montserrat"/>
                        <a:cs typeface="Montserrat"/>
                        <a:sym typeface="Montserrat"/>
                      </a:endParaRPr>
                    </a:p>
                  </a:txBody>
                  <a:tcPr marT="91425" marB="91425" marR="91425" marL="91425"/>
                </a:tc>
              </a:tr>
            </a:tbl>
          </a:graphicData>
        </a:graphic>
      </p:graphicFrame>
      <p:sp>
        <p:nvSpPr>
          <p:cNvPr id="140" name="Google Shape;140;p19"/>
          <p:cNvSpPr/>
          <p:nvPr/>
        </p:nvSpPr>
        <p:spPr>
          <a:xfrm>
            <a:off x="6240150" y="3440000"/>
            <a:ext cx="8105700" cy="2240100"/>
          </a:xfrm>
          <a:prstGeom prst="donut">
            <a:avLst>
              <a:gd fmla="val 6329" name="adj"/>
            </a:avLst>
          </a:prstGeom>
          <a:gradFill>
            <a:gsLst>
              <a:gs pos="0">
                <a:srgbClr val="3177EE"/>
              </a:gs>
              <a:gs pos="100000">
                <a:srgbClr val="113D8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37"/>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38"/>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46" name="Google Shape;146;p20"/>
          <p:cNvSpPr txBox="1"/>
          <p:nvPr>
            <p:ph idx="1" type="body"/>
          </p:nvPr>
        </p:nvSpPr>
        <p:spPr>
          <a:xfrm>
            <a:off x="6413700" y="3519950"/>
            <a:ext cx="5460600" cy="823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4200"/>
              <a:t>Êt</a:t>
            </a:r>
            <a:r>
              <a:rPr b="1" lang="en-GB" sz="4200">
                <a:solidFill>
                  <a:schemeClr val="accent5"/>
                </a:solidFill>
              </a:rPr>
              <a:t>re</a:t>
            </a:r>
            <a:r>
              <a:rPr lang="en-GB" sz="4200"/>
              <a:t> - To be</a:t>
            </a:r>
            <a:endParaRPr sz="4200"/>
          </a:p>
        </p:txBody>
      </p:sp>
      <p:sp>
        <p:nvSpPr>
          <p:cNvPr id="147" name="Google Shape;147;p20"/>
          <p:cNvSpPr txBox="1"/>
          <p:nvPr>
            <p:ph type="title"/>
          </p:nvPr>
        </p:nvSpPr>
        <p:spPr>
          <a:xfrm>
            <a:off x="296700" y="462050"/>
            <a:ext cx="12493500" cy="82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Present Tense - Irregular verbs </a:t>
            </a:r>
            <a:endParaRPr>
              <a:solidFill>
                <a:schemeClr val="dk2"/>
              </a:solidFill>
            </a:endParaRPr>
          </a:p>
        </p:txBody>
      </p:sp>
      <p:sp>
        <p:nvSpPr>
          <p:cNvPr id="148" name="Google Shape;148;p20"/>
          <p:cNvSpPr txBox="1"/>
          <p:nvPr>
            <p:ph idx="1" type="body"/>
          </p:nvPr>
        </p:nvSpPr>
        <p:spPr>
          <a:xfrm>
            <a:off x="1887450" y="6587325"/>
            <a:ext cx="99549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4200">
                <a:solidFill>
                  <a:schemeClr val="accent1"/>
                </a:solidFill>
              </a:rPr>
              <a:t>Je </a:t>
            </a:r>
            <a:r>
              <a:rPr lang="en-GB" sz="4200"/>
              <a:t>suis - I am</a:t>
            </a:r>
            <a:endParaRPr sz="4200"/>
          </a:p>
        </p:txBody>
      </p:sp>
      <p:sp>
        <p:nvSpPr>
          <p:cNvPr id="149" name="Google Shape;149;p20"/>
          <p:cNvSpPr txBox="1"/>
          <p:nvPr>
            <p:ph idx="1" type="body"/>
          </p:nvPr>
        </p:nvSpPr>
        <p:spPr>
          <a:xfrm>
            <a:off x="1887450" y="7978550"/>
            <a:ext cx="9954900" cy="823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4200">
                <a:solidFill>
                  <a:schemeClr val="accent1"/>
                </a:solidFill>
              </a:rPr>
              <a:t>Tu </a:t>
            </a:r>
            <a:r>
              <a:rPr lang="en-GB" sz="4200"/>
              <a:t>es - You are</a:t>
            </a:r>
            <a:endParaRPr sz="4200"/>
          </a:p>
        </p:txBody>
      </p:sp>
      <p:pic>
        <p:nvPicPr>
          <p:cNvPr id="150" name="Google Shape;150;p20"/>
          <p:cNvPicPr preferRelativeResize="0"/>
          <p:nvPr/>
        </p:nvPicPr>
        <p:blipFill>
          <a:blip r:embed="rId3">
            <a:alphaModFix/>
          </a:blip>
          <a:stretch>
            <a:fillRect/>
          </a:stretch>
        </p:blipFill>
        <p:spPr>
          <a:xfrm>
            <a:off x="917950" y="6000171"/>
            <a:ext cx="726300" cy="1533975"/>
          </a:xfrm>
          <a:prstGeom prst="rect">
            <a:avLst/>
          </a:prstGeom>
          <a:noFill/>
          <a:ln>
            <a:noFill/>
          </a:ln>
        </p:spPr>
      </p:pic>
      <p:pic>
        <p:nvPicPr>
          <p:cNvPr id="151" name="Google Shape;151;p20"/>
          <p:cNvPicPr preferRelativeResize="0"/>
          <p:nvPr/>
        </p:nvPicPr>
        <p:blipFill>
          <a:blip r:embed="rId4">
            <a:alphaModFix/>
          </a:blip>
          <a:stretch>
            <a:fillRect/>
          </a:stretch>
        </p:blipFill>
        <p:spPr>
          <a:xfrm>
            <a:off x="171375" y="7401775"/>
            <a:ext cx="1737179" cy="1533975"/>
          </a:xfrm>
          <a:prstGeom prst="rect">
            <a:avLst/>
          </a:prstGeom>
          <a:noFill/>
          <a:ln>
            <a:noFill/>
          </a:ln>
        </p:spPr>
      </p:pic>
      <p:pic>
        <p:nvPicPr>
          <p:cNvPr id="152" name="Google Shape;152;p20"/>
          <p:cNvPicPr preferRelativeResize="0"/>
          <p:nvPr/>
        </p:nvPicPr>
        <p:blipFill>
          <a:blip r:embed="rId5">
            <a:alphaModFix/>
          </a:blip>
          <a:stretch>
            <a:fillRect/>
          </a:stretch>
        </p:blipFill>
        <p:spPr>
          <a:xfrm>
            <a:off x="9276475" y="4628573"/>
            <a:ext cx="1737176" cy="1327745"/>
          </a:xfrm>
          <a:prstGeom prst="rect">
            <a:avLst/>
          </a:prstGeom>
          <a:noFill/>
          <a:ln>
            <a:noFill/>
          </a:ln>
        </p:spPr>
      </p:pic>
      <p:pic>
        <p:nvPicPr>
          <p:cNvPr id="153" name="Google Shape;153;p20"/>
          <p:cNvPicPr preferRelativeResize="0"/>
          <p:nvPr/>
        </p:nvPicPr>
        <p:blipFill>
          <a:blip r:embed="rId6">
            <a:alphaModFix/>
          </a:blip>
          <a:stretch>
            <a:fillRect/>
          </a:stretch>
        </p:blipFill>
        <p:spPr>
          <a:xfrm>
            <a:off x="9162725" y="6115650"/>
            <a:ext cx="1737175" cy="1392073"/>
          </a:xfrm>
          <a:prstGeom prst="rect">
            <a:avLst/>
          </a:prstGeom>
          <a:noFill/>
          <a:ln>
            <a:noFill/>
          </a:ln>
        </p:spPr>
      </p:pic>
      <p:sp>
        <p:nvSpPr>
          <p:cNvPr id="154" name="Google Shape;154;p20"/>
          <p:cNvSpPr txBox="1"/>
          <p:nvPr>
            <p:ph idx="1" type="body"/>
          </p:nvPr>
        </p:nvSpPr>
        <p:spPr>
          <a:xfrm>
            <a:off x="11412450" y="4987125"/>
            <a:ext cx="99549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4200">
                <a:solidFill>
                  <a:schemeClr val="accent1"/>
                </a:solidFill>
              </a:rPr>
              <a:t>Il </a:t>
            </a:r>
            <a:r>
              <a:rPr lang="en-GB" sz="4200"/>
              <a:t>est - He is</a:t>
            </a:r>
            <a:endParaRPr sz="4200"/>
          </a:p>
        </p:txBody>
      </p:sp>
      <p:sp>
        <p:nvSpPr>
          <p:cNvPr id="155" name="Google Shape;155;p20"/>
          <p:cNvSpPr txBox="1"/>
          <p:nvPr>
            <p:ph idx="1" type="body"/>
          </p:nvPr>
        </p:nvSpPr>
        <p:spPr>
          <a:xfrm>
            <a:off x="11412450" y="6378350"/>
            <a:ext cx="9954900" cy="823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4200">
                <a:solidFill>
                  <a:schemeClr val="accent1"/>
                </a:solidFill>
              </a:rPr>
              <a:t>Elle </a:t>
            </a:r>
            <a:r>
              <a:rPr lang="en-GB" sz="4200"/>
              <a:t>est - She is</a:t>
            </a:r>
            <a:endParaRPr sz="4200"/>
          </a:p>
        </p:txBody>
      </p:sp>
      <p:cxnSp>
        <p:nvCxnSpPr>
          <p:cNvPr id="156" name="Google Shape;156;p20"/>
          <p:cNvCxnSpPr/>
          <p:nvPr/>
        </p:nvCxnSpPr>
        <p:spPr>
          <a:xfrm flipH="1">
            <a:off x="8794925" y="4767900"/>
            <a:ext cx="34500" cy="4164000"/>
          </a:xfrm>
          <a:prstGeom prst="straightConnector1">
            <a:avLst/>
          </a:prstGeom>
          <a:noFill/>
          <a:ln cap="flat" cmpd="sng" w="9525">
            <a:solidFill>
              <a:schemeClr val="dk2"/>
            </a:solidFill>
            <a:prstDash val="dashDot"/>
            <a:round/>
            <a:headEnd len="med" w="med" type="none"/>
            <a:tailEnd len="med" w="med" type="none"/>
          </a:ln>
        </p:spPr>
      </p:cxnSp>
      <p:sp>
        <p:nvSpPr>
          <p:cNvPr id="157" name="Google Shape;157;p20"/>
          <p:cNvSpPr txBox="1"/>
          <p:nvPr/>
        </p:nvSpPr>
        <p:spPr>
          <a:xfrm>
            <a:off x="751950" y="1871575"/>
            <a:ext cx="16871700" cy="10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8" name="Google Shape;158;p20"/>
          <p:cNvSpPr txBox="1"/>
          <p:nvPr>
            <p:ph idx="1" type="body"/>
          </p:nvPr>
        </p:nvSpPr>
        <p:spPr>
          <a:xfrm>
            <a:off x="11412450" y="7978550"/>
            <a:ext cx="6327900" cy="823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sz="4200">
                <a:solidFill>
                  <a:schemeClr val="accent1"/>
                </a:solidFill>
              </a:rPr>
              <a:t>On </a:t>
            </a:r>
            <a:r>
              <a:rPr lang="en-GB" sz="4200"/>
              <a:t>est - You are</a:t>
            </a:r>
            <a:endParaRPr sz="4200"/>
          </a:p>
        </p:txBody>
      </p:sp>
      <p:pic>
        <p:nvPicPr>
          <p:cNvPr id="159" name="Google Shape;159;p20"/>
          <p:cNvPicPr preferRelativeResize="0"/>
          <p:nvPr/>
        </p:nvPicPr>
        <p:blipFill>
          <a:blip r:embed="rId7">
            <a:alphaModFix/>
          </a:blip>
          <a:stretch>
            <a:fillRect/>
          </a:stretch>
        </p:blipFill>
        <p:spPr>
          <a:xfrm>
            <a:off x="9747342" y="8006973"/>
            <a:ext cx="596543" cy="1023325"/>
          </a:xfrm>
          <a:prstGeom prst="rect">
            <a:avLst/>
          </a:prstGeom>
          <a:noFill/>
          <a:ln>
            <a:noFill/>
          </a:ln>
        </p:spPr>
      </p:pic>
      <p:pic>
        <p:nvPicPr>
          <p:cNvPr id="160" name="Google Shape;160;p20"/>
          <p:cNvPicPr preferRelativeResize="0"/>
          <p:nvPr/>
        </p:nvPicPr>
        <p:blipFill>
          <a:blip r:embed="rId7">
            <a:alphaModFix/>
          </a:blip>
          <a:stretch>
            <a:fillRect/>
          </a:stretch>
        </p:blipFill>
        <p:spPr>
          <a:xfrm>
            <a:off x="9112350" y="7797224"/>
            <a:ext cx="596543" cy="1023325"/>
          </a:xfrm>
          <a:prstGeom prst="rect">
            <a:avLst/>
          </a:prstGeom>
          <a:noFill/>
          <a:ln>
            <a:noFill/>
          </a:ln>
        </p:spPr>
      </p:pic>
      <p:pic>
        <p:nvPicPr>
          <p:cNvPr id="161" name="Google Shape;161;p20"/>
          <p:cNvPicPr preferRelativeResize="0"/>
          <p:nvPr/>
        </p:nvPicPr>
        <p:blipFill>
          <a:blip r:embed="rId7">
            <a:alphaModFix/>
          </a:blip>
          <a:stretch>
            <a:fillRect/>
          </a:stretch>
        </p:blipFill>
        <p:spPr>
          <a:xfrm>
            <a:off x="10452008" y="7839174"/>
            <a:ext cx="596543" cy="1023325"/>
          </a:xfrm>
          <a:prstGeom prst="rect">
            <a:avLst/>
          </a:prstGeom>
          <a:noFill/>
          <a:ln>
            <a:noFill/>
          </a:ln>
        </p:spPr>
      </p:pic>
      <p:pic>
        <p:nvPicPr>
          <p:cNvPr id="162" name="Google Shape;162;p20"/>
          <p:cNvPicPr preferRelativeResize="0"/>
          <p:nvPr/>
        </p:nvPicPr>
        <p:blipFill>
          <a:blip r:embed="rId8">
            <a:alphaModFix/>
          </a:blip>
          <a:stretch>
            <a:fillRect/>
          </a:stretch>
        </p:blipFill>
        <p:spPr>
          <a:xfrm>
            <a:off x="16362353" y="-19675"/>
            <a:ext cx="1985275" cy="1987124"/>
          </a:xfrm>
          <a:prstGeom prst="rect">
            <a:avLst/>
          </a:prstGeom>
          <a:noFill/>
          <a:ln>
            <a:noFill/>
          </a:ln>
        </p:spPr>
      </p:pic>
      <p:sp>
        <p:nvSpPr>
          <p:cNvPr id="163" name="Google Shape;163;p20"/>
          <p:cNvSpPr txBox="1"/>
          <p:nvPr/>
        </p:nvSpPr>
        <p:spPr>
          <a:xfrm>
            <a:off x="296700" y="1344850"/>
            <a:ext cx="17046600" cy="10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To conjugate être into the present tense, you must memorise the                    irregular pattern.</a:t>
            </a:r>
            <a:endParaRPr sz="3500">
              <a:latin typeface="Montserrat"/>
              <a:ea typeface="Montserrat"/>
              <a:cs typeface="Montserrat"/>
              <a:sym typeface="Montserrat"/>
            </a:endParaRPr>
          </a:p>
          <a:p>
            <a:pPr indent="0" lvl="0" marL="0" rtl="0" algn="l">
              <a:spcBef>
                <a:spcPts val="0"/>
              </a:spcBef>
              <a:spcAft>
                <a:spcPts val="0"/>
              </a:spcAft>
              <a:buNone/>
            </a:pPr>
            <a:r>
              <a:t/>
            </a:r>
            <a:endParaRPr sz="35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cxnSp>
        <p:nvCxnSpPr>
          <p:cNvPr id="169" name="Google Shape;169;p21"/>
          <p:cNvCxnSpPr/>
          <p:nvPr/>
        </p:nvCxnSpPr>
        <p:spPr>
          <a:xfrm flipH="1">
            <a:off x="8794925" y="2319288"/>
            <a:ext cx="29400" cy="6079200"/>
          </a:xfrm>
          <a:prstGeom prst="straightConnector1">
            <a:avLst/>
          </a:prstGeom>
          <a:noFill/>
          <a:ln cap="flat" cmpd="sng" w="9525">
            <a:solidFill>
              <a:schemeClr val="dk2"/>
            </a:solidFill>
            <a:prstDash val="dashDot"/>
            <a:round/>
            <a:headEnd len="med" w="med" type="none"/>
            <a:tailEnd len="med" w="med" type="none"/>
          </a:ln>
        </p:spPr>
      </p:cxnSp>
      <p:sp>
        <p:nvSpPr>
          <p:cNvPr id="170" name="Google Shape;170;p21"/>
          <p:cNvSpPr txBox="1"/>
          <p:nvPr>
            <p:ph type="title"/>
          </p:nvPr>
        </p:nvSpPr>
        <p:spPr>
          <a:xfrm>
            <a:off x="936800" y="562138"/>
            <a:ext cx="13244700" cy="82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It is (masculine), it is (feminine)</a:t>
            </a:r>
            <a:endParaRPr>
              <a:solidFill>
                <a:schemeClr val="dk2"/>
              </a:solidFill>
            </a:endParaRPr>
          </a:p>
          <a:p>
            <a:pPr indent="0" lvl="0" marL="0" rtl="0" algn="l">
              <a:spcBef>
                <a:spcPts val="0"/>
              </a:spcBef>
              <a:spcAft>
                <a:spcPts val="0"/>
              </a:spcAft>
              <a:buNone/>
            </a:pPr>
            <a:r>
              <a:t/>
            </a:r>
            <a:endParaRPr>
              <a:solidFill>
                <a:schemeClr val="dk2"/>
              </a:solidFill>
            </a:endParaRPr>
          </a:p>
        </p:txBody>
      </p:sp>
      <p:pic>
        <p:nvPicPr>
          <p:cNvPr id="171" name="Google Shape;171;p21"/>
          <p:cNvPicPr preferRelativeResize="0"/>
          <p:nvPr/>
        </p:nvPicPr>
        <p:blipFill>
          <a:blip r:embed="rId3">
            <a:alphaModFix/>
          </a:blip>
          <a:stretch>
            <a:fillRect/>
          </a:stretch>
        </p:blipFill>
        <p:spPr>
          <a:xfrm>
            <a:off x="16445350" y="56549"/>
            <a:ext cx="1804950" cy="1806610"/>
          </a:xfrm>
          <a:prstGeom prst="rect">
            <a:avLst/>
          </a:prstGeom>
          <a:noFill/>
          <a:ln>
            <a:noFill/>
          </a:ln>
        </p:spPr>
      </p:pic>
      <p:sp>
        <p:nvSpPr>
          <p:cNvPr id="172" name="Google Shape;172;p21"/>
          <p:cNvSpPr txBox="1"/>
          <p:nvPr/>
        </p:nvSpPr>
        <p:spPr>
          <a:xfrm>
            <a:off x="2693626" y="3081300"/>
            <a:ext cx="2752500" cy="734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b="1" lang="en-GB" sz="4000">
                <a:solidFill>
                  <a:srgbClr val="008237"/>
                </a:solidFill>
                <a:latin typeface="Montserrat"/>
                <a:ea typeface="Montserrat"/>
                <a:cs typeface="Montserrat"/>
                <a:sym typeface="Montserrat"/>
              </a:rPr>
              <a:t>Il </a:t>
            </a:r>
            <a:r>
              <a:rPr lang="en-GB" sz="4000">
                <a:solidFill>
                  <a:srgbClr val="434343"/>
                </a:solidFill>
                <a:latin typeface="Montserrat"/>
                <a:ea typeface="Montserrat"/>
                <a:cs typeface="Montserrat"/>
                <a:sym typeface="Montserrat"/>
              </a:rPr>
              <a:t>est</a:t>
            </a:r>
            <a:endParaRPr b="1" sz="4000">
              <a:solidFill>
                <a:srgbClr val="F03C78"/>
              </a:solidFill>
              <a:latin typeface="Montserrat"/>
              <a:ea typeface="Montserrat"/>
              <a:cs typeface="Montserrat"/>
              <a:sym typeface="Montserrat"/>
            </a:endParaRPr>
          </a:p>
        </p:txBody>
      </p:sp>
      <p:sp>
        <p:nvSpPr>
          <p:cNvPr id="173" name="Google Shape;173;p21"/>
          <p:cNvSpPr txBox="1"/>
          <p:nvPr/>
        </p:nvSpPr>
        <p:spPr>
          <a:xfrm>
            <a:off x="4269725" y="3081300"/>
            <a:ext cx="3742200" cy="734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4000">
                <a:solidFill>
                  <a:srgbClr val="434343"/>
                </a:solidFill>
                <a:latin typeface="Montserrat"/>
                <a:ea typeface="Montserrat"/>
                <a:cs typeface="Montserrat"/>
                <a:sym typeface="Montserrat"/>
              </a:rPr>
              <a:t>= It is</a:t>
            </a:r>
            <a:endParaRPr b="1" sz="4000">
              <a:solidFill>
                <a:srgbClr val="434343"/>
              </a:solidFill>
              <a:latin typeface="Montserrat"/>
              <a:ea typeface="Montserrat"/>
              <a:cs typeface="Montserrat"/>
              <a:sym typeface="Montserrat"/>
            </a:endParaRPr>
          </a:p>
        </p:txBody>
      </p:sp>
      <p:sp>
        <p:nvSpPr>
          <p:cNvPr id="174" name="Google Shape;174;p21"/>
          <p:cNvSpPr txBox="1"/>
          <p:nvPr>
            <p:ph idx="1" type="body"/>
          </p:nvPr>
        </p:nvSpPr>
        <p:spPr>
          <a:xfrm>
            <a:off x="7404300" y="1724400"/>
            <a:ext cx="5460600" cy="82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200"/>
              <a:t>Êt</a:t>
            </a:r>
            <a:r>
              <a:rPr b="1" lang="en-GB" sz="4200">
                <a:solidFill>
                  <a:schemeClr val="accent5"/>
                </a:solidFill>
              </a:rPr>
              <a:t>re</a:t>
            </a:r>
            <a:r>
              <a:rPr lang="en-GB" sz="4200"/>
              <a:t> - To be</a:t>
            </a:r>
            <a:endParaRPr sz="4200"/>
          </a:p>
          <a:p>
            <a:pPr indent="0" lvl="0" marL="0" rtl="0" algn="l">
              <a:spcBef>
                <a:spcPts val="2000"/>
              </a:spcBef>
              <a:spcAft>
                <a:spcPts val="2000"/>
              </a:spcAft>
              <a:buNone/>
            </a:pPr>
            <a:r>
              <a:t/>
            </a:r>
            <a:endParaRPr sz="4200"/>
          </a:p>
        </p:txBody>
      </p:sp>
      <p:sp>
        <p:nvSpPr>
          <p:cNvPr id="175" name="Google Shape;175;p21"/>
          <p:cNvSpPr txBox="1"/>
          <p:nvPr/>
        </p:nvSpPr>
        <p:spPr>
          <a:xfrm>
            <a:off x="8777038" y="7952000"/>
            <a:ext cx="9154800" cy="734100"/>
          </a:xfrm>
          <a:prstGeom prst="rect">
            <a:avLst/>
          </a:prstGeom>
          <a:noFill/>
          <a:ln>
            <a:noFill/>
          </a:ln>
        </p:spPr>
        <p:txBody>
          <a:bodyPr anchorCtr="0" anchor="t" bIns="0" lIns="0" spcFirstLastPara="1" rIns="0" wrap="square" tIns="0">
            <a:noAutofit/>
          </a:bodyPr>
          <a:lstStyle/>
          <a:p>
            <a:pPr indent="0" lvl="0" marL="0" rtl="0" algn="ctr">
              <a:lnSpc>
                <a:spcPct val="130000"/>
              </a:lnSpc>
              <a:spcBef>
                <a:spcPts val="0"/>
              </a:spcBef>
              <a:spcAft>
                <a:spcPts val="2000"/>
              </a:spcAft>
              <a:buNone/>
            </a:pPr>
            <a:r>
              <a:rPr lang="en-GB" sz="4000">
                <a:solidFill>
                  <a:srgbClr val="434343"/>
                </a:solidFill>
                <a:latin typeface="Montserrat"/>
                <a:ea typeface="Montserrat"/>
                <a:cs typeface="Montserrat"/>
                <a:sym typeface="Montserrat"/>
              </a:rPr>
              <a:t>3rd person singular                                            (</a:t>
            </a:r>
            <a:r>
              <a:rPr b="1" lang="en-GB" sz="4000">
                <a:solidFill>
                  <a:srgbClr val="008237"/>
                </a:solidFill>
                <a:latin typeface="Montserrat"/>
                <a:ea typeface="Montserrat"/>
                <a:cs typeface="Montserrat"/>
                <a:sym typeface="Montserrat"/>
              </a:rPr>
              <a:t>pronoun</a:t>
            </a:r>
            <a:r>
              <a:rPr lang="en-GB" sz="4000">
                <a:solidFill>
                  <a:srgbClr val="434343"/>
                </a:solidFill>
                <a:latin typeface="Montserrat"/>
                <a:ea typeface="Montserrat"/>
                <a:cs typeface="Montserrat"/>
                <a:sym typeface="Montserrat"/>
              </a:rPr>
              <a:t> + </a:t>
            </a:r>
            <a:r>
              <a:rPr lang="en-GB" sz="4000">
                <a:solidFill>
                  <a:schemeClr val="dk2"/>
                </a:solidFill>
                <a:latin typeface="Montserrat"/>
                <a:ea typeface="Montserrat"/>
                <a:cs typeface="Montserrat"/>
                <a:sym typeface="Montserrat"/>
              </a:rPr>
              <a:t>irregular verb</a:t>
            </a:r>
            <a:r>
              <a:rPr lang="en-GB" sz="4000">
                <a:solidFill>
                  <a:srgbClr val="434343"/>
                </a:solidFill>
                <a:latin typeface="Montserrat"/>
                <a:ea typeface="Montserrat"/>
                <a:cs typeface="Montserrat"/>
                <a:sym typeface="Montserrat"/>
              </a:rPr>
              <a:t>)</a:t>
            </a:r>
            <a:endParaRPr sz="4000">
              <a:solidFill>
                <a:srgbClr val="434343"/>
              </a:solidFill>
              <a:latin typeface="Montserrat"/>
              <a:ea typeface="Montserrat"/>
              <a:cs typeface="Montserrat"/>
              <a:sym typeface="Montserrat"/>
            </a:endParaRPr>
          </a:p>
        </p:txBody>
      </p:sp>
      <p:sp>
        <p:nvSpPr>
          <p:cNvPr id="176" name="Google Shape;176;p21"/>
          <p:cNvSpPr txBox="1"/>
          <p:nvPr/>
        </p:nvSpPr>
        <p:spPr>
          <a:xfrm>
            <a:off x="22400" y="7857475"/>
            <a:ext cx="9154800" cy="734100"/>
          </a:xfrm>
          <a:prstGeom prst="rect">
            <a:avLst/>
          </a:prstGeom>
          <a:noFill/>
          <a:ln>
            <a:noFill/>
          </a:ln>
        </p:spPr>
        <p:txBody>
          <a:bodyPr anchorCtr="0" anchor="t" bIns="0" lIns="0" spcFirstLastPara="1" rIns="0" wrap="square" tIns="0">
            <a:noAutofit/>
          </a:bodyPr>
          <a:lstStyle/>
          <a:p>
            <a:pPr indent="0" lvl="0" marL="0" rtl="0" algn="ctr">
              <a:lnSpc>
                <a:spcPct val="130000"/>
              </a:lnSpc>
              <a:spcBef>
                <a:spcPts val="0"/>
              </a:spcBef>
              <a:spcAft>
                <a:spcPts val="0"/>
              </a:spcAft>
              <a:buNone/>
            </a:pPr>
            <a:r>
              <a:rPr lang="en-GB" sz="4000">
                <a:solidFill>
                  <a:srgbClr val="434343"/>
                </a:solidFill>
                <a:latin typeface="Montserrat"/>
                <a:ea typeface="Montserrat"/>
                <a:cs typeface="Montserrat"/>
                <a:sym typeface="Montserrat"/>
              </a:rPr>
              <a:t>3rd person singular                                        (</a:t>
            </a:r>
            <a:r>
              <a:rPr b="1" lang="en-GB" sz="4000">
                <a:solidFill>
                  <a:srgbClr val="008237"/>
                </a:solidFill>
                <a:latin typeface="Montserrat"/>
                <a:ea typeface="Montserrat"/>
                <a:cs typeface="Montserrat"/>
                <a:sym typeface="Montserrat"/>
              </a:rPr>
              <a:t>pronoun</a:t>
            </a:r>
            <a:r>
              <a:rPr lang="en-GB" sz="4000">
                <a:solidFill>
                  <a:srgbClr val="434343"/>
                </a:solidFill>
                <a:latin typeface="Montserrat"/>
                <a:ea typeface="Montserrat"/>
                <a:cs typeface="Montserrat"/>
                <a:sym typeface="Montserrat"/>
              </a:rPr>
              <a:t> + </a:t>
            </a:r>
            <a:r>
              <a:rPr lang="en-GB" sz="4000">
                <a:solidFill>
                  <a:schemeClr val="dk2"/>
                </a:solidFill>
                <a:latin typeface="Montserrat"/>
                <a:ea typeface="Montserrat"/>
                <a:cs typeface="Montserrat"/>
                <a:sym typeface="Montserrat"/>
              </a:rPr>
              <a:t>irregular verb</a:t>
            </a:r>
            <a:r>
              <a:rPr lang="en-GB" sz="4000">
                <a:solidFill>
                  <a:srgbClr val="434343"/>
                </a:solidFill>
                <a:latin typeface="Montserrat"/>
                <a:ea typeface="Montserrat"/>
                <a:cs typeface="Montserrat"/>
                <a:sym typeface="Montserrat"/>
              </a:rPr>
              <a:t>)</a:t>
            </a:r>
            <a:endParaRPr sz="4000">
              <a:solidFill>
                <a:srgbClr val="434343"/>
              </a:solidFill>
              <a:latin typeface="Montserrat"/>
              <a:ea typeface="Montserrat"/>
              <a:cs typeface="Montserrat"/>
              <a:sym typeface="Montserrat"/>
            </a:endParaRPr>
          </a:p>
          <a:p>
            <a:pPr indent="0" lvl="0" marL="0" rtl="0" algn="ctr">
              <a:lnSpc>
                <a:spcPct val="130000"/>
              </a:lnSpc>
              <a:spcBef>
                <a:spcPts val="2000"/>
              </a:spcBef>
              <a:spcAft>
                <a:spcPts val="2000"/>
              </a:spcAft>
              <a:buNone/>
            </a:pPr>
            <a:r>
              <a:t/>
            </a:r>
            <a:endParaRPr sz="4000">
              <a:solidFill>
                <a:srgbClr val="434343"/>
              </a:solidFill>
              <a:latin typeface="Montserrat"/>
              <a:ea typeface="Montserrat"/>
              <a:cs typeface="Montserrat"/>
              <a:sym typeface="Montserrat"/>
            </a:endParaRPr>
          </a:p>
        </p:txBody>
      </p:sp>
      <p:sp>
        <p:nvSpPr>
          <p:cNvPr id="177" name="Google Shape;177;p21"/>
          <p:cNvSpPr txBox="1"/>
          <p:nvPr/>
        </p:nvSpPr>
        <p:spPr>
          <a:xfrm>
            <a:off x="11472251" y="3081300"/>
            <a:ext cx="2752500" cy="734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b="1" lang="en-GB" sz="4000">
                <a:solidFill>
                  <a:srgbClr val="008237"/>
                </a:solidFill>
                <a:latin typeface="Montserrat"/>
                <a:ea typeface="Montserrat"/>
                <a:cs typeface="Montserrat"/>
                <a:sym typeface="Montserrat"/>
              </a:rPr>
              <a:t>Elle </a:t>
            </a:r>
            <a:r>
              <a:rPr lang="en-GB" sz="4000">
                <a:solidFill>
                  <a:srgbClr val="434343"/>
                </a:solidFill>
                <a:latin typeface="Montserrat"/>
                <a:ea typeface="Montserrat"/>
                <a:cs typeface="Montserrat"/>
                <a:sym typeface="Montserrat"/>
              </a:rPr>
              <a:t>est</a:t>
            </a:r>
            <a:endParaRPr b="1" sz="4000">
              <a:solidFill>
                <a:srgbClr val="F03C78"/>
              </a:solidFill>
              <a:latin typeface="Montserrat"/>
              <a:ea typeface="Montserrat"/>
              <a:cs typeface="Montserrat"/>
              <a:sym typeface="Montserrat"/>
            </a:endParaRPr>
          </a:p>
        </p:txBody>
      </p:sp>
      <p:sp>
        <p:nvSpPr>
          <p:cNvPr id="178" name="Google Shape;178;p21"/>
          <p:cNvSpPr txBox="1"/>
          <p:nvPr/>
        </p:nvSpPr>
        <p:spPr>
          <a:xfrm>
            <a:off x="13505550" y="3081300"/>
            <a:ext cx="3742200" cy="734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4000">
                <a:solidFill>
                  <a:srgbClr val="434343"/>
                </a:solidFill>
                <a:latin typeface="Montserrat"/>
                <a:ea typeface="Montserrat"/>
                <a:cs typeface="Montserrat"/>
                <a:sym typeface="Montserrat"/>
              </a:rPr>
              <a:t>= It is</a:t>
            </a:r>
            <a:endParaRPr b="1" sz="4000">
              <a:solidFill>
                <a:srgbClr val="434343"/>
              </a:solidFill>
              <a:latin typeface="Montserrat"/>
              <a:ea typeface="Montserrat"/>
              <a:cs typeface="Montserrat"/>
              <a:sym typeface="Montserrat"/>
            </a:endParaRPr>
          </a:p>
        </p:txBody>
      </p:sp>
      <p:pic>
        <p:nvPicPr>
          <p:cNvPr id="179" name="Google Shape;179;p21"/>
          <p:cNvPicPr preferRelativeResize="0"/>
          <p:nvPr/>
        </p:nvPicPr>
        <p:blipFill>
          <a:blip r:embed="rId4">
            <a:alphaModFix/>
          </a:blip>
          <a:stretch>
            <a:fillRect/>
          </a:stretch>
        </p:blipFill>
        <p:spPr>
          <a:xfrm>
            <a:off x="12074375" y="4201448"/>
            <a:ext cx="1961351" cy="3364499"/>
          </a:xfrm>
          <a:prstGeom prst="rect">
            <a:avLst/>
          </a:prstGeom>
          <a:noFill/>
          <a:ln>
            <a:noFill/>
          </a:ln>
        </p:spPr>
      </p:pic>
      <p:pic>
        <p:nvPicPr>
          <p:cNvPr id="180" name="Google Shape;180;p21"/>
          <p:cNvPicPr preferRelativeResize="0"/>
          <p:nvPr/>
        </p:nvPicPr>
        <p:blipFill>
          <a:blip r:embed="rId4">
            <a:alphaModFix/>
          </a:blip>
          <a:stretch>
            <a:fillRect/>
          </a:stretch>
        </p:blipFill>
        <p:spPr>
          <a:xfrm>
            <a:off x="3261525" y="4154186"/>
            <a:ext cx="1961351" cy="3364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4" name="Shape 184"/>
        <p:cNvGrpSpPr/>
        <p:nvPr/>
      </p:nvGrpSpPr>
      <p:grpSpPr>
        <a:xfrm>
          <a:off x="0" y="0"/>
          <a:ext cx="0" cy="0"/>
          <a:chOff x="0" y="0"/>
          <a:chExt cx="0" cy="0"/>
        </a:xfrm>
      </p:grpSpPr>
      <p:graphicFrame>
        <p:nvGraphicFramePr>
          <p:cNvPr id="185" name="Google Shape;185;p22"/>
          <p:cNvGraphicFramePr/>
          <p:nvPr/>
        </p:nvGraphicFramePr>
        <p:xfrm>
          <a:off x="535125" y="2174800"/>
          <a:ext cx="3000000" cy="3000000"/>
        </p:xfrm>
        <a:graphic>
          <a:graphicData uri="http://schemas.openxmlformats.org/drawingml/2006/table">
            <a:tbl>
              <a:tblPr>
                <a:noFill/>
                <a:tableStyleId>{00F403EC-CCFC-428E-A5BB-71576A23A9D1}</a:tableStyleId>
              </a:tblPr>
              <a:tblGrid>
                <a:gridCol w="845700"/>
                <a:gridCol w="11585275"/>
                <a:gridCol w="3713750"/>
              </a:tblGrid>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1</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Name a masculine definite article</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rgbClr val="FFFFFF"/>
                          </a:solidFill>
                          <a:latin typeface="Montserrat"/>
                          <a:ea typeface="Montserrat"/>
                          <a:cs typeface="Montserrat"/>
                          <a:sym typeface="Montserrat"/>
                        </a:rPr>
                        <a:t>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2</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Which definite article goes before a vowel?</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3</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Name two ways of saying ‘it’ in French.</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4</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Which of these ways is feminine?</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5</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Translate ‘it is nice’ (m) into French.</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r h="1109375">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6</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GB" sz="4000">
                          <a:solidFill>
                            <a:schemeClr val="accent6"/>
                          </a:solidFill>
                          <a:latin typeface="Montserrat"/>
                          <a:ea typeface="Montserrat"/>
                          <a:cs typeface="Montserrat"/>
                          <a:sym typeface="Montserrat"/>
                        </a:rPr>
                        <a:t>Translate ‘it is funny’ (f) into French.</a:t>
                      </a:r>
                      <a:endParaRPr b="1" sz="4000">
                        <a:solidFill>
                          <a:schemeClr val="accent6"/>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b="1" sz="4000">
                        <a:solidFill>
                          <a:srgbClr val="FFFFFF"/>
                        </a:solidFill>
                        <a:latin typeface="Montserrat"/>
                        <a:ea typeface="Montserrat"/>
                        <a:cs typeface="Montserrat"/>
                        <a:sym typeface="Montserrat"/>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r>
            </a:tbl>
          </a:graphicData>
        </a:graphic>
      </p:graphicFrame>
      <p:sp>
        <p:nvSpPr>
          <p:cNvPr id="186" name="Google Shape;186;p22"/>
          <p:cNvSpPr/>
          <p:nvPr/>
        </p:nvSpPr>
        <p:spPr>
          <a:xfrm>
            <a:off x="2209800" y="470975"/>
            <a:ext cx="13038600" cy="111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300">
                <a:solidFill>
                  <a:srgbClr val="00A099"/>
                </a:solidFill>
                <a:latin typeface="Montserrat"/>
                <a:ea typeface="Montserrat"/>
                <a:cs typeface="Montserrat"/>
                <a:sym typeface="Montserrat"/>
              </a:rPr>
              <a:t>Describe what people have</a:t>
            </a:r>
            <a:endParaRPr b="1" sz="6300">
              <a:solidFill>
                <a:srgbClr val="00A099"/>
              </a:solidFill>
              <a:latin typeface="Montserrat"/>
              <a:ea typeface="Montserrat"/>
              <a:cs typeface="Montserrat"/>
              <a:sym typeface="Montserrat"/>
            </a:endParaRPr>
          </a:p>
        </p:txBody>
      </p:sp>
      <p:sp>
        <p:nvSpPr>
          <p:cNvPr id="187" name="Google Shape;187;p22"/>
          <p:cNvSpPr txBox="1"/>
          <p:nvPr/>
        </p:nvSpPr>
        <p:spPr>
          <a:xfrm>
            <a:off x="13088050" y="2326675"/>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le</a:t>
            </a:r>
            <a:endParaRPr b="1" sz="3200">
              <a:solidFill>
                <a:srgbClr val="00A099"/>
              </a:solidFill>
              <a:latin typeface="Montserrat"/>
              <a:ea typeface="Montserrat"/>
              <a:cs typeface="Montserrat"/>
              <a:sym typeface="Montserrat"/>
            </a:endParaRPr>
          </a:p>
        </p:txBody>
      </p:sp>
      <p:sp>
        <p:nvSpPr>
          <p:cNvPr id="188" name="Google Shape;188;p22"/>
          <p:cNvSpPr txBox="1"/>
          <p:nvPr/>
        </p:nvSpPr>
        <p:spPr>
          <a:xfrm>
            <a:off x="13088050" y="3477425"/>
            <a:ext cx="3480300" cy="9960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l’</a:t>
            </a:r>
            <a:endParaRPr b="1" sz="3200">
              <a:solidFill>
                <a:srgbClr val="00A099"/>
              </a:solidFill>
              <a:latin typeface="Montserrat"/>
              <a:ea typeface="Montserrat"/>
              <a:cs typeface="Montserrat"/>
              <a:sym typeface="Montserrat"/>
            </a:endParaRPr>
          </a:p>
        </p:txBody>
      </p:sp>
      <p:sp>
        <p:nvSpPr>
          <p:cNvPr id="189" name="Google Shape;189;p22"/>
          <p:cNvSpPr txBox="1"/>
          <p:nvPr/>
        </p:nvSpPr>
        <p:spPr>
          <a:xfrm>
            <a:off x="13088050" y="4815425"/>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i</a:t>
            </a:r>
            <a:r>
              <a:rPr b="1" lang="en-GB" sz="3200">
                <a:solidFill>
                  <a:srgbClr val="00A099"/>
                </a:solidFill>
                <a:latin typeface="Montserrat"/>
                <a:ea typeface="Montserrat"/>
                <a:cs typeface="Montserrat"/>
                <a:sym typeface="Montserrat"/>
              </a:rPr>
              <a:t>l / elle</a:t>
            </a:r>
            <a:endParaRPr b="1" sz="3200">
              <a:solidFill>
                <a:srgbClr val="00A099"/>
              </a:solidFill>
              <a:latin typeface="Montserrat"/>
              <a:ea typeface="Montserrat"/>
              <a:cs typeface="Montserrat"/>
              <a:sym typeface="Montserrat"/>
            </a:endParaRPr>
          </a:p>
        </p:txBody>
      </p:sp>
      <p:sp>
        <p:nvSpPr>
          <p:cNvPr id="190" name="Google Shape;190;p22"/>
          <p:cNvSpPr txBox="1"/>
          <p:nvPr/>
        </p:nvSpPr>
        <p:spPr>
          <a:xfrm>
            <a:off x="13088161" y="5933250"/>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elle</a:t>
            </a:r>
            <a:endParaRPr b="1" sz="3200">
              <a:solidFill>
                <a:srgbClr val="00A099"/>
              </a:solidFill>
              <a:latin typeface="Montserrat"/>
              <a:ea typeface="Montserrat"/>
              <a:cs typeface="Montserrat"/>
              <a:sym typeface="Montserrat"/>
            </a:endParaRPr>
          </a:p>
        </p:txBody>
      </p:sp>
      <p:sp>
        <p:nvSpPr>
          <p:cNvPr id="191" name="Google Shape;191;p22"/>
          <p:cNvSpPr txBox="1"/>
          <p:nvPr/>
        </p:nvSpPr>
        <p:spPr>
          <a:xfrm>
            <a:off x="13088050" y="7025225"/>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i</a:t>
            </a:r>
            <a:r>
              <a:rPr b="1" lang="en-GB" sz="3200">
                <a:solidFill>
                  <a:srgbClr val="00A099"/>
                </a:solidFill>
                <a:latin typeface="Montserrat"/>
                <a:ea typeface="Montserrat"/>
                <a:cs typeface="Montserrat"/>
                <a:sym typeface="Montserrat"/>
              </a:rPr>
              <a:t>l est sympa</a:t>
            </a:r>
            <a:endParaRPr b="1" sz="3200">
              <a:solidFill>
                <a:srgbClr val="00A099"/>
              </a:solidFill>
              <a:latin typeface="Montserrat"/>
              <a:ea typeface="Montserrat"/>
              <a:cs typeface="Montserrat"/>
              <a:sym typeface="Montserrat"/>
            </a:endParaRPr>
          </a:p>
          <a:p>
            <a:pPr indent="0" lvl="0" marL="0" rtl="0" algn="ctr">
              <a:spcBef>
                <a:spcPts val="0"/>
              </a:spcBef>
              <a:spcAft>
                <a:spcPts val="0"/>
              </a:spcAft>
              <a:buNone/>
            </a:pPr>
            <a:r>
              <a:t/>
            </a:r>
            <a:endParaRPr b="1" sz="3200">
              <a:solidFill>
                <a:srgbClr val="00A099"/>
              </a:solidFill>
              <a:latin typeface="Montserrat"/>
              <a:ea typeface="Montserrat"/>
              <a:cs typeface="Montserrat"/>
              <a:sym typeface="Montserrat"/>
            </a:endParaRPr>
          </a:p>
        </p:txBody>
      </p:sp>
      <p:sp>
        <p:nvSpPr>
          <p:cNvPr id="192" name="Google Shape;192;p22"/>
          <p:cNvSpPr txBox="1"/>
          <p:nvPr/>
        </p:nvSpPr>
        <p:spPr>
          <a:xfrm>
            <a:off x="13088050" y="8117200"/>
            <a:ext cx="3480300" cy="854400"/>
          </a:xfrm>
          <a:prstGeom prst="rect">
            <a:avLst/>
          </a:prstGeom>
          <a:solidFill>
            <a:srgbClr val="FFFFFF"/>
          </a:solidFill>
          <a:ln>
            <a:noFill/>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3200">
                <a:solidFill>
                  <a:srgbClr val="00A099"/>
                </a:solidFill>
                <a:latin typeface="Montserrat"/>
                <a:ea typeface="Montserrat"/>
                <a:cs typeface="Montserrat"/>
                <a:sym typeface="Montserrat"/>
              </a:rPr>
              <a:t>e</a:t>
            </a:r>
            <a:r>
              <a:rPr b="1" lang="en-GB" sz="3200">
                <a:solidFill>
                  <a:srgbClr val="00A099"/>
                </a:solidFill>
                <a:latin typeface="Montserrat"/>
                <a:ea typeface="Montserrat"/>
                <a:cs typeface="Montserrat"/>
                <a:sym typeface="Montserrat"/>
              </a:rPr>
              <a:t>lle est drôle</a:t>
            </a:r>
            <a:endParaRPr b="1" sz="3200">
              <a:solidFill>
                <a:srgbClr val="00A099"/>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