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598FF2-EA9E-4513-9C76-E5DE37BE12B2}">
  <a:tblStyle styleId="{2C598FF2-EA9E-4513-9C76-E5DE37BE12B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729D5DE-0677-41E5-A321-891D3964C8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9292f9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9292f9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cd18b945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cd18b945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2c3d6ca4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2c3d6ca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2c3d6ca4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2c3d6ca4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2c3d6ca4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2c3d6ca4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2c3d6ca4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2c3d6ca4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2c3d6ca4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c2c3d6ca4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are everyday materials made from?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Match the words to their definitions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615900" y="175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{2C598FF2-EA9E-4513-9C76-E5DE37BE12B2}</a:tableStyleId>
              </a:tblPr>
              <a:tblGrid>
                <a:gridCol w="4127325"/>
                <a:gridCol w="2461450"/>
                <a:gridCol w="10467425"/>
              </a:tblGrid>
              <a:tr h="2924175">
                <a:tc>
                  <a:txBody>
                    <a:bodyPr/>
                    <a:lstStyle/>
                    <a:p>
                      <a:pPr indent="-450850" lvl="1" marL="914400" rtl="0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AutoNum type="alphaLcPeriod"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Transparent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50850" lvl="1" marL="9144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AutoNum type="alphaLcPeriod"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Opaque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50850" lvl="1" marL="9144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AutoNum type="alphaLcPeriod"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Brittle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50850" lvl="1" marL="9144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AutoNum type="alphaLcPeriod"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Malleable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50850" lvl="1" marL="9144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AutoNum type="alphaLcPeriod"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Melting point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50850" lvl="1" marL="9144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500"/>
                        <a:buFont typeface="Montserrat"/>
                        <a:buAutoNum type="alphaLcPeriod"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Poor conductor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material that you cannot see through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substance that needs a lot of energy to melt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material that does not let heat pass through easily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material that can be bent into shape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material that you can see through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material that breaks easily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7" name="Google Shape;97;p16"/>
          <p:cNvGraphicFramePr/>
          <p:nvPr/>
        </p:nvGraphicFramePr>
        <p:xfrm>
          <a:off x="628500" y="284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{8729D5DE-0677-41E5-A321-891D3964C87B}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7853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Glass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Ceramics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Plastic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7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Properties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88300" y="1803975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Draw this table into your notes</a:t>
            </a:r>
            <a:r>
              <a:rPr lang="en-GB" sz="3500"/>
              <a:t>.</a:t>
            </a:r>
            <a:endParaRPr sz="3500"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588300" y="664375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glass, ceramics and plastics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1305900" y="21054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Glass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1305900" y="33264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91230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materials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7"/>
          <p:cNvSpPr txBox="1"/>
          <p:nvPr>
            <p:ph idx="4294967295" type="body"/>
          </p:nvPr>
        </p:nvSpPr>
        <p:spPr>
          <a:xfrm>
            <a:off x="7211050" y="2105400"/>
            <a:ext cx="101589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2800"/>
              <a:t>Large structure made from silicon and oxygen particles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Properties: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Transparent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Brittle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High melting point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Poor conductor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Uses: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Windows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Bottles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Jars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923600" y="2238038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Ceramics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923600" y="32073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91230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materials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8"/>
          <p:cNvSpPr txBox="1"/>
          <p:nvPr>
            <p:ph idx="4294967295" type="body"/>
          </p:nvPr>
        </p:nvSpPr>
        <p:spPr>
          <a:xfrm>
            <a:off x="7211050" y="2105400"/>
            <a:ext cx="101589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2800"/>
              <a:t>Large structure made from metal oxide particles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Properties: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Opaque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Brittle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High melting point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Poor conductor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Uses: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Building</a:t>
            </a:r>
            <a:r>
              <a:rPr lang="en-GB" sz="2800"/>
              <a:t> materials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Pots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923600" y="21994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Plastic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923600" y="34204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23591" y="86314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91230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materials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19"/>
          <p:cNvSpPr txBox="1"/>
          <p:nvPr>
            <p:ph idx="4294967295" type="body"/>
          </p:nvPr>
        </p:nvSpPr>
        <p:spPr>
          <a:xfrm>
            <a:off x="7211050" y="2105400"/>
            <a:ext cx="101589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2800"/>
              <a:t>Large structure made up of repeating units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Properties: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Malleable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Low melting point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Poor conductors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Uses: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Clothes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Plastic bags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materials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977350" y="1953900"/>
            <a:ext cx="156849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Give one property of glass.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Why do you think the properties of glass make it good for making windows?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Give one property of ceramics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Why do you think the properties of ceramics make it good for making oven dishes?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Give one property of plastics.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Why do you think the properties of plastics make it good for making plastic bottles?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1305900" y="21054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Landfill sites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1305900" y="33264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91230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problem with synthetic materials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300250" y="7789250"/>
            <a:ext cx="5988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Credit: Image from unsplash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>
            <p:ph idx="4294967295" type="body"/>
          </p:nvPr>
        </p:nvSpPr>
        <p:spPr>
          <a:xfrm>
            <a:off x="7211050" y="2105400"/>
            <a:ext cx="101589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2800"/>
              <a:t>When materials are thrown away they end up in </a:t>
            </a:r>
            <a:r>
              <a:rPr b="1" lang="en-GB" sz="2800">
                <a:solidFill>
                  <a:schemeClr val="accent6"/>
                </a:solidFill>
              </a:rPr>
              <a:t>landfill sites.</a:t>
            </a:r>
            <a:endParaRPr b="1" sz="2800">
              <a:solidFill>
                <a:schemeClr val="accent6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Synthetic materials </a:t>
            </a:r>
            <a:r>
              <a:rPr b="1" lang="en-GB" sz="2800">
                <a:solidFill>
                  <a:schemeClr val="accent6"/>
                </a:solidFill>
              </a:rPr>
              <a:t>take a long time to break down</a:t>
            </a:r>
            <a:endParaRPr b="1" sz="2800">
              <a:solidFill>
                <a:schemeClr val="accent6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Plastic bag: 10-20 years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Plastic bottle: 450 years!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 Problems with landfill: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Don’t look very nice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Produce </a:t>
            </a:r>
            <a:r>
              <a:rPr b="1" lang="en-GB" sz="2800">
                <a:solidFill>
                  <a:schemeClr val="accent6"/>
                </a:solidFill>
              </a:rPr>
              <a:t>harmful toxins </a:t>
            </a:r>
            <a:endParaRPr b="1" sz="2800">
              <a:solidFill>
                <a:schemeClr val="accent6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 sz="2800"/>
              <a:t>Produce </a:t>
            </a:r>
            <a:r>
              <a:rPr b="1" lang="en-GB" sz="2800">
                <a:solidFill>
                  <a:schemeClr val="accent6"/>
                </a:solidFill>
              </a:rPr>
              <a:t>harmful pollutants </a:t>
            </a:r>
            <a:endParaRPr b="1" sz="2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250" y="3577775"/>
            <a:ext cx="4774013" cy="31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305900" y="21054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Landfill sites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2"/>
          <p:cNvSpPr txBox="1"/>
          <p:nvPr>
            <p:ph idx="2" type="body"/>
          </p:nvPr>
        </p:nvSpPr>
        <p:spPr>
          <a:xfrm>
            <a:off x="1305900" y="33264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91230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problem with synthetic materials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1300250" y="7789250"/>
            <a:ext cx="5988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Credit: Image from unsplash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2"/>
          <p:cNvSpPr txBox="1"/>
          <p:nvPr>
            <p:ph idx="4294967295" type="body"/>
          </p:nvPr>
        </p:nvSpPr>
        <p:spPr>
          <a:xfrm>
            <a:off x="7211050" y="2105400"/>
            <a:ext cx="101589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AutoNum type="arabicPeriod"/>
            </a:pPr>
            <a:r>
              <a:rPr lang="en-GB" sz="2800"/>
              <a:t>What happens to materials when they are thrown away?</a:t>
            </a:r>
            <a:endParaRPr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What are the problems associated with landfill sites?</a:t>
            </a:r>
            <a:endParaRPr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What could we do with these materials instead?</a:t>
            </a:r>
            <a:endParaRPr sz="2800"/>
          </a:p>
          <a:p>
            <a:pPr indent="0" lvl="0" marL="0" rtl="0" algn="l">
              <a:lnSpc>
                <a:spcPct val="2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250" y="3577775"/>
            <a:ext cx="4774013" cy="31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