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12" Type="http://schemas.openxmlformats.org/officeDocument/2006/relationships/font" Target="fonts/MontserratSemiBold-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a2c5724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a2c5724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eea9f56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eea9f569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e2a4471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e2a4471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6a2c57244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6a2c57244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6a2c57244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6a2c57244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a:effectLst>
            <a:outerShdw blurRad="57150" rotWithShape="0" algn="bl" dir="5400000" dist="19050">
              <a:srgbClr val="F3F3F3">
                <a:alpha val="50000"/>
              </a:srgbClr>
            </a:outerShdw>
          </a:effectLst>
        </p:spPr>
        <p:txBody>
          <a:bodyPr anchorCtr="0" anchor="t" bIns="0" lIns="0" spcFirstLastPara="1" rIns="0" wrap="square" tIns="0">
            <a:noAutofit/>
          </a:bodyPr>
          <a:lstStyle/>
          <a:p>
            <a:pPr indent="0" lvl="0" marL="0" rtl="0" algn="l">
              <a:spcBef>
                <a:spcPts val="0"/>
              </a:spcBef>
              <a:spcAft>
                <a:spcPts val="0"/>
              </a:spcAft>
              <a:buNone/>
            </a:pPr>
            <a:r>
              <a:rPr b="1" lang="en-GB">
                <a:solidFill>
                  <a:srgbClr val="4B3241"/>
                </a:solidFill>
                <a:latin typeface="Montserrat"/>
                <a:ea typeface="Montserrat"/>
                <a:cs typeface="Montserrat"/>
                <a:sym typeface="Montserrat"/>
              </a:rPr>
              <a:t>How did India achieve independence in 1947?</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4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rPr>
              <a:t>Mr Mastin</a:t>
            </a:r>
            <a:endParaRPr>
              <a:solidFill>
                <a:schemeClr val="dk2"/>
              </a:solidFill>
            </a:endParaRPr>
          </a:p>
        </p:txBody>
      </p:sp>
      <p:sp>
        <p:nvSpPr>
          <p:cNvPr id="82" name="Google Shape;82;p14"/>
          <p:cNvSpPr txBox="1"/>
          <p:nvPr/>
        </p:nvSpPr>
        <p:spPr>
          <a:xfrm>
            <a:off x="903150" y="4786700"/>
            <a:ext cx="158337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5000">
                <a:solidFill>
                  <a:srgbClr val="4B3241"/>
                </a:solidFill>
                <a:latin typeface="Montserrat SemiBold"/>
                <a:ea typeface="Montserrat SemiBold"/>
                <a:cs typeface="Montserrat SemiBold"/>
                <a:sym typeface="Montserrat SemiBold"/>
              </a:rPr>
              <a:t>Lesson 4: Freedom and division</a:t>
            </a:r>
            <a:endParaRPr sz="5000">
              <a:solidFill>
                <a:srgbClr val="4B3241"/>
              </a:solidFill>
              <a:latin typeface="Montserrat SemiBold"/>
              <a:ea typeface="Montserrat SemiBold"/>
              <a:cs typeface="Montserrat SemiBold"/>
              <a:sym typeface="Montserrat SemiBold"/>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India was a land of many languages and religions. For example, most Indians were Hindu, but large numbers were Muslim or Sikh. There were Christians and Parsis too.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0"/>
              </a:spcBef>
              <a:spcAft>
                <a:spcPts val="0"/>
              </a:spcAft>
              <a:buNone/>
            </a:pPr>
            <a:r>
              <a:rPr b="1" lang="en-GB" sz="3000">
                <a:solidFill>
                  <a:srgbClr val="000000"/>
                </a:solidFill>
              </a:rPr>
              <a:t>Congress</a:t>
            </a:r>
            <a:r>
              <a:rPr lang="en-GB" sz="3000">
                <a:solidFill>
                  <a:srgbClr val="000000"/>
                </a:solidFill>
              </a:rPr>
              <a:t> had argued for Indian independence for many years. Congress was mainly Hindu Indians. But Congress was led by Gandhi (a Hindu) who wanted all Indians to unite. An organisation called the </a:t>
            </a:r>
            <a:r>
              <a:rPr b="1" lang="en-GB" sz="3000">
                <a:solidFill>
                  <a:srgbClr val="000000"/>
                </a:solidFill>
              </a:rPr>
              <a:t>Muslim League </a:t>
            </a:r>
            <a:r>
              <a:rPr lang="en-GB" sz="3000">
                <a:solidFill>
                  <a:srgbClr val="000000"/>
                </a:solidFill>
              </a:rPr>
              <a:t>was formed, which tried to guarantee the rights of Muslim Indians.  Sometimes the Muslim League cooperated with Congress.  At other times they disagreed.  For example, the groups cooperated in their shared aim of getting Britain to "Quit India."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just">
              <a:lnSpc>
                <a:spcPct val="115000"/>
              </a:lnSpc>
              <a:spcBef>
                <a:spcPts val="0"/>
              </a:spcBef>
              <a:spcAft>
                <a:spcPts val="0"/>
              </a:spcAft>
              <a:buNone/>
            </a:pPr>
            <a:r>
              <a:rPr lang="en-GB" sz="3000">
                <a:solidFill>
                  <a:srgbClr val="000000"/>
                </a:solidFill>
              </a:rPr>
              <a:t>Congress started to oppose supporting World War Two, since Gandhi had been arrested and imprisoned. The Muslim League</a:t>
            </a:r>
            <a:r>
              <a:rPr b="1" i="1" lang="en-GB" sz="3000">
                <a:solidFill>
                  <a:srgbClr val="000000"/>
                </a:solidFill>
              </a:rPr>
              <a:t> </a:t>
            </a:r>
            <a:r>
              <a:rPr lang="en-GB" sz="3000">
                <a:solidFill>
                  <a:srgbClr val="000000"/>
                </a:solidFill>
              </a:rPr>
              <a:t>supported World War Two as a way of gaining British support for a separate Muslim country after the War. Gandhi wanted India united - all religions and languages - as one nation. </a:t>
            </a:r>
            <a:endParaRPr sz="3000"/>
          </a:p>
          <a:p>
            <a:pPr indent="0" lvl="0" marL="0" rtl="0" algn="l">
              <a:spcBef>
                <a:spcPts val="0"/>
              </a:spcBef>
              <a:spcAft>
                <a:spcPts val="2000"/>
              </a:spcAft>
              <a:buNone/>
            </a:pPr>
            <a:r>
              <a:t/>
            </a:r>
            <a:endParaRPr sz="30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1" name="Google Shape;91;p15"/>
          <p:cNvSpPr txBox="1"/>
          <p:nvPr>
            <p:ph type="title"/>
          </p:nvPr>
        </p:nvSpPr>
        <p:spPr>
          <a:xfrm>
            <a:off x="917950" y="890050"/>
            <a:ext cx="13201200" cy="105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India: land of many different people</a:t>
            </a:r>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917950" y="2073050"/>
            <a:ext cx="16452000" cy="6765300"/>
          </a:xfrm>
          <a:prstGeom prst="rect">
            <a:avLst/>
          </a:prstGeom>
          <a:solidFill>
            <a:srgbClr val="FFFFFF"/>
          </a:solidFill>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000">
                <a:solidFill>
                  <a:srgbClr val="000000"/>
                </a:solidFill>
              </a:rPr>
              <a:t>The majority of Indians - Hindu and Muslim - did not want to be ruled by the British and wanted to govern themselves. Indians, like Vishnu’s family, were angry about the rules made by the British and the control of India by the British army. </a:t>
            </a:r>
            <a:endParaRPr sz="3000">
              <a:solidFill>
                <a:srgbClr val="000000"/>
              </a:solidFill>
            </a:endParaRPr>
          </a:p>
          <a:p>
            <a:pPr indent="0" lvl="0" marL="0" rtl="0" algn="l">
              <a:lnSpc>
                <a:spcPct val="115000"/>
              </a:lnSpc>
              <a:spcBef>
                <a:spcPts val="1200"/>
              </a:spcBef>
              <a:spcAft>
                <a:spcPts val="0"/>
              </a:spcAft>
              <a:buNone/>
            </a:pPr>
            <a:r>
              <a:rPr lang="en-GB" sz="3000">
                <a:solidFill>
                  <a:srgbClr val="000000"/>
                </a:solidFill>
              </a:rPr>
              <a:t>Before India gained independence from the British Empire, there was tension between Hindus and Muslims. The </a:t>
            </a:r>
            <a:r>
              <a:rPr b="1" lang="en-GB" sz="3000">
                <a:solidFill>
                  <a:srgbClr val="000000"/>
                </a:solidFill>
              </a:rPr>
              <a:t>viceroy</a:t>
            </a:r>
            <a:r>
              <a:rPr lang="en-GB" sz="3000">
                <a:solidFill>
                  <a:srgbClr val="000000"/>
                </a:solidFill>
              </a:rPr>
              <a:t> in India (the British ruler), held talks with Congress and the Muslim League to try to find a solution.</a:t>
            </a:r>
            <a:endParaRPr sz="3000">
              <a:solidFill>
                <a:srgbClr val="000000"/>
              </a:solidFill>
            </a:endParaRPr>
          </a:p>
          <a:p>
            <a:pPr indent="0" lvl="0" marL="0" rtl="0" algn="l">
              <a:lnSpc>
                <a:spcPct val="115000"/>
              </a:lnSpc>
              <a:spcBef>
                <a:spcPts val="1200"/>
              </a:spcBef>
              <a:spcAft>
                <a:spcPts val="0"/>
              </a:spcAft>
              <a:buNone/>
            </a:pPr>
            <a:r>
              <a:rPr lang="en-GB" sz="3000">
                <a:solidFill>
                  <a:srgbClr val="000000"/>
                </a:solidFill>
              </a:rPr>
              <a:t>After the War, the idea grew for the newly independent India to be divided. </a:t>
            </a:r>
            <a:r>
              <a:rPr b="1" lang="en-GB" sz="3000">
                <a:solidFill>
                  <a:srgbClr val="000000"/>
                </a:solidFill>
              </a:rPr>
              <a:t>Partition</a:t>
            </a:r>
            <a:r>
              <a:rPr lang="en-GB" sz="3000">
                <a:solidFill>
                  <a:srgbClr val="000000"/>
                </a:solidFill>
              </a:rPr>
              <a:t>, as it was called, would mean two separate states - India and </a:t>
            </a:r>
            <a:r>
              <a:rPr b="1" lang="en-GB" sz="3000">
                <a:solidFill>
                  <a:srgbClr val="000000"/>
                </a:solidFill>
              </a:rPr>
              <a:t>Pakistan</a:t>
            </a:r>
            <a:r>
              <a:rPr lang="en-GB" sz="3000">
                <a:solidFill>
                  <a:srgbClr val="000000"/>
                </a:solidFill>
              </a:rPr>
              <a:t>. Most of the western and some eastern regions had a majority of Muslims living there. These Muslim regions would become Pakistan. </a:t>
            </a:r>
            <a:endParaRPr sz="3000">
              <a:solidFill>
                <a:srgbClr val="000000"/>
              </a:solidFill>
            </a:endParaRPr>
          </a:p>
          <a:p>
            <a:pPr indent="0" lvl="0" marL="0" rtl="0" algn="l">
              <a:lnSpc>
                <a:spcPct val="115000"/>
              </a:lnSpc>
              <a:spcBef>
                <a:spcPts val="1200"/>
              </a:spcBef>
              <a:spcAft>
                <a:spcPts val="0"/>
              </a:spcAft>
              <a:buNone/>
            </a:pPr>
            <a:r>
              <a:rPr lang="en-GB" sz="3000">
                <a:solidFill>
                  <a:srgbClr val="000000"/>
                </a:solidFill>
              </a:rPr>
              <a:t>India was formed mostly of Hindu regions, with Muslims living in villages and towns across India. </a:t>
            </a:r>
            <a:endParaRPr sz="3000">
              <a:solidFill>
                <a:srgbClr val="000000"/>
              </a:solidFill>
            </a:endParaRPr>
          </a:p>
          <a:p>
            <a:pPr indent="0" lvl="0" marL="0" rtl="0" algn="l">
              <a:lnSpc>
                <a:spcPct val="115000"/>
              </a:lnSpc>
              <a:spcBef>
                <a:spcPts val="1200"/>
              </a:spcBef>
              <a:spcAft>
                <a:spcPts val="0"/>
              </a:spcAft>
              <a:buNone/>
            </a:pPr>
            <a:r>
              <a:t/>
            </a:r>
            <a:endParaRPr sz="3000"/>
          </a:p>
          <a:p>
            <a:pPr indent="0" lvl="0" marL="0" rtl="0" algn="l">
              <a:spcBef>
                <a:spcPts val="0"/>
              </a:spcBef>
              <a:spcAft>
                <a:spcPts val="2000"/>
              </a:spcAft>
              <a:buNone/>
            </a:pPr>
            <a:r>
              <a:t/>
            </a:r>
            <a:endParaRPr sz="3000"/>
          </a:p>
        </p:txBody>
      </p:sp>
      <p:sp>
        <p:nvSpPr>
          <p:cNvPr id="98" name="Google Shape;9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9" name="Google Shape;99;p16"/>
          <p:cNvSpPr txBox="1"/>
          <p:nvPr>
            <p:ph type="title"/>
          </p:nvPr>
        </p:nvSpPr>
        <p:spPr>
          <a:xfrm>
            <a:off x="917950" y="890050"/>
            <a:ext cx="13201200" cy="105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idea of Partition</a:t>
            </a:r>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917950" y="6724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Partition agreed</a:t>
            </a:r>
            <a:endParaRPr/>
          </a:p>
        </p:txBody>
      </p:sp>
      <p:sp>
        <p:nvSpPr>
          <p:cNvPr id="105" name="Google Shape;105;p17"/>
          <p:cNvSpPr txBox="1"/>
          <p:nvPr>
            <p:ph idx="1" type="body"/>
          </p:nvPr>
        </p:nvSpPr>
        <p:spPr>
          <a:xfrm>
            <a:off x="918000" y="18944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Some Indians were furious. </a:t>
            </a:r>
            <a:r>
              <a:rPr lang="en-GB" sz="3000">
                <a:solidFill>
                  <a:srgbClr val="000000"/>
                </a:solidFill>
              </a:rPr>
              <a:t>As independence neared, India headed towards civil war – Hindu versus Muslim. Gandhi begged Indians to unite, to come together in opposition to British rule. The Muslim League organised a “Direct Action Day” to argue for a Muslim homeland of Pakistan. The Direct Action Day had the unintentional result of the deaths of more than 4,000 in one city. In the week that followed, there was more violence which resulted in hundreds of deaths of Hindus and Muslims across the country.</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0"/>
              </a:spcBef>
              <a:spcAft>
                <a:spcPts val="0"/>
              </a:spcAft>
              <a:buNone/>
            </a:pPr>
            <a:r>
              <a:rPr lang="en-GB" sz="3000">
                <a:solidFill>
                  <a:srgbClr val="000000"/>
                </a:solidFill>
              </a:rPr>
              <a:t>India appeared to be tearing itself apart.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0"/>
              </a:spcBef>
              <a:spcAft>
                <a:spcPts val="0"/>
              </a:spcAft>
              <a:buNone/>
            </a:pPr>
            <a:r>
              <a:rPr lang="en-GB" sz="3000">
                <a:solidFill>
                  <a:srgbClr val="000000"/>
                </a:solidFill>
              </a:rPr>
              <a:t>Meanwhile, a British judge was given the job of drawing a border between the new states of India and Pakistan. The judge was given 40 days to invent a new border. The new border was announced two days after India’s independence in August 1947.</a:t>
            </a:r>
            <a:endParaRPr sz="3000">
              <a:solidFill>
                <a:srgbClr val="000000"/>
              </a:solidFill>
            </a:endParaRPr>
          </a:p>
          <a:p>
            <a:pPr indent="0" lvl="0" marL="0" rtl="0" algn="l">
              <a:spcBef>
                <a:spcPts val="0"/>
              </a:spcBef>
              <a:spcAft>
                <a:spcPts val="2000"/>
              </a:spcAft>
              <a:buNone/>
            </a:pPr>
            <a:r>
              <a:t/>
            </a:r>
            <a:endParaRPr/>
          </a:p>
        </p:txBody>
      </p:sp>
      <p:sp>
        <p:nvSpPr>
          <p:cNvPr id="106" name="Google Shape;10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Vishnu’s family divided</a:t>
            </a:r>
            <a:endParaRPr/>
          </a:p>
        </p:txBody>
      </p:sp>
      <p:sp>
        <p:nvSpPr>
          <p:cNvPr id="112" name="Google Shape;112;p18"/>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000">
                <a:solidFill>
                  <a:srgbClr val="000000"/>
                </a:solidFill>
              </a:rPr>
              <a:t>The new border between India and Pakistan put Sind in Pakistan. </a:t>
            </a:r>
            <a:r>
              <a:rPr lang="en-GB" sz="3000">
                <a:solidFill>
                  <a:srgbClr val="000000"/>
                </a:solidFill>
              </a:rPr>
              <a:t>Vishnu’s family in Sind were Hindu. Most Indians who lived in Sind were Hindu. Vishnu’s family in Sind now lived in a separate Muslim-majority country from Vishnu who lived in Hindu-majority India. Vishnu’s family were of the same religion, spoke the same language, but were now different nationalities. Many from Sind decided to leave Pakistan and move to India.</a:t>
            </a:r>
            <a:endParaRPr sz="3000">
              <a:solidFill>
                <a:srgbClr val="000000"/>
              </a:solidFill>
            </a:endParaRPr>
          </a:p>
          <a:p>
            <a:pPr indent="0" lvl="0" marL="0" rtl="0" algn="l">
              <a:lnSpc>
                <a:spcPct val="115000"/>
              </a:lnSpc>
              <a:spcBef>
                <a:spcPts val="1200"/>
              </a:spcBef>
              <a:spcAft>
                <a:spcPts val="1200"/>
              </a:spcAft>
              <a:buNone/>
            </a:pPr>
            <a:r>
              <a:rPr lang="en-GB" sz="3000">
                <a:solidFill>
                  <a:srgbClr val="000000"/>
                </a:solidFill>
              </a:rPr>
              <a:t>Hundreds of thousands of Muslim Indians decided to move to Pakistan. And so, only a few days after India was independent, there were thousands of </a:t>
            </a:r>
            <a:r>
              <a:rPr b="1" lang="en-GB" sz="3000">
                <a:solidFill>
                  <a:srgbClr val="000000"/>
                </a:solidFill>
              </a:rPr>
              <a:t>refugees</a:t>
            </a:r>
            <a:r>
              <a:rPr lang="en-GB" sz="3000">
                <a:solidFill>
                  <a:srgbClr val="000000"/>
                </a:solidFill>
              </a:rPr>
              <a:t>, leaving their homes in search of a new life in a new country.</a:t>
            </a:r>
            <a:endParaRPr sz="3000">
              <a:solidFill>
                <a:srgbClr val="000000"/>
              </a:solidFill>
            </a:endParaRPr>
          </a:p>
        </p:txBody>
      </p:sp>
      <p:sp>
        <p:nvSpPr>
          <p:cNvPr id="113" name="Google Shape;113;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9" name="Google Shape;119;p19"/>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Muslim League:</a:t>
            </a:r>
            <a:r>
              <a:rPr lang="en-GB"/>
              <a:t> A group of Muslim Indians who supported independence but also wanted Muslim rights to be protected in a Hindu-majority India. </a:t>
            </a:r>
            <a:endParaRPr/>
          </a:p>
          <a:p>
            <a:pPr indent="0" lvl="0" marL="0" rtl="0" algn="l">
              <a:spcBef>
                <a:spcPts val="2000"/>
              </a:spcBef>
              <a:spcAft>
                <a:spcPts val="0"/>
              </a:spcAft>
              <a:buNone/>
            </a:pPr>
            <a:r>
              <a:rPr b="1" lang="en-GB"/>
              <a:t>Viceroy: </a:t>
            </a:r>
            <a:r>
              <a:rPr lang="en-GB"/>
              <a:t>The British ruler of India. He represented the King. </a:t>
            </a:r>
            <a:endParaRPr/>
          </a:p>
          <a:p>
            <a:pPr indent="0" lvl="0" marL="0" rtl="0" algn="l">
              <a:spcBef>
                <a:spcPts val="2000"/>
              </a:spcBef>
              <a:spcAft>
                <a:spcPts val="0"/>
              </a:spcAft>
              <a:buNone/>
            </a:pPr>
            <a:r>
              <a:rPr b="1" lang="en-GB"/>
              <a:t>Partition: </a:t>
            </a:r>
            <a:r>
              <a:rPr lang="en-GB"/>
              <a:t>The idea of separating India into two states, Muslim-majority Pakistan and Hindu-majority India. </a:t>
            </a:r>
            <a:endParaRPr/>
          </a:p>
          <a:p>
            <a:pPr indent="0" lvl="0" marL="0" rtl="0" algn="l">
              <a:spcBef>
                <a:spcPts val="2000"/>
              </a:spcBef>
              <a:spcAft>
                <a:spcPts val="0"/>
              </a:spcAft>
              <a:buNone/>
            </a:pPr>
            <a:r>
              <a:rPr b="1" lang="en-GB"/>
              <a:t>Pakistan:</a:t>
            </a:r>
            <a:r>
              <a:rPr lang="en-GB"/>
              <a:t> The name given to the new Muslim-majority country that separated from India. </a:t>
            </a:r>
            <a:endParaRPr/>
          </a:p>
          <a:p>
            <a:pPr indent="0" lvl="0" marL="0" rtl="0" algn="l">
              <a:spcBef>
                <a:spcPts val="2000"/>
              </a:spcBef>
              <a:spcAft>
                <a:spcPts val="2000"/>
              </a:spcAft>
              <a:buNone/>
            </a:pPr>
            <a:r>
              <a:rPr b="1" lang="en-GB"/>
              <a:t>Refugees:</a:t>
            </a:r>
            <a:r>
              <a:rPr b="1" lang="en-GB"/>
              <a:t> </a:t>
            </a:r>
            <a:r>
              <a:rPr lang="en-GB"/>
              <a:t>Men and women who leave their home, usually through war or violence, and have nowhere to live. </a:t>
            </a:r>
            <a:endParaRPr/>
          </a:p>
        </p:txBody>
      </p:sp>
      <p:sp>
        <p:nvSpPr>
          <p:cNvPr id="120" name="Google Shape;120;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