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y="10287000" cx="18288000"/>
  <p:notesSz cx="6858000" cy="9144000"/>
  <p:embeddedFontLst>
    <p:embeddedFont>
      <p:font typeface="Montserrat SemiBold"/>
      <p:regular r:id="rId19"/>
      <p:bold r:id="rId20"/>
      <p:italic r:id="rId21"/>
      <p:boldItalic r:id="rId22"/>
    </p:embeddedFont>
    <p:embeddedFont>
      <p:font typeface="Montserrat"/>
      <p:regular r:id="rId23"/>
      <p:bold r:id="rId24"/>
      <p:italic r:id="rId25"/>
      <p:boldItalic r:id="rId26"/>
    </p:embeddedFont>
    <p:embeddedFont>
      <p:font typeface="Montserrat Medium"/>
      <p:regular r:id="rId27"/>
      <p:bold r:id="rId28"/>
      <p:italic r:id="rId29"/>
      <p:boldItalic r:id="rId3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04AF8799-7B61-42BE-9458-4E551A082DC8}">
  <a:tblStyle styleId="{04AF8799-7B61-42BE-9458-4E551A082DC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9FC50A93-A45C-4806-904E-5D7BD067205B}" styleName="Table_1">
    <a:wholeTbl>
      <a:tcTxStyle b="off" i="off">
        <a:font>
          <a:latin typeface="Arial"/>
          <a:ea typeface="Arial"/>
          <a:cs typeface="Arial"/>
        </a:font>
        <a:srgbClr val="000000"/>
      </a:tcTx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SemiBold-bold.fntdata"/><Relationship Id="rId22" Type="http://schemas.openxmlformats.org/officeDocument/2006/relationships/font" Target="fonts/MontserratSemiBold-boldItalic.fntdata"/><Relationship Id="rId21" Type="http://schemas.openxmlformats.org/officeDocument/2006/relationships/font" Target="fonts/MontserratSemiBold-italic.fntdata"/><Relationship Id="rId24" Type="http://schemas.openxmlformats.org/officeDocument/2006/relationships/font" Target="fonts/Montserrat-bold.fntdata"/><Relationship Id="rId23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-boldItalic.fntdata"/><Relationship Id="rId25" Type="http://schemas.openxmlformats.org/officeDocument/2006/relationships/font" Target="fonts/Montserrat-italic.fntdata"/><Relationship Id="rId28" Type="http://schemas.openxmlformats.org/officeDocument/2006/relationships/font" Target="fonts/MontserratMedium-bold.fntdata"/><Relationship Id="rId27" Type="http://schemas.openxmlformats.org/officeDocument/2006/relationships/font" Target="fonts/MontserratMedium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Medium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0" Type="http://schemas.openxmlformats.org/officeDocument/2006/relationships/font" Target="fonts/MontserratMedium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MontserratSemiBold-regular.fntdata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2" name="Google Shape;15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Let’s look through each of these answers</a:t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1" name="Google Shape;16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68" name="Google Shape;168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Live model for copper,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From a very similar experiment to that you’ve seen in this lesson the following sets of data were found from their  graphs.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Calculate the specific heat capacity for each of the three materials. If you’re confident, pause and go ahead, if not I’ll show you how to do the first one.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students to calculate for Aluminium.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6" name="Google Shape;176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Here are the results from our experiment, and the densities of the metals. It is suggested that there is a link between density and specific heat capacity. The questions below will allow you to draw a conclusion about the data. 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5" name="Google Shape;8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4" name="Google Shape;104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0" name="Google Shape;11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Live model for copper, 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From a very similar experiment to that you’ve seen in this lesson the following sets of data were found from their  graphs.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Calculate the specific heat capacity for each of the three materials. If you’re confident, pause and go ahead, if not I’ll show you how to do the first one.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students to calculate for Aluminium.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6" name="Google Shape;126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GB"/>
              <a:t>Here are the results from our experiment, and the densities of the metals. It is suggested that there is a link between density and specific heat capacity. The questions below will allow you to draw a conclusion about the data. 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5" name="Google Shape;135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1" name="Google Shape;141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000000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000000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SzPts val="3200"/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rgbClr val="4B3241"/>
                </a:solidFill>
              </a:defRPr>
            </a:lvl2pPr>
            <a:lvl3pPr lvl="2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3pPr>
            <a:lvl4pPr lvl="3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4pPr>
            <a:lvl5pPr lvl="4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5pPr>
            <a:lvl6pPr lvl="5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6pPr>
            <a:lvl7pPr lvl="6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7pPr>
            <a:lvl8pPr lvl="7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None/>
              <a:defRPr>
                <a:solidFill>
                  <a:srgbClr val="4B3241"/>
                </a:solidFill>
              </a:defRPr>
            </a:lvl8pPr>
            <a:lvl9pPr lvl="8" algn="l">
              <a:lnSpc>
                <a:spcPct val="130000"/>
              </a:lnSpc>
              <a:spcBef>
                <a:spcPts val="2000"/>
              </a:spcBef>
              <a:spcAft>
                <a:spcPts val="2000"/>
              </a:spcAft>
              <a:buSzPts val="2800"/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 sz="2800">
                <a:solidFill>
                  <a:schemeClr val="lt1"/>
                </a:solidFill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b="1"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Montserrat"/>
              <a:buNone/>
              <a:defRPr b="1" i="0" sz="44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Montserrat Medium"/>
              <a:buNone/>
              <a:defRPr b="0" i="0" sz="56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1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b="0" i="0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 marR="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 marR="0" rtl="0" algn="l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 marR="0" rtl="0" algn="l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 marR="0" rtl="0" algn="l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b="0" i="0" sz="2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Relationship Id="rId4" Type="http://schemas.openxmlformats.org/officeDocument/2006/relationships/image" Target="../media/image6.png"/><Relationship Id="rId5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/>
          <p:nvPr>
            <p:ph idx="4294967295" type="ctrTitle"/>
          </p:nvPr>
        </p:nvSpPr>
        <p:spPr>
          <a:xfrm>
            <a:off x="917950" y="2876300"/>
            <a:ext cx="16452001" cy="37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>
                <a:solidFill>
                  <a:srgbClr val="4B3241"/>
                </a:solidFill>
              </a:rPr>
              <a:t>Specific heat capacity - required practical - worksheet</a:t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0" name="Google Shape;80;p14"/>
          <p:cNvSpPr txBox="1"/>
          <p:nvPr>
            <p:ph idx="4294967295" type="subTitle"/>
          </p:nvPr>
        </p:nvSpPr>
        <p:spPr>
          <a:xfrm>
            <a:off x="917950" y="890050"/>
            <a:ext cx="16452001" cy="1585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GB">
                <a:solidFill>
                  <a:srgbClr val="4B3241"/>
                </a:solidFill>
              </a:rPr>
              <a:t>Combined science - Physics - Key stage 4 - Energy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1" name="Google Shape;81;p14"/>
          <p:cNvSpPr txBox="1"/>
          <p:nvPr>
            <p:ph idx="4294967295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>
                <a:solidFill>
                  <a:srgbClr val="4B3241"/>
                </a:solidFill>
              </a:rPr>
              <a:t>Dr Fishwick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82" name="Google Shape;82;p1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55" name="Google Shape;155;p23"/>
          <p:cNvGraphicFramePr/>
          <p:nvPr/>
        </p:nvGraphicFramePr>
        <p:xfrm>
          <a:off x="0" y="11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{04AF8799-7B61-42BE-9458-4E551A082DC8}</a:tableStyleId>
              </a:tblPr>
              <a:tblGrid>
                <a:gridCol w="12790175"/>
                <a:gridCol w="3592825"/>
              </a:tblGrid>
              <a:tr h="77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b="1"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and record the mass of the block in kg.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used to calculate specific heat capacity</a:t>
                      </a:r>
                      <a:endParaRPr b="1" sz="26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Place the heater in the larger hole in the block.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pipette to put a small amount of water in the other hole.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the thermometer in this hole.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accent5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allow for temperature to be measured</a:t>
                      </a:r>
                      <a:endParaRPr b="1" sz="2800" u="none" cap="none" strike="noStrike">
                        <a:solidFill>
                          <a:schemeClr val="accent5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the ammeter, power pack and heater in series.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the voltmeter across the heater in parallel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the power pack to 12 V. Switch on the power pack to turn on the heater.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the ammeter and voltmeter readings.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temperature on the thermometer and start the stopwatch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temperature every 60 s for 10 minutes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56" name="Google Shape;156;p23"/>
          <p:cNvSpPr txBox="1"/>
          <p:nvPr/>
        </p:nvSpPr>
        <p:spPr>
          <a:xfrm>
            <a:off x="12790175" y="3741775"/>
            <a:ext cx="3592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allow for power to be measured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7" name="Google Shape;157;p23"/>
          <p:cNvSpPr txBox="1"/>
          <p:nvPr/>
        </p:nvSpPr>
        <p:spPr>
          <a:xfrm>
            <a:off x="12790175" y="5210500"/>
            <a:ext cx="3592800" cy="14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To transfer energy to the block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8" name="Google Shape;158;p23"/>
          <p:cNvSpPr txBox="1"/>
          <p:nvPr/>
        </p:nvSpPr>
        <p:spPr>
          <a:xfrm>
            <a:off x="12790175" y="6679300"/>
            <a:ext cx="3592800" cy="22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en-GB" sz="2800" u="none" cap="none" strike="noStrike">
                <a:solidFill>
                  <a:schemeClr val="accent5"/>
                </a:solidFill>
                <a:latin typeface="Montserrat"/>
                <a:ea typeface="Montserrat"/>
                <a:cs typeface="Montserrat"/>
                <a:sym typeface="Montserrat"/>
              </a:rPr>
              <a:t>Measure temperature and allow for energy transferred to be calculated</a:t>
            </a:r>
            <a:endParaRPr b="0" i="0" sz="1400" u="none" cap="none" strike="noStrike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Design a method</a:t>
            </a:r>
            <a:endParaRPr/>
          </a:p>
        </p:txBody>
      </p:sp>
      <p:sp>
        <p:nvSpPr>
          <p:cNvPr id="164" name="Google Shape;164;p24"/>
          <p:cNvSpPr txBox="1"/>
          <p:nvPr>
            <p:ph idx="1" type="body"/>
          </p:nvPr>
        </p:nvSpPr>
        <p:spPr>
          <a:xfrm>
            <a:off x="917950" y="1791450"/>
            <a:ext cx="16890000" cy="7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Write a method to investigate the specific heat capacity of water.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Pour </a:t>
            </a:r>
            <a:r>
              <a:rPr b="1" i="1" lang="en-GB">
                <a:solidFill>
                  <a:schemeClr val="accent4"/>
                </a:solidFill>
              </a:rPr>
              <a:t>250 cm</a:t>
            </a:r>
            <a:r>
              <a:rPr b="1" baseline="30000" i="1" lang="en-GB">
                <a:solidFill>
                  <a:schemeClr val="accent4"/>
                </a:solidFill>
              </a:rPr>
              <a:t>3</a:t>
            </a:r>
            <a:r>
              <a:rPr i="1" lang="en-GB"/>
              <a:t> Of water into a </a:t>
            </a:r>
            <a:r>
              <a:rPr b="1" i="1" lang="en-GB"/>
              <a:t>beaker and wrap it in insulation</a:t>
            </a:r>
            <a:endParaRPr b="1"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Record the</a:t>
            </a:r>
            <a:r>
              <a:rPr b="1" i="1" lang="en-GB"/>
              <a:t> mass of the water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Place  a thermometer and heater into the beaker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Record </a:t>
            </a:r>
            <a:r>
              <a:rPr b="1" i="1" lang="en-GB">
                <a:solidFill>
                  <a:schemeClr val="accent5"/>
                </a:solidFill>
              </a:rPr>
              <a:t>temperature</a:t>
            </a:r>
            <a:r>
              <a:rPr b="1" i="1" lang="en-GB"/>
              <a:t> of the water using the thermometer</a:t>
            </a:r>
            <a:r>
              <a:rPr i="1" lang="en-GB"/>
              <a:t> 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Turn on  heater and </a:t>
            </a:r>
            <a:r>
              <a:rPr b="1" i="1" lang="en-GB"/>
              <a:t>record the power of the heater using P = I V.</a:t>
            </a:r>
            <a:endParaRPr b="1"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i="1" lang="en-GB"/>
              <a:t>Record the </a:t>
            </a:r>
            <a:r>
              <a:rPr b="1" i="1" lang="en-GB">
                <a:solidFill>
                  <a:schemeClr val="accent5"/>
                </a:solidFill>
              </a:rPr>
              <a:t>temperature</a:t>
            </a:r>
            <a:r>
              <a:rPr b="1" i="1" lang="en-GB"/>
              <a:t> every 60 s for 10 minutes.</a:t>
            </a:r>
            <a:endParaRPr b="1"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i="1" lang="en-GB"/>
              <a:t>Plot a graph of energy transferred against temperature</a:t>
            </a:r>
            <a:endParaRPr b="1"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i="1" lang="en-GB"/>
              <a:t>Use the straight line section to find the gradient.</a:t>
            </a:r>
            <a:endParaRPr b="1"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b="1" i="1" lang="en-GB"/>
              <a:t>Specific heat capacity = 1/(gradient x mass). Use this to calculate specific heat capacity</a:t>
            </a:r>
            <a:endParaRPr b="1" i="1"/>
          </a:p>
        </p:txBody>
      </p:sp>
      <p:sp>
        <p:nvSpPr>
          <p:cNvPr id="165" name="Google Shape;165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5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Data analysis</a:t>
            </a:r>
            <a:endParaRPr/>
          </a:p>
        </p:txBody>
      </p:sp>
      <p:sp>
        <p:nvSpPr>
          <p:cNvPr id="171" name="Google Shape;171;p25"/>
          <p:cNvSpPr txBox="1"/>
          <p:nvPr>
            <p:ph idx="1" type="body"/>
          </p:nvPr>
        </p:nvSpPr>
        <p:spPr>
          <a:xfrm>
            <a:off x="918000" y="5623575"/>
            <a:ext cx="16452001" cy="26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/>
              <a:t>Energy change = mass ⨉ specific heat capacity ⨉ change in temperature</a:t>
            </a:r>
            <a:endParaRPr/>
          </a:p>
        </p:txBody>
      </p:sp>
      <p:sp>
        <p:nvSpPr>
          <p:cNvPr id="172" name="Google Shape;172;p2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73" name="Google Shape;173;p25"/>
          <p:cNvGraphicFramePr/>
          <p:nvPr/>
        </p:nvGraphicFramePr>
        <p:xfrm>
          <a:off x="628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{04AF8799-7B61-42BE-9458-4E551A082DC8}</a:tableStyleId>
              </a:tblPr>
              <a:tblGrid>
                <a:gridCol w="3276600"/>
                <a:gridCol w="3276600"/>
                <a:gridCol w="3276600"/>
                <a:gridCol w="2910850"/>
                <a:gridCol w="364235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transferred in Joules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 of block in kg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 change in 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Specific heat capacity in J/kg 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3 400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1.10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390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14 490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920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4 218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444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Review</a:t>
            </a:r>
            <a:endParaRPr/>
          </a:p>
        </p:txBody>
      </p:sp>
      <p:sp>
        <p:nvSpPr>
          <p:cNvPr id="179" name="Google Shape;179;p26"/>
          <p:cNvSpPr txBox="1"/>
          <p:nvPr>
            <p:ph idx="1" type="body"/>
          </p:nvPr>
        </p:nvSpPr>
        <p:spPr>
          <a:xfrm>
            <a:off x="917950" y="2674625"/>
            <a:ext cx="16452001" cy="7272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Hypothesis: Denser materials have a higher specific heat capacity.</a:t>
            </a:r>
            <a:endParaRPr/>
          </a:p>
          <a:p>
            <a:pPr indent="-431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Use the data to say whether this is true.</a:t>
            </a:r>
            <a:endParaRPr/>
          </a:p>
          <a:p>
            <a:pPr indent="-4064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/>
              <a:t>The data shows that </a:t>
            </a:r>
            <a:r>
              <a:rPr b="1" lang="en-GB"/>
              <a:t>the more dense materials do not always have a higher specific heat capacity</a:t>
            </a:r>
            <a:endParaRPr b="1"/>
          </a:p>
          <a:p>
            <a:pPr indent="-431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Explain your reasoning.</a:t>
            </a:r>
            <a:endParaRPr/>
          </a:p>
          <a:p>
            <a:pPr indent="-4064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/>
              <a:t>The specific heat capacity for aluminium is </a:t>
            </a:r>
            <a:r>
              <a:rPr b="1" lang="en-GB"/>
              <a:t>920 J/kg </a:t>
            </a:r>
            <a:r>
              <a:rPr b="1" baseline="30000" lang="en-GB"/>
              <a:t>o</a:t>
            </a:r>
            <a:r>
              <a:rPr b="1" lang="en-GB"/>
              <a:t>C</a:t>
            </a:r>
            <a:r>
              <a:rPr lang="en-GB"/>
              <a:t> And the density is </a:t>
            </a:r>
            <a:r>
              <a:rPr b="1" lang="en-GB"/>
              <a:t>2.70 g/cm</a:t>
            </a:r>
            <a:r>
              <a:rPr b="1" baseline="30000" lang="en-GB"/>
              <a:t>3</a:t>
            </a:r>
            <a:r>
              <a:rPr lang="en-GB"/>
              <a:t> . This compares to </a:t>
            </a:r>
            <a:r>
              <a:rPr b="1" lang="en-GB"/>
              <a:t>Copper (or Iron) which has 390 J/kg </a:t>
            </a:r>
            <a:r>
              <a:rPr b="1" baseline="30000" lang="en-GB"/>
              <a:t>o</a:t>
            </a:r>
            <a:r>
              <a:rPr b="1" lang="en-GB"/>
              <a:t>C (444 J/kg </a:t>
            </a:r>
            <a:r>
              <a:rPr b="1" baseline="30000" lang="en-GB"/>
              <a:t>o</a:t>
            </a:r>
            <a:r>
              <a:rPr b="1" lang="en-GB"/>
              <a:t>C) and density of 8.96 g/cm</a:t>
            </a:r>
            <a:r>
              <a:rPr b="1" baseline="30000" lang="en-GB"/>
              <a:t>3</a:t>
            </a:r>
            <a:r>
              <a:rPr b="1" lang="en-GB"/>
              <a:t> (7.87 g/cm</a:t>
            </a:r>
            <a:r>
              <a:rPr b="1" baseline="30000" lang="en-GB"/>
              <a:t>3</a:t>
            </a:r>
            <a:r>
              <a:rPr b="1" lang="en-GB"/>
              <a:t>).</a:t>
            </a:r>
            <a:endParaRPr b="1"/>
          </a:p>
        </p:txBody>
      </p:sp>
      <p:sp>
        <p:nvSpPr>
          <p:cNvPr id="180" name="Google Shape;180;p2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In lesson questions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6"/>
          <p:cNvSpPr txBox="1"/>
          <p:nvPr/>
        </p:nvSpPr>
        <p:spPr>
          <a:xfrm>
            <a:off x="2892352" y="595750"/>
            <a:ext cx="10752000" cy="17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None/>
            </a:pPr>
            <a:r>
              <a:rPr b="1" i="0" lang="en-GB" sz="56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Pause the video to complete your task</a:t>
            </a:r>
            <a:endParaRPr b="1" i="0" sz="56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4" name="Google Shape;94;p16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pic>
        <p:nvPicPr>
          <p:cNvPr descr="A picture containing table&#10;&#10;Description automatically generated" id="95" name="Google Shape;95;p16"/>
          <p:cNvPicPr preferRelativeResize="0"/>
          <p:nvPr/>
        </p:nvPicPr>
        <p:blipFill rotWithShape="1">
          <a:blip r:embed="rId3">
            <a:alphaModFix/>
          </a:blip>
          <a:srcRect b="-1926" l="0" r="0" t="0"/>
          <a:stretch/>
        </p:blipFill>
        <p:spPr>
          <a:xfrm>
            <a:off x="1102468" y="459562"/>
            <a:ext cx="1180290" cy="212824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icture containing drawing&#10;&#10;Description automatically generated" id="96" name="Google Shape;96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56664" y="7807580"/>
            <a:ext cx="730992" cy="124567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6"/>
          <p:cNvSpPr txBox="1"/>
          <p:nvPr/>
        </p:nvSpPr>
        <p:spPr>
          <a:xfrm>
            <a:off x="5762574" y="7924525"/>
            <a:ext cx="8335800" cy="84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GB" sz="40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Resume once you’re finished</a:t>
            </a:r>
            <a:endParaRPr b="1" i="0" sz="40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8" name="Google Shape;98;p16"/>
          <p:cNvSpPr/>
          <p:nvPr/>
        </p:nvSpPr>
        <p:spPr>
          <a:xfrm>
            <a:off x="1625225" y="2876550"/>
            <a:ext cx="10323900" cy="4311300"/>
          </a:xfrm>
          <a:prstGeom prst="rect">
            <a:avLst/>
          </a:prstGeom>
          <a:noFill/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00" lIns="182850" spcFirstLastPara="1" rIns="182850" wrap="square" tIns="91400">
            <a:noAutofit/>
          </a:bodyPr>
          <a:lstStyle/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Sketch this graph and identify which sections are related to the heat capacity of the material.</a:t>
            </a:r>
            <a:endParaRPr b="0" i="0" sz="3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AutoNum type="arabicPeriod"/>
            </a:pPr>
            <a:r>
              <a:rPr b="0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Explain why it is not possible to identify directly the</a:t>
            </a:r>
            <a:r>
              <a:rPr b="1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specific</a:t>
            </a:r>
            <a:r>
              <a:rPr b="0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 heat capacity from this graph.</a:t>
            </a:r>
            <a:endParaRPr b="0" i="0" sz="3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508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Montserrat"/>
              <a:buChar char="○"/>
            </a:pPr>
            <a:r>
              <a:rPr b="0" i="0" lang="en-GB" sz="35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(hint - think about which quantity is missing)</a:t>
            </a:r>
            <a:endParaRPr b="0" i="0" sz="35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9" name="Google Shape;99;p16"/>
          <p:cNvPicPr preferRelativeResize="0"/>
          <p:nvPr/>
        </p:nvPicPr>
        <p:blipFill rotWithShape="1">
          <a:blip r:embed="rId5">
            <a:alphaModFix/>
          </a:blip>
          <a:srcRect b="3920" l="8642" r="0" t="0"/>
          <a:stretch/>
        </p:blipFill>
        <p:spPr>
          <a:xfrm>
            <a:off x="12784425" y="3109650"/>
            <a:ext cx="5503574" cy="3950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6"/>
          <p:cNvSpPr txBox="1"/>
          <p:nvPr/>
        </p:nvSpPr>
        <p:spPr>
          <a:xfrm>
            <a:off x="13644347" y="7202088"/>
            <a:ext cx="4455000" cy="58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Energy transferred / J</a:t>
            </a:r>
            <a:endParaRPr b="0" i="0" sz="2800" u="none" cap="none" strike="noStrike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6"/>
          <p:cNvSpPr txBox="1"/>
          <p:nvPr/>
        </p:nvSpPr>
        <p:spPr>
          <a:xfrm rot="-5400000">
            <a:off x="10500175" y="4606973"/>
            <a:ext cx="3733200" cy="53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Temperature / </a:t>
            </a:r>
            <a:r>
              <a:rPr b="0" baseline="30000" i="0" lang="en-GB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2800" u="none" cap="none" strike="noStrik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2800" u="none" cap="none" strike="noStrik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07" name="Google Shape;107;p17"/>
          <p:cNvGraphicFramePr/>
          <p:nvPr/>
        </p:nvGraphicFramePr>
        <p:xfrm>
          <a:off x="0" y="112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{04AF8799-7B61-42BE-9458-4E551A082DC8}</a:tableStyleId>
              </a:tblPr>
              <a:tblGrid>
                <a:gridCol w="12790175"/>
                <a:gridCol w="3592825"/>
              </a:tblGrid>
              <a:tr h="7772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Step</a:t>
                      </a:r>
                      <a:endParaRPr b="1"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3200"/>
                        <a:buFont typeface="Arial"/>
                        <a:buNone/>
                      </a:pPr>
                      <a:r>
                        <a:rPr b="1" lang="en-GB" sz="3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Reason</a:t>
                      </a:r>
                      <a:endParaRPr b="1" sz="3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Measure and record the mass of the block in kg.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600"/>
                        <a:buFont typeface="Arial"/>
                        <a:buNone/>
                      </a:pPr>
                      <a:r>
                        <a:rPr b="1" lang="en-GB" sz="26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be used to calculate specific heat capacity</a:t>
                      </a:r>
                      <a:endParaRPr b="1" sz="26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Place the heater in the larger hole in the block.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Use the pipette to put a small amount of water in the other hole.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Put the thermometer in this hole.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allow for temperature to be measured</a:t>
                      </a:r>
                      <a:endParaRPr b="1" sz="2800" u="none" cap="none" strike="noStrike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the ammeter, power pack and heater in series.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Connect the voltmeter across the heater in parallel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Set the power pack to 12 V. Switch on the power pack to turn on the heater. 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the ammeter and voltmeter readings.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1238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temperature on the thermometer and start the stopwatch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758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Record temperature every 60 s for 10 minutes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Design a method</a:t>
            </a:r>
            <a:endParaRPr/>
          </a:p>
        </p:txBody>
      </p:sp>
      <p:sp>
        <p:nvSpPr>
          <p:cNvPr id="113" name="Google Shape;113;p18"/>
          <p:cNvSpPr txBox="1"/>
          <p:nvPr>
            <p:ph idx="1" type="body"/>
          </p:nvPr>
        </p:nvSpPr>
        <p:spPr>
          <a:xfrm>
            <a:off x="917950" y="1791450"/>
            <a:ext cx="8334900" cy="7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</a:pPr>
            <a:r>
              <a:rPr lang="en-GB"/>
              <a:t>Write a method to investigate the specific heat capacity of water.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Pour ………. Of water into a …………………………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Record the …………………..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Place  a thermometer and heater ……..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Record ……..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Turn on  heater and ………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……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……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…..</a:t>
            </a:r>
            <a:endParaRPr i="1"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i="1" lang="en-GB"/>
              <a:t>…..</a:t>
            </a:r>
            <a:endParaRPr i="1"/>
          </a:p>
        </p:txBody>
      </p:sp>
      <p:sp>
        <p:nvSpPr>
          <p:cNvPr id="114" name="Google Shape;114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5" name="Google Shape;115;p18"/>
          <p:cNvSpPr txBox="1"/>
          <p:nvPr>
            <p:ph idx="1" type="body"/>
          </p:nvPr>
        </p:nvSpPr>
        <p:spPr>
          <a:xfrm>
            <a:off x="9468000" y="1888425"/>
            <a:ext cx="8334900" cy="704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Independent variable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Dependent variable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Reducing uncertainty - which is the biggest losses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What will go on the graph?</a:t>
            </a:r>
            <a:endParaRPr/>
          </a:p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en-GB"/>
              <a:t>How do you need to use the graph?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Data analysis</a:t>
            </a:r>
            <a:endParaRPr/>
          </a:p>
        </p:txBody>
      </p:sp>
      <p:sp>
        <p:nvSpPr>
          <p:cNvPr id="121" name="Google Shape;121;p19"/>
          <p:cNvSpPr txBox="1"/>
          <p:nvPr>
            <p:ph idx="1" type="body"/>
          </p:nvPr>
        </p:nvSpPr>
        <p:spPr>
          <a:xfrm>
            <a:off x="918000" y="5623575"/>
            <a:ext cx="16452001" cy="262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2000"/>
              </a:spcAft>
              <a:buSzPts val="3200"/>
              <a:buNone/>
            </a:pPr>
            <a:r>
              <a:rPr lang="en-GB"/>
              <a:t>Energy change = mass ⨉ specific heat capacity ⨉ change in temperature</a:t>
            </a:r>
            <a:endParaRPr/>
          </a:p>
        </p:txBody>
      </p:sp>
      <p:sp>
        <p:nvSpPr>
          <p:cNvPr id="122" name="Google Shape;122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23" name="Google Shape;123;p19"/>
          <p:cNvGraphicFramePr/>
          <p:nvPr/>
        </p:nvGraphicFramePr>
        <p:xfrm>
          <a:off x="628500" y="2199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{04AF8799-7B61-42BE-9458-4E551A082DC8}</a:tableStyleId>
              </a:tblPr>
              <a:tblGrid>
                <a:gridCol w="3276600"/>
                <a:gridCol w="3276600"/>
                <a:gridCol w="3276600"/>
                <a:gridCol w="2933700"/>
                <a:gridCol w="36195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Energy transferred in Joules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Mass of block in kg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Temperature change in 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Specific heat capacity in J/kg 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3 400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1.10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14 490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1.05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4 218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0.95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t/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0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/>
              <a:t>Conclusions</a:t>
            </a:r>
            <a:endParaRPr/>
          </a:p>
        </p:txBody>
      </p:sp>
      <p:sp>
        <p:nvSpPr>
          <p:cNvPr id="129" name="Google Shape;129;p20"/>
          <p:cNvSpPr txBox="1"/>
          <p:nvPr>
            <p:ph idx="1" type="body"/>
          </p:nvPr>
        </p:nvSpPr>
        <p:spPr>
          <a:xfrm>
            <a:off x="917950" y="5669275"/>
            <a:ext cx="16452001" cy="316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318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rabicPeriod"/>
            </a:pPr>
            <a:r>
              <a:rPr lang="en-GB"/>
              <a:t>Hypothesis: Denser materials have a higher specific heat capacity.</a:t>
            </a:r>
            <a:endParaRPr/>
          </a:p>
          <a:p>
            <a:pPr indent="-431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Use the data to say whether this is true.</a:t>
            </a:r>
            <a:endParaRPr/>
          </a:p>
          <a:p>
            <a:pPr indent="-4064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/>
              <a:t>The data shows that…….</a:t>
            </a:r>
            <a:endParaRPr/>
          </a:p>
          <a:p>
            <a:pPr indent="-431800" lvl="1" marL="9144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200"/>
              <a:buAutoNum type="alphaLcPeriod"/>
            </a:pPr>
            <a:r>
              <a:rPr lang="en-GB"/>
              <a:t>Explain your reasoning.</a:t>
            </a:r>
            <a:endParaRPr/>
          </a:p>
          <a:p>
            <a:pPr indent="-406400" lvl="2" marL="13716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Char char="–"/>
            </a:pPr>
            <a:r>
              <a:rPr lang="en-GB"/>
              <a:t>The specific heat capacity for aluminium is…. And the density is…. This compares to …….</a:t>
            </a:r>
            <a:endParaRPr/>
          </a:p>
        </p:txBody>
      </p:sp>
      <p:sp>
        <p:nvSpPr>
          <p:cNvPr id="130" name="Google Shape;130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graphicFrame>
        <p:nvGraphicFramePr>
          <p:cNvPr id="131" name="Google Shape;131;p20"/>
          <p:cNvGraphicFramePr/>
          <p:nvPr/>
        </p:nvGraphicFramePr>
        <p:xfrm>
          <a:off x="917950" y="20013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{04AF8799-7B61-42BE-9458-4E551A082DC8}</a:tableStyleId>
              </a:tblPr>
              <a:tblGrid>
                <a:gridCol w="3276600"/>
                <a:gridCol w="3276600"/>
              </a:tblGrid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Material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Specific heat capacity in J/kg 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</a:t>
                      </a: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390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920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444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32" name="Google Shape;132;p20"/>
          <p:cNvGraphicFramePr/>
          <p:nvPr/>
        </p:nvGraphicFramePr>
        <p:xfrm>
          <a:off x="8724900" y="17441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{9FC50A93-A45C-4806-904E-5D7BD067205B}</a:tableStyleId>
              </a:tblPr>
              <a:tblGrid>
                <a:gridCol w="3248025"/>
                <a:gridCol w="3248025"/>
              </a:tblGrid>
              <a:tr h="3714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Type of metal block</a:t>
                      </a:r>
                      <a:endParaRPr b="1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b="1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 in g/cm</a:t>
                      </a:r>
                      <a:r>
                        <a:rPr b="1" baseline="30000"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b="1" baseline="30000"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Copper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8.96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Aluminium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2.70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Iron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800"/>
                        <a:buFont typeface="Arial"/>
                        <a:buNone/>
                      </a:pPr>
                      <a:r>
                        <a:rPr lang="en-GB" sz="28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7.87</a:t>
                      </a:r>
                      <a:endParaRPr sz="28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68575" marL="68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1"/>
          <p:cNvSpPr txBox="1"/>
          <p:nvPr>
            <p:ph type="title"/>
          </p:nvPr>
        </p:nvSpPr>
        <p:spPr>
          <a:xfrm>
            <a:off x="917950" y="2876300"/>
            <a:ext cx="16452001" cy="6379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</a:pPr>
            <a:r>
              <a:rPr lang="en-GB"/>
              <a:t>Answers</a:t>
            </a:r>
            <a:endParaRPr/>
          </a:p>
        </p:txBody>
      </p:sp>
      <p:sp>
        <p:nvSpPr>
          <p:cNvPr id="138" name="Google Shape;138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936800" y="9586650"/>
            <a:ext cx="6610800" cy="3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8285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44" name="Google Shape;144;p22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</a:pPr>
            <a:r>
              <a:rPr lang="en-GB">
                <a:solidFill>
                  <a:schemeClr val="dk2"/>
                </a:solidFill>
              </a:rPr>
              <a:t>Review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45" name="Google Shape;145;p22"/>
          <p:cNvSpPr txBox="1"/>
          <p:nvPr>
            <p:ph idx="1" type="body"/>
          </p:nvPr>
        </p:nvSpPr>
        <p:spPr>
          <a:xfrm>
            <a:off x="917950" y="2519050"/>
            <a:ext cx="99969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-4064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en-GB" sz="3500"/>
              <a:t>Sections A-B, C-D and E-F are related to heat capacity.</a:t>
            </a:r>
            <a:endParaRPr sz="3500"/>
          </a:p>
          <a:p>
            <a:pPr indent="-45085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500"/>
              <a:buAutoNum type="arabicPeriod"/>
            </a:pPr>
            <a:r>
              <a:rPr lang="en-GB" sz="3500"/>
              <a:t>This graph will only identify the heat capacity of the material, because it does not indicate the mass. The total energy transferred will depend upon the mass.</a:t>
            </a:r>
            <a:endParaRPr sz="3500"/>
          </a:p>
        </p:txBody>
      </p:sp>
      <p:sp>
        <p:nvSpPr>
          <p:cNvPr id="146" name="Google Shape;146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7" name="Google Shape;147;p22"/>
          <p:cNvPicPr preferRelativeResize="0"/>
          <p:nvPr/>
        </p:nvPicPr>
        <p:blipFill rotWithShape="1">
          <a:blip r:embed="rId3">
            <a:alphaModFix/>
          </a:blip>
          <a:srcRect b="3920" l="8642" r="0" t="0"/>
          <a:stretch/>
        </p:blipFill>
        <p:spPr>
          <a:xfrm>
            <a:off x="11747102" y="3349750"/>
            <a:ext cx="6443373" cy="4850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2"/>
          <p:cNvSpPr txBox="1"/>
          <p:nvPr/>
        </p:nvSpPr>
        <p:spPr>
          <a:xfrm>
            <a:off x="13461611" y="7930975"/>
            <a:ext cx="4471500" cy="71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Energy transferred / J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 rot="-5400000">
            <a:off x="9304225" y="4779284"/>
            <a:ext cx="4705800" cy="54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Temperature / </a:t>
            </a:r>
            <a:r>
              <a:rPr b="0" baseline="3000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o</a:t>
            </a:r>
            <a:r>
              <a:rPr b="0" i="0" lang="en-GB" sz="28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endParaRPr b="0" i="0" sz="2800" u="none" cap="none" strike="noStrike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