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F0FFA09-42E7-47C0-9EC2-2BC0CD8CCD0C}">
  <a:tblStyle styleId="{BF0FFA09-42E7-47C0-9EC2-2BC0CD8CCD0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8e5c9352b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8e5c9352bf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8c02bd0bf6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8c02bd0bf6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Teaching point: the student may require you to give them examples of how a Job Coach may be able to support them in the workplace. If you are unsure what a Job Coach does, look this up together.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8c02bd0bf6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8c02bd0bf6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Teaching point: Ask the student how they feel about doing an interview. Have they done one before? How did it go?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8c02bd0bf6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8c02bd0bf6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Teaching point: Ask the student how they feel about doing an interview. Have they done one before? How did it go?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8c02bd0bf6_0_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8c02bd0bf6_0_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8c02bd0bf6_0_2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8c02bd0bf6_0_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a:t>This can be quite overwhelming and when we feel worried sometimes we forget the answers to simple questions such as ‘where did you do work experience?’ or find it hard to say positive things about ourselves like what we are good at doing. The picture sheet is designed to support you when you have these conversations. </a:t>
            </a:r>
            <a:endParaRPr/>
          </a:p>
          <a:p>
            <a:pPr indent="0" lvl="0" marL="0" rtl="0" algn="l">
              <a:lnSpc>
                <a:spcPct val="100000"/>
              </a:lnSpc>
              <a:spcBef>
                <a:spcPts val="0"/>
              </a:spcBef>
              <a:spcAft>
                <a:spcPts val="0"/>
              </a:spcAft>
              <a:buSzPts val="1100"/>
              <a:buNone/>
            </a:pPr>
            <a:r>
              <a:t/>
            </a:r>
            <a:endParaRPr sz="1400">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sz="1400">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sz="1400">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8c02bd0bf6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8c02bd0bf6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Teaching point:Look at this example and the hand drawn one on the following slide. Discuss why the person being interviewed has selected the images they have. What do you think they are trying to say or remember?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8c02bd0bf6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8c02bd0bf6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Teaching point: Look at this example and the photo example on the previous slide. Discuss why the person being interviewed has selected the images they have. What do you think they are trying to say or remember?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8c02bd0bf6_0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8c02bd0bf6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Either by downloading and directly filling out the table or by drawing or cutting out photos from magazines have a go at completing a talking picture grid with the student.</a:t>
            </a:r>
            <a:endParaRPr/>
          </a:p>
          <a:p>
            <a:pPr indent="0" lvl="0" marL="0" rtl="0" algn="l">
              <a:lnSpc>
                <a:spcPct val="100000"/>
              </a:lnSpc>
              <a:spcBef>
                <a:spcPts val="0"/>
              </a:spcBef>
              <a:spcAft>
                <a:spcPts val="0"/>
              </a:spcAft>
              <a:buSzPts val="1100"/>
              <a:buNone/>
            </a:pPr>
            <a:r>
              <a:rPr lang="en-GB"/>
              <a:t>Teaching point: for each picture they select get them to practise the sentence or conversation that they will have around the image. The picture is designed as a prompt and the information they recall will need to be practiced. Refer back to the example slides for ideas.</a:t>
            </a:r>
            <a:endParaRPr/>
          </a:p>
          <a:p>
            <a:pPr indent="0" lvl="0" marL="0" rtl="0" algn="l">
              <a:lnSpc>
                <a:spcPct val="100000"/>
              </a:lnSpc>
              <a:spcBef>
                <a:spcPts val="0"/>
              </a:spcBef>
              <a:spcAft>
                <a:spcPts val="0"/>
              </a:spcAft>
              <a:buSzPts val="1100"/>
              <a:buNone/>
            </a:pPr>
            <a:r>
              <a:t/>
            </a:r>
            <a:endParaRPr sz="1400">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8c02bd0bf6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8c02bd0bf6_0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8c02bd0bf6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g8c02bd0bf6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400">
                <a:latin typeface="Times New Roman"/>
                <a:ea typeface="Times New Roman"/>
                <a:cs typeface="Times New Roman"/>
                <a:sym typeface="Times New Roman"/>
              </a:rPr>
              <a:t>Teaching point: the way people talk in interviews can be confusing. For example tell us about yourself is an instruction but really it is a question. What does the person asking the question want to know?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8e29beb7dd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8e29beb7dd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Depending on how many lessons for each unit, there could be a 2</a:t>
            </a:r>
            <a:r>
              <a:rPr baseline="30000" lang="en-GB"/>
              <a:t>nd</a:t>
            </a:r>
            <a:r>
              <a:rPr lang="en-GB"/>
              <a:t> page for lesson 5…etc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8c02bd0bf6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8c02bd0bf6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400">
                <a:latin typeface="Times New Roman"/>
                <a:ea typeface="Times New Roman"/>
                <a:cs typeface="Times New Roman"/>
                <a:sym typeface="Times New Roman"/>
              </a:rPr>
              <a:t> Teaching Point: What does the person asking the question want to know. What is relevant and what is simply a personal interest.</a:t>
            </a:r>
            <a:endParaRPr sz="1400">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8c02bd0bf6_0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8c02bd0bf6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400">
                <a:latin typeface="Times New Roman"/>
                <a:ea typeface="Times New Roman"/>
                <a:cs typeface="Times New Roman"/>
                <a:sym typeface="Times New Roman"/>
              </a:rPr>
              <a:t> What does the person asking the question want to know. What is relevant and what is simply a personal interest.</a:t>
            </a:r>
            <a:endParaRPr sz="1400">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8aec702839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8aec702839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8c02bd0bf6_0_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g8c02bd0bf6_0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 services, and employment options will be different depending on where you live. Take the time to research what is available in your local area.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8e5c9352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8e5c9352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8a4ca54967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8a4ca54967_0_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8c02bd0bf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8c02bd0bf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963f3757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963f3757f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Share with the student the purpose of the lesson and the things you will be doing together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8a4ca54967_0_9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8a4ca54967_0_9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Teaching point: Encourage student to think of different ways they can find jobs. Share with them how you or someone they know got a job. Give them an example such as the local newspaper to get them started.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8c02bd0bf6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8c02bd0bf6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Teaching point: There will be some things in this list that they might not know about. Take time to explain what a ‘recruitment agency’ is and what some of the benefits and disadvantages of each method are. E.g. Will do the research for you, but you have to pay for the service.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8c02bd0bf6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8c02bd0bf6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Teaching point: The student might be nervous about sharing their disability or learning difficulty for fear of it negatively impacting on their chances of getting a job. Explain to them that employers MUST NOT disadvantage someone because of their disability. Through discussion explain that an employer won’t know what is wrong or how to help if they don't understand the problem.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8c02bd0bf6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8c02bd0bf6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Use the examples on the previous slide and any responses they gave in their vocational profile to support them in giving their answers.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10" name="Shape 10"/>
        <p:cNvGrpSpPr/>
        <p:nvPr/>
      </p:nvGrpSpPr>
      <p:grpSpPr>
        <a:xfrm>
          <a:off x="0" y="0"/>
          <a:ext cx="0" cy="0"/>
          <a:chOff x="0" y="0"/>
          <a:chExt cx="0" cy="0"/>
        </a:xfrm>
      </p:grpSpPr>
      <p:sp>
        <p:nvSpPr>
          <p:cNvPr id="11" name="Google Shape;11;p2"/>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p:txBody>
      </p:sp>
      <p:sp>
        <p:nvSpPr>
          <p:cNvPr id="12" name="Google Shape;12;p2"/>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1000"/>
              </a:spcBef>
              <a:spcAft>
                <a:spcPts val="0"/>
              </a:spcAft>
              <a:buSzPts val="1400"/>
              <a:buNone/>
              <a:defRPr/>
            </a:lvl3pPr>
            <a:lvl4pPr lvl="3" algn="l">
              <a:lnSpc>
                <a:spcPct val="130000"/>
              </a:lnSpc>
              <a:spcBef>
                <a:spcPts val="1000"/>
              </a:spcBef>
              <a:spcAft>
                <a:spcPts val="0"/>
              </a:spcAft>
              <a:buSzPts val="1400"/>
              <a:buNone/>
              <a:defRPr/>
            </a:lvl4pPr>
            <a:lvl5pPr lvl="4" algn="l">
              <a:lnSpc>
                <a:spcPct val="130000"/>
              </a:lnSpc>
              <a:spcBef>
                <a:spcPts val="1000"/>
              </a:spcBef>
              <a:spcAft>
                <a:spcPts val="0"/>
              </a:spcAft>
              <a:buSzPts val="1200"/>
              <a:buNone/>
              <a:defRPr/>
            </a:lvl5pPr>
            <a:lvl6pPr lvl="5" algn="l">
              <a:lnSpc>
                <a:spcPct val="130000"/>
              </a:lnSpc>
              <a:spcBef>
                <a:spcPts val="1000"/>
              </a:spcBef>
              <a:spcAft>
                <a:spcPts val="0"/>
              </a:spcAft>
              <a:buSzPts val="1200"/>
              <a:buNone/>
              <a:defRPr/>
            </a:lvl6pPr>
            <a:lvl7pPr lvl="6" algn="l">
              <a:lnSpc>
                <a:spcPct val="130000"/>
              </a:lnSpc>
              <a:spcBef>
                <a:spcPts val="1000"/>
              </a:spcBef>
              <a:spcAft>
                <a:spcPts val="0"/>
              </a:spcAft>
              <a:buSzPts val="1000"/>
              <a:buNone/>
              <a:defRPr/>
            </a:lvl7pPr>
            <a:lvl8pPr lvl="7" algn="l">
              <a:lnSpc>
                <a:spcPct val="130000"/>
              </a:lnSpc>
              <a:spcBef>
                <a:spcPts val="1000"/>
              </a:spcBef>
              <a:spcAft>
                <a:spcPts val="0"/>
              </a:spcAft>
              <a:buSzPts val="1000"/>
              <a:buNone/>
              <a:defRPr/>
            </a:lvl8pPr>
            <a:lvl9pPr lvl="8" algn="l">
              <a:lnSpc>
                <a:spcPct val="130000"/>
              </a:lnSpc>
              <a:spcBef>
                <a:spcPts val="1000"/>
              </a:spcBef>
              <a:spcAft>
                <a:spcPts val="1000"/>
              </a:spcAft>
              <a:buSzPts val="800"/>
              <a:buNone/>
              <a:defRPr/>
            </a:lvl9pPr>
          </a:lstStyle>
          <a:p/>
        </p:txBody>
      </p:sp>
      <p:pic>
        <p:nvPicPr>
          <p:cNvPr id="14" name="Google Shape;14;p2"/>
          <p:cNvPicPr preferRelativeResize="0"/>
          <p:nvPr/>
        </p:nvPicPr>
        <p:blipFill rotWithShape="1">
          <a:blip r:embed="rId2">
            <a:alphaModFix/>
          </a:blip>
          <a:srcRect b="0" l="49" r="59" t="0"/>
          <a:stretch/>
        </p:blipFill>
        <p:spPr>
          <a:xfrm>
            <a:off x="6315803" y="3617749"/>
            <a:ext cx="2359600" cy="1282050"/>
          </a:xfrm>
          <a:prstGeom prst="rect">
            <a:avLst/>
          </a:prstGeom>
          <a:noFill/>
          <a:ln>
            <a:noFill/>
          </a:ln>
        </p:spPr>
      </p:pic>
      <p:sp>
        <p:nvSpPr>
          <p:cNvPr id="15" name="Google Shape;15;p2"/>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63" name="Shape 63"/>
        <p:cNvGrpSpPr/>
        <p:nvPr/>
      </p:nvGrpSpPr>
      <p:grpSpPr>
        <a:xfrm>
          <a:off x="0" y="0"/>
          <a:ext cx="0" cy="0"/>
          <a:chOff x="0" y="0"/>
          <a:chExt cx="0" cy="0"/>
        </a:xfrm>
      </p:grpSpPr>
      <p:sp>
        <p:nvSpPr>
          <p:cNvPr id="64" name="Google Shape;64;p12"/>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000000"/>
              </a:buClr>
              <a:buSzPts val="3000"/>
              <a:buFont typeface="Montserrat SemiBold"/>
              <a:buNone/>
              <a:defRPr b="0" sz="3000">
                <a:solidFill>
                  <a:srgbClr val="000000"/>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rgbClr val="000000"/>
              </a:buClr>
              <a:buSzPts val="5200"/>
              <a:buNone/>
              <a:defRPr sz="5200">
                <a:solidFill>
                  <a:srgbClr val="000000"/>
                </a:solidFill>
              </a:defRPr>
            </a:lvl2pPr>
            <a:lvl3pPr lvl="2" rtl="0" algn="ctr">
              <a:lnSpc>
                <a:spcPct val="100000"/>
              </a:lnSpc>
              <a:spcBef>
                <a:spcPts val="0"/>
              </a:spcBef>
              <a:spcAft>
                <a:spcPts val="0"/>
              </a:spcAft>
              <a:buClr>
                <a:srgbClr val="000000"/>
              </a:buClr>
              <a:buSzPts val="5200"/>
              <a:buNone/>
              <a:defRPr sz="5200">
                <a:solidFill>
                  <a:srgbClr val="000000"/>
                </a:solidFill>
              </a:defRPr>
            </a:lvl3pPr>
            <a:lvl4pPr lvl="3" rtl="0" algn="ctr">
              <a:lnSpc>
                <a:spcPct val="100000"/>
              </a:lnSpc>
              <a:spcBef>
                <a:spcPts val="0"/>
              </a:spcBef>
              <a:spcAft>
                <a:spcPts val="0"/>
              </a:spcAft>
              <a:buClr>
                <a:srgbClr val="000000"/>
              </a:buClr>
              <a:buSzPts val="5200"/>
              <a:buNone/>
              <a:defRPr sz="5200">
                <a:solidFill>
                  <a:srgbClr val="000000"/>
                </a:solidFill>
              </a:defRPr>
            </a:lvl4pPr>
            <a:lvl5pPr lvl="4" rtl="0" algn="ctr">
              <a:lnSpc>
                <a:spcPct val="100000"/>
              </a:lnSpc>
              <a:spcBef>
                <a:spcPts val="0"/>
              </a:spcBef>
              <a:spcAft>
                <a:spcPts val="0"/>
              </a:spcAft>
              <a:buClr>
                <a:srgbClr val="000000"/>
              </a:buClr>
              <a:buSzPts val="5200"/>
              <a:buNone/>
              <a:defRPr sz="5200">
                <a:solidFill>
                  <a:srgbClr val="000000"/>
                </a:solidFill>
              </a:defRPr>
            </a:lvl5pPr>
            <a:lvl6pPr lvl="5" rtl="0" algn="ctr">
              <a:lnSpc>
                <a:spcPct val="100000"/>
              </a:lnSpc>
              <a:spcBef>
                <a:spcPts val="0"/>
              </a:spcBef>
              <a:spcAft>
                <a:spcPts val="0"/>
              </a:spcAft>
              <a:buClr>
                <a:srgbClr val="000000"/>
              </a:buClr>
              <a:buSzPts val="5200"/>
              <a:buNone/>
              <a:defRPr sz="5200">
                <a:solidFill>
                  <a:srgbClr val="000000"/>
                </a:solidFill>
              </a:defRPr>
            </a:lvl6pPr>
            <a:lvl7pPr lvl="6" rtl="0" algn="ctr">
              <a:lnSpc>
                <a:spcPct val="100000"/>
              </a:lnSpc>
              <a:spcBef>
                <a:spcPts val="0"/>
              </a:spcBef>
              <a:spcAft>
                <a:spcPts val="0"/>
              </a:spcAft>
              <a:buClr>
                <a:srgbClr val="000000"/>
              </a:buClr>
              <a:buSzPts val="5200"/>
              <a:buNone/>
              <a:defRPr sz="5200">
                <a:solidFill>
                  <a:srgbClr val="000000"/>
                </a:solidFill>
              </a:defRPr>
            </a:lvl7pPr>
            <a:lvl8pPr lvl="7" rtl="0" algn="ctr">
              <a:lnSpc>
                <a:spcPct val="100000"/>
              </a:lnSpc>
              <a:spcBef>
                <a:spcPts val="0"/>
              </a:spcBef>
              <a:spcAft>
                <a:spcPts val="0"/>
              </a:spcAft>
              <a:buClr>
                <a:srgbClr val="000000"/>
              </a:buClr>
              <a:buSzPts val="5200"/>
              <a:buNone/>
              <a:defRPr sz="5200">
                <a:solidFill>
                  <a:srgbClr val="000000"/>
                </a:solidFill>
              </a:defRPr>
            </a:lvl8pPr>
            <a:lvl9pPr lvl="8" rtl="0" algn="ctr">
              <a:lnSpc>
                <a:spcPct val="100000"/>
              </a:lnSpc>
              <a:spcBef>
                <a:spcPts val="0"/>
              </a:spcBef>
              <a:spcAft>
                <a:spcPts val="0"/>
              </a:spcAft>
              <a:buClr>
                <a:srgbClr val="000000"/>
              </a:buClr>
              <a:buSzPts val="5200"/>
              <a:buNone/>
              <a:defRPr sz="5200">
                <a:solidFill>
                  <a:srgbClr val="000000"/>
                </a:solidFill>
              </a:defRPr>
            </a:lvl9pPr>
          </a:lstStyle>
          <a:p/>
        </p:txBody>
      </p:sp>
      <p:sp>
        <p:nvSpPr>
          <p:cNvPr id="65" name="Google Shape;65;p12"/>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000000"/>
              </a:buClr>
              <a:buSzPts val="1800"/>
              <a:buNone/>
              <a:defRPr sz="1800">
                <a:solidFill>
                  <a:srgbClr val="000000"/>
                </a:solidFill>
              </a:defRPr>
            </a:lvl1pPr>
            <a:lvl2pPr lvl="1" rtl="0" algn="ctr">
              <a:lnSpc>
                <a:spcPct val="100000"/>
              </a:lnSpc>
              <a:spcBef>
                <a:spcPts val="0"/>
              </a:spcBef>
              <a:spcAft>
                <a:spcPts val="0"/>
              </a:spcAft>
              <a:buClr>
                <a:srgbClr val="000000"/>
              </a:buClr>
              <a:buSzPts val="2800"/>
              <a:buNone/>
              <a:defRPr sz="2800">
                <a:solidFill>
                  <a:srgbClr val="000000"/>
                </a:solidFill>
              </a:defRPr>
            </a:lvl2pPr>
            <a:lvl3pPr lvl="2" rtl="0" algn="ctr">
              <a:lnSpc>
                <a:spcPct val="100000"/>
              </a:lnSpc>
              <a:spcBef>
                <a:spcPts val="0"/>
              </a:spcBef>
              <a:spcAft>
                <a:spcPts val="0"/>
              </a:spcAft>
              <a:buClr>
                <a:srgbClr val="000000"/>
              </a:buClr>
              <a:buSzPts val="2800"/>
              <a:buNone/>
              <a:defRPr sz="2800">
                <a:solidFill>
                  <a:srgbClr val="000000"/>
                </a:solidFill>
              </a:defRPr>
            </a:lvl3pPr>
            <a:lvl4pPr lvl="3" rtl="0" algn="ctr">
              <a:lnSpc>
                <a:spcPct val="100000"/>
              </a:lnSpc>
              <a:spcBef>
                <a:spcPts val="0"/>
              </a:spcBef>
              <a:spcAft>
                <a:spcPts val="0"/>
              </a:spcAft>
              <a:buClr>
                <a:srgbClr val="000000"/>
              </a:buClr>
              <a:buSzPts val="2800"/>
              <a:buNone/>
              <a:defRPr sz="2800">
                <a:solidFill>
                  <a:srgbClr val="000000"/>
                </a:solidFill>
              </a:defRPr>
            </a:lvl4pPr>
            <a:lvl5pPr lvl="4" rtl="0" algn="ctr">
              <a:lnSpc>
                <a:spcPct val="100000"/>
              </a:lnSpc>
              <a:spcBef>
                <a:spcPts val="0"/>
              </a:spcBef>
              <a:spcAft>
                <a:spcPts val="0"/>
              </a:spcAft>
              <a:buClr>
                <a:srgbClr val="000000"/>
              </a:buClr>
              <a:buSzPts val="2800"/>
              <a:buNone/>
              <a:defRPr sz="2800">
                <a:solidFill>
                  <a:srgbClr val="000000"/>
                </a:solidFill>
              </a:defRPr>
            </a:lvl5pPr>
            <a:lvl6pPr lvl="5" rtl="0" algn="ctr">
              <a:lnSpc>
                <a:spcPct val="100000"/>
              </a:lnSpc>
              <a:spcBef>
                <a:spcPts val="0"/>
              </a:spcBef>
              <a:spcAft>
                <a:spcPts val="0"/>
              </a:spcAft>
              <a:buClr>
                <a:srgbClr val="000000"/>
              </a:buClr>
              <a:buSzPts val="2800"/>
              <a:buNone/>
              <a:defRPr sz="2800">
                <a:solidFill>
                  <a:srgbClr val="000000"/>
                </a:solidFill>
              </a:defRPr>
            </a:lvl6pPr>
            <a:lvl7pPr lvl="6" rtl="0" algn="ctr">
              <a:lnSpc>
                <a:spcPct val="100000"/>
              </a:lnSpc>
              <a:spcBef>
                <a:spcPts val="0"/>
              </a:spcBef>
              <a:spcAft>
                <a:spcPts val="0"/>
              </a:spcAft>
              <a:buClr>
                <a:srgbClr val="000000"/>
              </a:buClr>
              <a:buSzPts val="2800"/>
              <a:buNone/>
              <a:defRPr sz="2800">
                <a:solidFill>
                  <a:srgbClr val="000000"/>
                </a:solidFill>
              </a:defRPr>
            </a:lvl7pPr>
            <a:lvl8pPr lvl="7" rtl="0" algn="ctr">
              <a:lnSpc>
                <a:spcPct val="100000"/>
              </a:lnSpc>
              <a:spcBef>
                <a:spcPts val="0"/>
              </a:spcBef>
              <a:spcAft>
                <a:spcPts val="0"/>
              </a:spcAft>
              <a:buClr>
                <a:srgbClr val="000000"/>
              </a:buClr>
              <a:buSzPts val="2800"/>
              <a:buNone/>
              <a:defRPr sz="2800">
                <a:solidFill>
                  <a:srgbClr val="000000"/>
                </a:solidFill>
              </a:defRPr>
            </a:lvl8pPr>
            <a:lvl9pPr lvl="8" rtl="0" algn="ctr">
              <a:lnSpc>
                <a:spcPct val="100000"/>
              </a:lnSpc>
              <a:spcBef>
                <a:spcPts val="0"/>
              </a:spcBef>
              <a:spcAft>
                <a:spcPts val="0"/>
              </a:spcAft>
              <a:buClr>
                <a:srgbClr val="000000"/>
              </a:buClr>
              <a:buSzPts val="2800"/>
              <a:buNone/>
              <a:defRPr sz="2800">
                <a:solidFill>
                  <a:srgbClr val="000000"/>
                </a:solidFill>
              </a:defRPr>
            </a:lvl9pPr>
          </a:lstStyle>
          <a:p/>
        </p:txBody>
      </p:sp>
      <p:sp>
        <p:nvSpPr>
          <p:cNvPr id="66" name="Google Shape;66;p12"/>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rgbClr val="000000"/>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solidFill>
                  <a:srgbClr val="000000"/>
                </a:solidFill>
              </a:defRPr>
            </a:lvl2pPr>
            <a:lvl3pPr lvl="2" rtl="0" algn="l">
              <a:lnSpc>
                <a:spcPct val="130000"/>
              </a:lnSpc>
              <a:spcBef>
                <a:spcPts val="1000"/>
              </a:spcBef>
              <a:spcAft>
                <a:spcPts val="0"/>
              </a:spcAft>
              <a:buSzPts val="1400"/>
              <a:buNone/>
              <a:defRPr>
                <a:solidFill>
                  <a:srgbClr val="000000"/>
                </a:solidFill>
              </a:defRPr>
            </a:lvl3pPr>
            <a:lvl4pPr lvl="3" rtl="0" algn="l">
              <a:lnSpc>
                <a:spcPct val="130000"/>
              </a:lnSpc>
              <a:spcBef>
                <a:spcPts val="1000"/>
              </a:spcBef>
              <a:spcAft>
                <a:spcPts val="0"/>
              </a:spcAft>
              <a:buSzPts val="1400"/>
              <a:buNone/>
              <a:defRPr>
                <a:solidFill>
                  <a:srgbClr val="000000"/>
                </a:solidFill>
              </a:defRPr>
            </a:lvl4pPr>
            <a:lvl5pPr lvl="4" rtl="0" algn="l">
              <a:lnSpc>
                <a:spcPct val="130000"/>
              </a:lnSpc>
              <a:spcBef>
                <a:spcPts val="1000"/>
              </a:spcBef>
              <a:spcAft>
                <a:spcPts val="0"/>
              </a:spcAft>
              <a:buSzPts val="1200"/>
              <a:buNone/>
              <a:defRPr>
                <a:solidFill>
                  <a:srgbClr val="000000"/>
                </a:solidFill>
              </a:defRPr>
            </a:lvl5pPr>
            <a:lvl6pPr lvl="5" rtl="0" algn="l">
              <a:lnSpc>
                <a:spcPct val="130000"/>
              </a:lnSpc>
              <a:spcBef>
                <a:spcPts val="1000"/>
              </a:spcBef>
              <a:spcAft>
                <a:spcPts val="0"/>
              </a:spcAft>
              <a:buSzPts val="1200"/>
              <a:buNone/>
              <a:defRPr>
                <a:solidFill>
                  <a:srgbClr val="000000"/>
                </a:solidFill>
              </a:defRPr>
            </a:lvl6pPr>
            <a:lvl7pPr lvl="6" rtl="0" algn="l">
              <a:lnSpc>
                <a:spcPct val="130000"/>
              </a:lnSpc>
              <a:spcBef>
                <a:spcPts val="1000"/>
              </a:spcBef>
              <a:spcAft>
                <a:spcPts val="0"/>
              </a:spcAft>
              <a:buSzPts val="1000"/>
              <a:buNone/>
              <a:defRPr>
                <a:solidFill>
                  <a:srgbClr val="000000"/>
                </a:solidFill>
              </a:defRPr>
            </a:lvl7pPr>
            <a:lvl8pPr lvl="7" rtl="0" algn="l">
              <a:lnSpc>
                <a:spcPct val="130000"/>
              </a:lnSpc>
              <a:spcBef>
                <a:spcPts val="1000"/>
              </a:spcBef>
              <a:spcAft>
                <a:spcPts val="0"/>
              </a:spcAft>
              <a:buSzPts val="1000"/>
              <a:buNone/>
              <a:defRPr>
                <a:solidFill>
                  <a:srgbClr val="000000"/>
                </a:solidFill>
              </a:defRPr>
            </a:lvl8pPr>
            <a:lvl9pPr lvl="8" rtl="0" algn="l">
              <a:lnSpc>
                <a:spcPct val="130000"/>
              </a:lnSpc>
              <a:spcBef>
                <a:spcPts val="1000"/>
              </a:spcBef>
              <a:spcAft>
                <a:spcPts val="1000"/>
              </a:spcAft>
              <a:buSzPts val="800"/>
              <a:buNone/>
              <a:defRPr>
                <a:solidFill>
                  <a:srgbClr val="000000"/>
                </a:solidFill>
              </a:defRPr>
            </a:lvl9pPr>
          </a:lstStyle>
          <a:p/>
        </p:txBody>
      </p:sp>
      <p:pic>
        <p:nvPicPr>
          <p:cNvPr id="67" name="Google Shape;67;p12"/>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68" name="Google Shape;68;p12"/>
          <p:cNvSpPr/>
          <p:nvPr/>
        </p:nvSpPr>
        <p:spPr>
          <a:xfrm>
            <a:off x="8699225" y="4459200"/>
            <a:ext cx="444900" cy="684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3"/>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1" name="Google Shape;71;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2" name="Google Shape;72;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4"/>
          <p:cNvSpPr txBox="1"/>
          <p:nvPr>
            <p:ph type="title"/>
          </p:nvPr>
        </p:nvSpPr>
        <p:spPr>
          <a:xfrm>
            <a:off x="458975" y="445025"/>
            <a:ext cx="3951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5" name="Google Shape;75;p14"/>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6" name="Google Shape;76;p14"/>
          <p:cNvSpPr txBox="1"/>
          <p:nvPr>
            <p:ph idx="2" type="body"/>
          </p:nvPr>
        </p:nvSpPr>
        <p:spPr>
          <a:xfrm>
            <a:off x="4733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7" name="Google Shape;77;p1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78" name="Google Shape;78;p14"/>
          <p:cNvSpPr txBox="1"/>
          <p:nvPr>
            <p:ph idx="3" type="title"/>
          </p:nvPr>
        </p:nvSpPr>
        <p:spPr>
          <a:xfrm>
            <a:off x="4733975" y="445025"/>
            <a:ext cx="3951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15"/>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1" name="Google Shape;81;p1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82" name="Shape 82"/>
        <p:cNvGrpSpPr/>
        <p:nvPr/>
      </p:nvGrpSpPr>
      <p:grpSpPr>
        <a:xfrm>
          <a:off x="0" y="0"/>
          <a:ext cx="0" cy="0"/>
          <a:chOff x="0" y="0"/>
          <a:chExt cx="0" cy="0"/>
        </a:xfrm>
      </p:grpSpPr>
      <p:sp>
        <p:nvSpPr>
          <p:cNvPr id="83" name="Google Shape;83;p16"/>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4" name="Google Shape;84;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5" name="Google Shape;85;p16"/>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6" name="Google Shape;86;p16"/>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7" name="Google Shape;87;p16"/>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8" name="Google Shape;88;p16"/>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9" name="Google Shape;89;p16"/>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90" name="Google Shape;90;p16"/>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1" name="Google Shape;91;p16"/>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tting tasks">
  <p:cSld name="TITLE_ONLY_1_1">
    <p:spTree>
      <p:nvGrpSpPr>
        <p:cNvPr id="92" name="Shape 92"/>
        <p:cNvGrpSpPr/>
        <p:nvPr/>
      </p:nvGrpSpPr>
      <p:grpSpPr>
        <a:xfrm>
          <a:off x="0" y="0"/>
          <a:ext cx="0" cy="0"/>
          <a:chOff x="0" y="0"/>
          <a:chExt cx="0" cy="0"/>
        </a:xfrm>
      </p:grpSpPr>
      <p:sp>
        <p:nvSpPr>
          <p:cNvPr id="93" name="Google Shape;93;p17"/>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4" name="Google Shape;94;p17"/>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5" name="Google Shape;95;p17"/>
          <p:cNvSpPr txBox="1"/>
          <p:nvPr>
            <p:ph idx="2" type="subTitle"/>
          </p:nvPr>
        </p:nvSpPr>
        <p:spPr>
          <a:xfrm>
            <a:off x="5555725" y="2671200"/>
            <a:ext cx="3129300" cy="3945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6" name="Google Shape;96;p17"/>
          <p:cNvSpPr txBox="1"/>
          <p:nvPr>
            <p:ph idx="3" type="body"/>
          </p:nvPr>
        </p:nvSpPr>
        <p:spPr>
          <a:xfrm>
            <a:off x="458975" y="2070075"/>
            <a:ext cx="3951000" cy="5265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97" name="Google Shape;97;p17"/>
          <p:cNvSpPr txBox="1"/>
          <p:nvPr>
            <p:ph idx="4" type="subTitle"/>
          </p:nvPr>
        </p:nvSpPr>
        <p:spPr>
          <a:xfrm>
            <a:off x="458975" y="267120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8" name="Google Shape;98;p17"/>
          <p:cNvSpPr txBox="1"/>
          <p:nvPr>
            <p:ph idx="5" type="body"/>
          </p:nvPr>
        </p:nvSpPr>
        <p:spPr>
          <a:xfrm>
            <a:off x="458975" y="3303125"/>
            <a:ext cx="3951000" cy="5265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99" name="Google Shape;99;p17"/>
          <p:cNvSpPr txBox="1"/>
          <p:nvPr>
            <p:ph idx="6" type="subTitle"/>
          </p:nvPr>
        </p:nvSpPr>
        <p:spPr>
          <a:xfrm>
            <a:off x="5555725" y="3177725"/>
            <a:ext cx="3129300" cy="3945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0" name="Google Shape;100;p17"/>
          <p:cNvSpPr txBox="1"/>
          <p:nvPr>
            <p:ph idx="7" type="subTitle"/>
          </p:nvPr>
        </p:nvSpPr>
        <p:spPr>
          <a:xfrm>
            <a:off x="5555725" y="3684250"/>
            <a:ext cx="3129300" cy="3945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1" name="Google Shape;101;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102" name="Shape 102"/>
        <p:cNvGrpSpPr/>
        <p:nvPr/>
      </p:nvGrpSpPr>
      <p:grpSpPr>
        <a:xfrm>
          <a:off x="0" y="0"/>
          <a:ext cx="0" cy="0"/>
          <a:chOff x="0" y="0"/>
          <a:chExt cx="0" cy="0"/>
        </a:xfrm>
      </p:grpSpPr>
      <p:sp>
        <p:nvSpPr>
          <p:cNvPr id="103" name="Google Shape;103;p18"/>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4" name="Google Shape;104;p18"/>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5" name="Google Shape;105;p18"/>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6" name="Google Shape;106;p18"/>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7" name="Google Shape;107;p18"/>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8" name="Google Shape;108;p18"/>
          <p:cNvSpPr txBox="1"/>
          <p:nvPr>
            <p:ph idx="5" type="subTitle"/>
          </p:nvPr>
        </p:nvSpPr>
        <p:spPr>
          <a:xfrm>
            <a:off x="458975" y="2952375"/>
            <a:ext cx="3128400" cy="453300"/>
          </a:xfrm>
          <a:prstGeom prst="rect">
            <a:avLst/>
          </a:prstGeom>
          <a:solidFill>
            <a:schemeClr val="accent3"/>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9" name="Google Shape;109;p18"/>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10" name="Google Shape;110;p18"/>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11" name="Google Shape;111;p18"/>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12" name="Google Shape;112;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3" name="Shape 113"/>
        <p:cNvGrpSpPr/>
        <p:nvPr/>
      </p:nvGrpSpPr>
      <p:grpSpPr>
        <a:xfrm>
          <a:off x="0" y="0"/>
          <a:ext cx="0" cy="0"/>
          <a:chOff x="0" y="0"/>
          <a:chExt cx="0" cy="0"/>
        </a:xfrm>
      </p:grpSpPr>
      <p:sp>
        <p:nvSpPr>
          <p:cNvPr id="114" name="Google Shape;114;p19"/>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15" name="Google Shape;115;p19"/>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16" name="Google Shape;116;p1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117" name="Shape 117"/>
        <p:cNvGrpSpPr/>
        <p:nvPr/>
      </p:nvGrpSpPr>
      <p:grpSpPr>
        <a:xfrm>
          <a:off x="0" y="0"/>
          <a:ext cx="0" cy="0"/>
          <a:chOff x="0" y="0"/>
          <a:chExt cx="0" cy="0"/>
        </a:xfrm>
      </p:grpSpPr>
      <p:sp>
        <p:nvSpPr>
          <p:cNvPr id="118" name="Google Shape;118;p20"/>
          <p:cNvSpPr txBox="1"/>
          <p:nvPr>
            <p:ph type="title"/>
          </p:nvPr>
        </p:nvSpPr>
        <p:spPr>
          <a:xfrm>
            <a:off x="490250" y="1099725"/>
            <a:ext cx="8194800" cy="34413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600"/>
              <a:buFont typeface="Montserrat SemiBold"/>
              <a:buNone/>
              <a:defRPr b="0" i="1" sz="36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119" name="Google Shape;119;p20"/>
          <p:cNvSpPr txBox="1"/>
          <p:nvPr>
            <p:ph idx="1" type="subTitle"/>
          </p:nvPr>
        </p:nvSpPr>
        <p:spPr>
          <a:xfrm>
            <a:off x="474525" y="3969500"/>
            <a:ext cx="3935400" cy="954000"/>
          </a:xfrm>
          <a:prstGeom prst="rect">
            <a:avLst/>
          </a:prstGeom>
          <a:noFill/>
          <a:ln>
            <a:noFill/>
          </a:ln>
        </p:spPr>
        <p:txBody>
          <a:bodyPr anchorCtr="0" anchor="b" bIns="0" lIns="0" spcFirstLastPara="1" rIns="0" wrap="square" tIns="0">
            <a:noAutofit/>
          </a:bodyPr>
          <a:lstStyle>
            <a:lvl1pPr lvl="0" rtl="0" algn="l">
              <a:lnSpc>
                <a:spcPct val="14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120" name="Google Shape;120;p20"/>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1" name="Shape 121"/>
        <p:cNvGrpSpPr/>
        <p:nvPr/>
      </p:nvGrpSpPr>
      <p:grpSpPr>
        <a:xfrm>
          <a:off x="0" y="0"/>
          <a:ext cx="0" cy="0"/>
          <a:chOff x="0" y="0"/>
          <a:chExt cx="0" cy="0"/>
        </a:xfrm>
      </p:grpSpPr>
      <p:sp>
        <p:nvSpPr>
          <p:cNvPr id="122" name="Google Shape;122;p21"/>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16" name="Shape 16"/>
        <p:cNvGrpSpPr/>
        <p:nvPr/>
      </p:nvGrpSpPr>
      <p:grpSpPr>
        <a:xfrm>
          <a:off x="0" y="0"/>
          <a:ext cx="0" cy="0"/>
          <a:chOff x="0" y="0"/>
          <a:chExt cx="0" cy="0"/>
        </a:xfrm>
      </p:grpSpPr>
      <p:sp>
        <p:nvSpPr>
          <p:cNvPr id="17" name="Google Shape;17;p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3"/>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19" name="Google Shape;19;p3"/>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20" name="Google Shape;20;p3"/>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21" name="Google Shape;21;p3"/>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22" name="Google Shape;22;p3"/>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23" name="Google Shape;23;p3"/>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24" name="Google Shape;24;p3"/>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25" name="Google Shape;25;p3"/>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26" name="Google Shape;26;p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p2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4"/>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30" name="Google Shape;30;p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5"/>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 name="Google Shape;33;p5"/>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sz="1200"/>
            </a:lvl5pPr>
            <a:lvl6pPr indent="-304800" lvl="5" marL="2743200" algn="l">
              <a:lnSpc>
                <a:spcPct val="130000"/>
              </a:lnSpc>
              <a:spcBef>
                <a:spcPts val="600"/>
              </a:spcBef>
              <a:spcAft>
                <a:spcPts val="0"/>
              </a:spcAft>
              <a:buSzPts val="1200"/>
              <a:buChar char="–"/>
              <a:defRPr sz="1200"/>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34" name="Google Shape;34;p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38" name="Shape 38"/>
        <p:cNvGrpSpPr/>
        <p:nvPr/>
      </p:nvGrpSpPr>
      <p:grpSpPr>
        <a:xfrm>
          <a:off x="0" y="0"/>
          <a:ext cx="0" cy="0"/>
          <a:chOff x="0" y="0"/>
          <a:chExt cx="0" cy="0"/>
        </a:xfrm>
      </p:grpSpPr>
      <p:sp>
        <p:nvSpPr>
          <p:cNvPr id="39" name="Google Shape;39;p7"/>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2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 name="Google Shape;40;p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41" name="Google Shape;41;p7"/>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algn="l">
              <a:lnSpc>
                <a:spcPct val="130000"/>
              </a:lnSpc>
              <a:spcBef>
                <a:spcPts val="0"/>
              </a:spcBef>
              <a:spcAft>
                <a:spcPts val="0"/>
              </a:spcAft>
              <a:buSzPts val="1600"/>
              <a:buChar char="●"/>
              <a:defRPr/>
            </a:lvl1pPr>
            <a:lvl2pPr indent="-330200" lvl="1" marL="914400" algn="l">
              <a:lnSpc>
                <a:spcPct val="130000"/>
              </a:lnSpc>
              <a:spcBef>
                <a:spcPts val="1000"/>
              </a:spcBef>
              <a:spcAft>
                <a:spcPts val="0"/>
              </a:spcAft>
              <a:buSzPts val="1600"/>
              <a:buChar char="–"/>
              <a:defRPr/>
            </a:lvl2pPr>
            <a:lvl3pPr indent="-317500" lvl="2" marL="1371600" algn="l">
              <a:lnSpc>
                <a:spcPct val="130000"/>
              </a:lnSpc>
              <a:spcBef>
                <a:spcPts val="1000"/>
              </a:spcBef>
              <a:spcAft>
                <a:spcPts val="0"/>
              </a:spcAft>
              <a:buSzPts val="1400"/>
              <a:buChar char="–"/>
              <a:defRPr/>
            </a:lvl3pPr>
            <a:lvl4pPr indent="-317500" lvl="3" marL="1828800" algn="l">
              <a:lnSpc>
                <a:spcPct val="130000"/>
              </a:lnSpc>
              <a:spcBef>
                <a:spcPts val="800"/>
              </a:spcBef>
              <a:spcAft>
                <a:spcPts val="0"/>
              </a:spcAft>
              <a:buSzPts val="1400"/>
              <a:buChar char="–"/>
              <a:defRPr/>
            </a:lvl4pPr>
            <a:lvl5pPr indent="-304800" lvl="4" marL="2286000" algn="l">
              <a:lnSpc>
                <a:spcPct val="130000"/>
              </a:lnSpc>
              <a:spcBef>
                <a:spcPts val="800"/>
              </a:spcBef>
              <a:spcAft>
                <a:spcPts val="0"/>
              </a:spcAft>
              <a:buSzPts val="1200"/>
              <a:buChar char="–"/>
              <a:defRPr/>
            </a:lvl5pPr>
            <a:lvl6pPr indent="-304800" lvl="5" marL="2743200" algn="l">
              <a:lnSpc>
                <a:spcPct val="130000"/>
              </a:lnSpc>
              <a:spcBef>
                <a:spcPts val="600"/>
              </a:spcBef>
              <a:spcAft>
                <a:spcPts val="0"/>
              </a:spcAft>
              <a:buSzPts val="1200"/>
              <a:buChar char="–"/>
              <a:defRPr/>
            </a:lvl6pPr>
            <a:lvl7pPr indent="-292100" lvl="6" marL="3200400" algn="l">
              <a:lnSpc>
                <a:spcPct val="130000"/>
              </a:lnSpc>
              <a:spcBef>
                <a:spcPts val="600"/>
              </a:spcBef>
              <a:spcAft>
                <a:spcPts val="0"/>
              </a:spcAft>
              <a:buSzPts val="1000"/>
              <a:buChar char="–"/>
              <a:defRPr/>
            </a:lvl7pPr>
            <a:lvl8pPr indent="-292100" lvl="7" marL="3657600" algn="l">
              <a:lnSpc>
                <a:spcPct val="130000"/>
              </a:lnSpc>
              <a:spcBef>
                <a:spcPts val="400"/>
              </a:spcBef>
              <a:spcAft>
                <a:spcPts val="0"/>
              </a:spcAft>
              <a:buSzPts val="1000"/>
              <a:buChar char="–"/>
              <a:defRPr/>
            </a:lvl8pPr>
            <a:lvl9pPr indent="-279400" lvl="8" marL="4114800" algn="l">
              <a:lnSpc>
                <a:spcPct val="130000"/>
              </a:lnSpc>
              <a:spcBef>
                <a:spcPts val="400"/>
              </a:spcBef>
              <a:spcAft>
                <a:spcPts val="200"/>
              </a:spcAft>
              <a:buSzPts val="800"/>
              <a:buChar char="–"/>
              <a:defRPr/>
            </a:lvl9pPr>
          </a:lstStyle>
          <a:p/>
        </p:txBody>
      </p:sp>
      <p:sp>
        <p:nvSpPr>
          <p:cNvPr id="42" name="Google Shape;42;p7"/>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43" name="Google Shape;43;p7"/>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600"/>
              </a:spcBef>
              <a:spcAft>
                <a:spcPts val="0"/>
              </a:spcAft>
              <a:buSzPts val="1200"/>
              <a:buChar char="–"/>
              <a:defRPr sz="1200"/>
            </a:lvl2pPr>
            <a:lvl3pPr indent="-304800" lvl="2" marL="1371600" algn="l">
              <a:lnSpc>
                <a:spcPct val="115000"/>
              </a:lnSpc>
              <a:spcBef>
                <a:spcPts val="600"/>
              </a:spcBef>
              <a:spcAft>
                <a:spcPts val="0"/>
              </a:spcAft>
              <a:buSzPts val="1200"/>
              <a:buChar char="–"/>
              <a:defRPr sz="1200"/>
            </a:lvl3pPr>
            <a:lvl4pPr indent="-304800" lvl="3" marL="1828800" algn="l">
              <a:lnSpc>
                <a:spcPct val="115000"/>
              </a:lnSpc>
              <a:spcBef>
                <a:spcPts val="600"/>
              </a:spcBef>
              <a:spcAft>
                <a:spcPts val="0"/>
              </a:spcAft>
              <a:buSzPts val="1200"/>
              <a:buChar char="–"/>
              <a:defRPr sz="1200"/>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sz="1200"/>
            </a:lvl7pPr>
            <a:lvl8pPr indent="-304800" lvl="7" marL="3657600" algn="l">
              <a:lnSpc>
                <a:spcPct val="115000"/>
              </a:lnSpc>
              <a:spcBef>
                <a:spcPts val="600"/>
              </a:spcBef>
              <a:spcAft>
                <a:spcPts val="0"/>
              </a:spcAft>
              <a:buSzPts val="1200"/>
              <a:buChar char="–"/>
              <a:defRPr sz="1200"/>
            </a:lvl8pPr>
            <a:lvl9pPr indent="-304800" lvl="8" marL="4114800" algn="l">
              <a:lnSpc>
                <a:spcPct val="115000"/>
              </a:lnSpc>
              <a:spcBef>
                <a:spcPts val="600"/>
              </a:spcBef>
              <a:spcAft>
                <a:spcPts val="600"/>
              </a:spcAft>
              <a:buSzPts val="1200"/>
              <a:buChar char="–"/>
              <a:defRPr sz="1200"/>
            </a:lvl9pPr>
          </a:lstStyle>
          <a:p/>
        </p:txBody>
      </p:sp>
      <p:sp>
        <p:nvSpPr>
          <p:cNvPr id="44" name="Google Shape;44;p7"/>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45" name="Google Shape;45;p7"/>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600"/>
              </a:spcBef>
              <a:spcAft>
                <a:spcPts val="0"/>
              </a:spcAft>
              <a:buSzPts val="1200"/>
              <a:buChar char="–"/>
              <a:defRPr sz="1200"/>
            </a:lvl2pPr>
            <a:lvl3pPr indent="-304800" lvl="2" marL="1371600" algn="l">
              <a:lnSpc>
                <a:spcPct val="115000"/>
              </a:lnSpc>
              <a:spcBef>
                <a:spcPts val="600"/>
              </a:spcBef>
              <a:spcAft>
                <a:spcPts val="0"/>
              </a:spcAft>
              <a:buSzPts val="1200"/>
              <a:buChar char="–"/>
              <a:defRPr sz="1200"/>
            </a:lvl3pPr>
            <a:lvl4pPr indent="-304800" lvl="3" marL="1828800" algn="l">
              <a:lnSpc>
                <a:spcPct val="115000"/>
              </a:lnSpc>
              <a:spcBef>
                <a:spcPts val="600"/>
              </a:spcBef>
              <a:spcAft>
                <a:spcPts val="0"/>
              </a:spcAft>
              <a:buSzPts val="1200"/>
              <a:buChar char="–"/>
              <a:defRPr sz="1200"/>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sz="1200"/>
            </a:lvl7pPr>
            <a:lvl8pPr indent="-304800" lvl="7" marL="3657600" algn="l">
              <a:lnSpc>
                <a:spcPct val="115000"/>
              </a:lnSpc>
              <a:spcBef>
                <a:spcPts val="600"/>
              </a:spcBef>
              <a:spcAft>
                <a:spcPts val="0"/>
              </a:spcAft>
              <a:buSzPts val="1200"/>
              <a:buChar char="–"/>
              <a:defRPr sz="1200"/>
            </a:lvl8pPr>
            <a:lvl9pPr indent="-304800" lvl="8" marL="4114800" algn="l">
              <a:lnSpc>
                <a:spcPct val="115000"/>
              </a:lnSpc>
              <a:spcBef>
                <a:spcPts val="600"/>
              </a:spcBef>
              <a:spcAft>
                <a:spcPts val="600"/>
              </a:spcAft>
              <a:buSzPts val="1200"/>
              <a:buChar char="–"/>
              <a:defRPr sz="1200"/>
            </a:lvl9pPr>
          </a:lstStyle>
          <a:p/>
        </p:txBody>
      </p:sp>
      <p:sp>
        <p:nvSpPr>
          <p:cNvPr id="46" name="Google Shape;46;p7"/>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1600"/>
              <a:buNone/>
              <a:defRPr/>
            </a:lvl2pPr>
            <a:lvl3pPr lvl="2" algn="l">
              <a:lnSpc>
                <a:spcPct val="130000"/>
              </a:lnSpc>
              <a:spcBef>
                <a:spcPts val="0"/>
              </a:spcBef>
              <a:spcAft>
                <a:spcPts val="0"/>
              </a:spcAft>
              <a:buSzPts val="1400"/>
              <a:buNone/>
              <a:defRPr/>
            </a:lvl3pPr>
            <a:lvl4pPr lvl="3" algn="l">
              <a:lnSpc>
                <a:spcPct val="130000"/>
              </a:lnSpc>
              <a:spcBef>
                <a:spcPts val="0"/>
              </a:spcBef>
              <a:spcAft>
                <a:spcPts val="0"/>
              </a:spcAft>
              <a:buSzPts val="1400"/>
              <a:buNone/>
              <a:defRPr/>
            </a:lvl4pPr>
            <a:lvl5pPr lvl="4" algn="l">
              <a:lnSpc>
                <a:spcPct val="130000"/>
              </a:lnSpc>
              <a:spcBef>
                <a:spcPts val="0"/>
              </a:spcBef>
              <a:spcAft>
                <a:spcPts val="0"/>
              </a:spcAft>
              <a:buSzPts val="1200"/>
              <a:buNone/>
              <a:defRPr/>
            </a:lvl5pPr>
            <a:lvl6pPr lvl="5" algn="l">
              <a:lnSpc>
                <a:spcPct val="130000"/>
              </a:lnSpc>
              <a:spcBef>
                <a:spcPts val="0"/>
              </a:spcBef>
              <a:spcAft>
                <a:spcPts val="0"/>
              </a:spcAft>
              <a:buSzPts val="1200"/>
              <a:buNone/>
              <a:defRPr/>
            </a:lvl6pPr>
            <a:lvl7pPr lvl="6" algn="l">
              <a:lnSpc>
                <a:spcPct val="130000"/>
              </a:lnSpc>
              <a:spcBef>
                <a:spcPts val="0"/>
              </a:spcBef>
              <a:spcAft>
                <a:spcPts val="0"/>
              </a:spcAft>
              <a:buSzPts val="1000"/>
              <a:buNone/>
              <a:defRPr/>
            </a:lvl7pPr>
            <a:lvl8pPr lvl="7" algn="l">
              <a:lnSpc>
                <a:spcPct val="130000"/>
              </a:lnSpc>
              <a:spcBef>
                <a:spcPts val="0"/>
              </a:spcBef>
              <a:spcAft>
                <a:spcPts val="0"/>
              </a:spcAft>
              <a:buSzPts val="1000"/>
              <a:buNone/>
              <a:defRPr/>
            </a:lvl8pPr>
            <a:lvl9pPr lvl="8" algn="l">
              <a:lnSpc>
                <a:spcPct val="130000"/>
              </a:lnSpc>
              <a:spcBef>
                <a:spcPts val="0"/>
              </a:spcBef>
              <a:spcAft>
                <a:spcPts val="0"/>
              </a:spcAft>
              <a:buSzPts val="800"/>
              <a:buNone/>
              <a:defRPr/>
            </a:lvl9pPr>
          </a:lstStyle>
          <a:p/>
        </p:txBody>
      </p:sp>
      <p:sp>
        <p:nvSpPr>
          <p:cNvPr id="47" name="Google Shape;47;p7"/>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600"/>
              </a:spcBef>
              <a:spcAft>
                <a:spcPts val="0"/>
              </a:spcAft>
              <a:buSzPts val="1200"/>
              <a:buChar char="–"/>
              <a:defRPr sz="1200"/>
            </a:lvl2pPr>
            <a:lvl3pPr indent="-304800" lvl="2" marL="1371600" algn="l">
              <a:lnSpc>
                <a:spcPct val="115000"/>
              </a:lnSpc>
              <a:spcBef>
                <a:spcPts val="600"/>
              </a:spcBef>
              <a:spcAft>
                <a:spcPts val="0"/>
              </a:spcAft>
              <a:buSzPts val="1200"/>
              <a:buChar char="–"/>
              <a:defRPr sz="1200"/>
            </a:lvl3pPr>
            <a:lvl4pPr indent="-304800" lvl="3" marL="1828800" algn="l">
              <a:lnSpc>
                <a:spcPct val="115000"/>
              </a:lnSpc>
              <a:spcBef>
                <a:spcPts val="600"/>
              </a:spcBef>
              <a:spcAft>
                <a:spcPts val="0"/>
              </a:spcAft>
              <a:buSzPts val="1200"/>
              <a:buChar char="–"/>
              <a:defRPr sz="1200"/>
            </a:lvl4pPr>
            <a:lvl5pPr indent="-304800" lvl="4" marL="2286000" algn="l">
              <a:lnSpc>
                <a:spcPct val="115000"/>
              </a:lnSpc>
              <a:spcBef>
                <a:spcPts val="600"/>
              </a:spcBef>
              <a:spcAft>
                <a:spcPts val="0"/>
              </a:spcAft>
              <a:buSzPts val="1200"/>
              <a:buChar char="–"/>
              <a:defRPr/>
            </a:lvl5pPr>
            <a:lvl6pPr indent="-304800" lvl="5" marL="2743200" algn="l">
              <a:lnSpc>
                <a:spcPct val="115000"/>
              </a:lnSpc>
              <a:spcBef>
                <a:spcPts val="600"/>
              </a:spcBef>
              <a:spcAft>
                <a:spcPts val="0"/>
              </a:spcAft>
              <a:buSzPts val="1200"/>
              <a:buChar char="–"/>
              <a:defRPr/>
            </a:lvl6pPr>
            <a:lvl7pPr indent="-304800" lvl="6" marL="3200400" algn="l">
              <a:lnSpc>
                <a:spcPct val="115000"/>
              </a:lnSpc>
              <a:spcBef>
                <a:spcPts val="600"/>
              </a:spcBef>
              <a:spcAft>
                <a:spcPts val="0"/>
              </a:spcAft>
              <a:buSzPts val="1200"/>
              <a:buChar char="–"/>
              <a:defRPr sz="1200"/>
            </a:lvl7pPr>
            <a:lvl8pPr indent="-304800" lvl="7" marL="3657600" algn="l">
              <a:lnSpc>
                <a:spcPct val="115000"/>
              </a:lnSpc>
              <a:spcBef>
                <a:spcPts val="600"/>
              </a:spcBef>
              <a:spcAft>
                <a:spcPts val="0"/>
              </a:spcAft>
              <a:buSzPts val="1200"/>
              <a:buChar char="–"/>
              <a:defRPr sz="1200"/>
            </a:lvl8pPr>
            <a:lvl9pPr indent="-304800" lvl="8" marL="411480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48" name="Shape 48"/>
        <p:cNvGrpSpPr/>
        <p:nvPr/>
      </p:nvGrpSpPr>
      <p:grpSpPr>
        <a:xfrm>
          <a:off x="0" y="0"/>
          <a:ext cx="0" cy="0"/>
          <a:chOff x="0" y="0"/>
          <a:chExt cx="0" cy="0"/>
        </a:xfrm>
      </p:grpSpPr>
      <p:sp>
        <p:nvSpPr>
          <p:cNvPr id="49" name="Google Shape;49;p8"/>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0" name="Google Shape;50;p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1" name="Google Shape;51;p8"/>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9"/>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algn="l">
              <a:lnSpc>
                <a:spcPct val="130000"/>
              </a:lnSpc>
              <a:spcBef>
                <a:spcPts val="0"/>
              </a:spcBef>
              <a:spcAft>
                <a:spcPts val="0"/>
              </a:spcAft>
              <a:buSzPts val="800"/>
              <a:buNone/>
              <a:defRPr sz="800"/>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59" name="Shape 59"/>
        <p:cNvGrpSpPr/>
        <p:nvPr/>
      </p:nvGrpSpPr>
      <p:grpSpPr>
        <a:xfrm>
          <a:off x="0" y="0"/>
          <a:ext cx="0" cy="0"/>
          <a:chOff x="0" y="0"/>
          <a:chExt cx="0" cy="0"/>
        </a:xfrm>
      </p:grpSpPr>
      <p:sp>
        <p:nvSpPr>
          <p:cNvPr id="60" name="Google Shape;60;p11"/>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1" name="Google Shape;61;p1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62" name="Google Shape;62;p11"/>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 Type="http://schemas.openxmlformats.org/officeDocument/2006/relationships/image" Target="../media/image5.pn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7" name="Google Shape;7;p1"/>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9" name="Google Shape;9;p1"/>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 name="Shape 54"/>
        <p:cNvGrpSpPr/>
        <p:nvPr/>
      </p:nvGrpSpPr>
      <p:grpSpPr>
        <a:xfrm>
          <a:off x="0" y="0"/>
          <a:ext cx="0" cy="0"/>
          <a:chOff x="0" y="0"/>
          <a:chExt cx="0" cy="0"/>
        </a:xfrm>
      </p:grpSpPr>
      <p:sp>
        <p:nvSpPr>
          <p:cNvPr id="55" name="Google Shape;55;p10"/>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000000"/>
              </a:buClr>
              <a:buSzPts val="2200"/>
              <a:buFont typeface="Montserrat"/>
              <a:buNone/>
              <a:defRPr b="1" i="0" sz="2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9pPr>
          </a:lstStyle>
          <a:p/>
        </p:txBody>
      </p:sp>
      <p:sp>
        <p:nvSpPr>
          <p:cNvPr id="56" name="Google Shape;56;p10"/>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57" name="Google Shape;57;p1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8" name="Google Shape;58;p10"/>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6.png"/><Relationship Id="rId12"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21.png"/><Relationship Id="rId8"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6.png"/><Relationship Id="rId12"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21.png"/><Relationship Id="rId8"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pxhere.com/en/photographer/395564" TargetMode="External"/><Relationship Id="rId4" Type="http://schemas.openxmlformats.org/officeDocument/2006/relationships/hyperlink" Target="http://www.usafe.af.mi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sp>
        <p:nvSpPr>
          <p:cNvPr id="129" name="Google Shape;129;p23"/>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
        <p:nvSpPr>
          <p:cNvPr id="130" name="Google Shape;130;p23"/>
          <p:cNvSpPr txBox="1"/>
          <p:nvPr>
            <p:ph idx="4294967295" type="ctrTitle"/>
          </p:nvPr>
        </p:nvSpPr>
        <p:spPr>
          <a:xfrm>
            <a:off x="458975" y="1438150"/>
            <a:ext cx="8226000" cy="1861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3000"/>
              <a:buNone/>
            </a:pPr>
            <a:r>
              <a:rPr lang="en-GB">
                <a:solidFill>
                  <a:srgbClr val="4B3241"/>
                </a:solidFill>
              </a:rPr>
              <a:t>Independent Living</a:t>
            </a:r>
            <a:br>
              <a:rPr lang="en-GB">
                <a:solidFill>
                  <a:srgbClr val="4B3241"/>
                </a:solidFill>
              </a:rPr>
            </a:br>
            <a:r>
              <a:rPr lang="en-GB">
                <a:solidFill>
                  <a:srgbClr val="4B3241"/>
                </a:solidFill>
              </a:rPr>
              <a:t>Unit 5 - World of Work</a:t>
            </a:r>
            <a:br>
              <a:rPr lang="en-GB"/>
            </a:br>
            <a:endParaRPr/>
          </a:p>
        </p:txBody>
      </p:sp>
      <p:sp>
        <p:nvSpPr>
          <p:cNvPr id="131" name="Google Shape;131;p23"/>
          <p:cNvSpPr txBox="1"/>
          <p:nvPr>
            <p:ph idx="4294967295" type="subTitle"/>
          </p:nvPr>
        </p:nvSpPr>
        <p:spPr>
          <a:xfrm>
            <a:off x="458975" y="445025"/>
            <a:ext cx="8226000" cy="79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solidFill>
                  <a:srgbClr val="4B3241"/>
                </a:solidFill>
              </a:rPr>
              <a:t>Oak Specialist </a:t>
            </a:r>
            <a:endParaRPr>
              <a:solidFill>
                <a:srgbClr val="4B3241"/>
              </a:solidFill>
            </a:endParaRPr>
          </a:p>
        </p:txBody>
      </p:sp>
      <p:sp>
        <p:nvSpPr>
          <p:cNvPr id="132" name="Google Shape;132;p23"/>
          <p:cNvSpPr txBox="1"/>
          <p:nvPr>
            <p:ph idx="4294967295" type="subTitle"/>
          </p:nvPr>
        </p:nvSpPr>
        <p:spPr>
          <a:xfrm>
            <a:off x="458975" y="4105475"/>
            <a:ext cx="3951000" cy="619500"/>
          </a:xfrm>
          <a:prstGeom prst="rect">
            <a:avLst/>
          </a:prstGeom>
          <a:noFill/>
          <a:ln>
            <a:noFill/>
          </a:ln>
        </p:spPr>
        <p:txBody>
          <a:bodyPr anchorCtr="0" anchor="b" bIns="0" lIns="0" spcFirstLastPara="1" rIns="0" wrap="square" tIns="0">
            <a:noAutofit/>
          </a:bodyPr>
          <a:lstStyle/>
          <a:p>
            <a:pPr indent="-330200" lvl="0" marL="457200" rtl="0" algn="l">
              <a:lnSpc>
                <a:spcPct val="130000"/>
              </a:lnSpc>
              <a:spcBef>
                <a:spcPts val="1000"/>
              </a:spcBef>
              <a:spcAft>
                <a:spcPts val="0"/>
              </a:spcAft>
              <a:buSzPts val="1600"/>
              <a:buNone/>
            </a:pPr>
            <a:r>
              <a:rPr lang="en-GB">
                <a:solidFill>
                  <a:srgbClr val="4B3241"/>
                </a:solidFill>
              </a:rPr>
              <a:t>Applying Learning</a:t>
            </a:r>
            <a:endParaRPr>
              <a:solidFill>
                <a:srgbClr val="4B324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12" name="Google Shape;212;p3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Sharing your needs and finding support</a:t>
            </a:r>
            <a:endParaRPr>
              <a:solidFill>
                <a:schemeClr val="dk2"/>
              </a:solidFill>
            </a:endParaRPr>
          </a:p>
        </p:txBody>
      </p:sp>
      <p:sp>
        <p:nvSpPr>
          <p:cNvPr id="213" name="Google Shape;213;p32"/>
          <p:cNvSpPr txBox="1"/>
          <p:nvPr>
            <p:ph idx="1" type="body"/>
          </p:nvPr>
        </p:nvSpPr>
        <p:spPr>
          <a:xfrm>
            <a:off x="458975" y="865000"/>
            <a:ext cx="8226000" cy="36087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t/>
            </a:r>
            <a:endParaRPr>
              <a:highlight>
                <a:srgbClr val="FFFFFF"/>
              </a:highlight>
            </a:endParaRPr>
          </a:p>
          <a:p>
            <a:pPr indent="0" lvl="0" marL="0" rtl="0" algn="l">
              <a:lnSpc>
                <a:spcPct val="130000"/>
              </a:lnSpc>
              <a:spcBef>
                <a:spcPts val="0"/>
              </a:spcBef>
              <a:spcAft>
                <a:spcPts val="0"/>
              </a:spcAft>
              <a:buSzPts val="1600"/>
              <a:buNone/>
            </a:pPr>
            <a:r>
              <a:rPr lang="en-GB">
                <a:highlight>
                  <a:srgbClr val="FFFFFF"/>
                </a:highlight>
              </a:rPr>
              <a:t>Look back at the three things that you thought you might need help with. Now write down next to each one where you think you might be able to find support.</a:t>
            </a:r>
            <a:endParaRPr>
              <a:highlight>
                <a:srgbClr val="FFFFFF"/>
              </a:highlight>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highlight>
                  <a:srgbClr val="FFFFFF"/>
                </a:highlight>
              </a:rPr>
              <a:t>Is there a supported employment service in your area?</a:t>
            </a:r>
            <a:endParaRPr>
              <a:highlight>
                <a:srgbClr val="FFFFFF"/>
              </a:highlight>
            </a:endParaRPr>
          </a:p>
          <a:p>
            <a:pPr indent="-330200" lvl="0" marL="457200" rtl="0" algn="l">
              <a:lnSpc>
                <a:spcPct val="130000"/>
              </a:lnSpc>
              <a:spcBef>
                <a:spcPts val="0"/>
              </a:spcBef>
              <a:spcAft>
                <a:spcPts val="0"/>
              </a:spcAft>
              <a:buSzPts val="1600"/>
              <a:buChar char="●"/>
            </a:pPr>
            <a:r>
              <a:rPr lang="en-GB">
                <a:highlight>
                  <a:srgbClr val="FFFFFF"/>
                </a:highlight>
              </a:rPr>
              <a:t>Is there someone at school, college or a family member that can help?</a:t>
            </a:r>
            <a:endParaRPr>
              <a:highlight>
                <a:srgbClr val="FFFFFF"/>
              </a:highlight>
            </a:endParaRPr>
          </a:p>
          <a:p>
            <a:pPr indent="-330200" lvl="0" marL="457200" rtl="0" algn="l">
              <a:lnSpc>
                <a:spcPct val="130000"/>
              </a:lnSpc>
              <a:spcBef>
                <a:spcPts val="0"/>
              </a:spcBef>
              <a:spcAft>
                <a:spcPts val="0"/>
              </a:spcAft>
              <a:buSzPts val="1600"/>
              <a:buChar char="●"/>
            </a:pPr>
            <a:r>
              <a:rPr lang="en-GB">
                <a:highlight>
                  <a:srgbClr val="FFFFFF"/>
                </a:highlight>
              </a:rPr>
              <a:t>Do you have access to some technology or visual aid that can help?</a:t>
            </a:r>
            <a:endParaRPr>
              <a:highlight>
                <a:srgbClr val="FFFFFF"/>
              </a:highlight>
            </a:endParaRPr>
          </a:p>
          <a:p>
            <a:pPr indent="-330200" lvl="0" marL="457200" rtl="0" algn="l">
              <a:lnSpc>
                <a:spcPct val="130000"/>
              </a:lnSpc>
              <a:spcBef>
                <a:spcPts val="0"/>
              </a:spcBef>
              <a:spcAft>
                <a:spcPts val="0"/>
              </a:spcAft>
              <a:buSzPts val="1600"/>
              <a:buChar char="●"/>
            </a:pPr>
            <a:r>
              <a:rPr lang="en-GB">
                <a:highlight>
                  <a:srgbClr val="FFFFFF"/>
                </a:highlight>
              </a:rPr>
              <a:t>Would the employer consider an alternative to an interview as part of their ‘reasonable adjustments’?</a:t>
            </a:r>
            <a:endParaRPr>
              <a:highlight>
                <a:srgbClr val="FFFFFF"/>
              </a:highlight>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b="1" lang="en-GB"/>
              <a:t>Remember to let the employer know your needs!</a:t>
            </a:r>
            <a:endParaRPr b="1"/>
          </a:p>
        </p:txBody>
      </p:sp>
      <p:sp>
        <p:nvSpPr>
          <p:cNvPr id="214" name="Google Shape;214;p3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3"/>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20" name="Google Shape;220;p3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Part 3: Help with interviews</a:t>
            </a:r>
            <a:endParaRPr>
              <a:solidFill>
                <a:schemeClr val="dk2"/>
              </a:solidFill>
            </a:endParaRPr>
          </a:p>
        </p:txBody>
      </p:sp>
      <p:sp>
        <p:nvSpPr>
          <p:cNvPr id="221" name="Google Shape;221;p33"/>
          <p:cNvSpPr txBox="1"/>
          <p:nvPr>
            <p:ph idx="1" type="body"/>
          </p:nvPr>
        </p:nvSpPr>
        <p:spPr>
          <a:xfrm>
            <a:off x="458975" y="865000"/>
            <a:ext cx="8226000" cy="36087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t/>
            </a:r>
            <a:endParaRPr>
              <a:highlight>
                <a:srgbClr val="FFFFFF"/>
              </a:highlight>
            </a:endParaRPr>
          </a:p>
          <a:p>
            <a:pPr indent="0" lvl="0" marL="0" rtl="0" algn="l">
              <a:lnSpc>
                <a:spcPct val="107916"/>
              </a:lnSpc>
              <a:spcBef>
                <a:spcPts val="0"/>
              </a:spcBef>
              <a:spcAft>
                <a:spcPts val="0"/>
              </a:spcAft>
              <a:buSzPts val="1600"/>
              <a:buNone/>
            </a:pPr>
            <a:r>
              <a:rPr lang="en-GB">
                <a:solidFill>
                  <a:srgbClr val="000000"/>
                </a:solidFill>
              </a:rPr>
              <a:t>As seen in lesson 4, ‘routes into employment’, there are multiple ways of entering the world of work, however at some point someone will probably ask you to share a bit about yourself, your interests, past experiences and your skills</a:t>
            </a:r>
            <a:r>
              <a:rPr i="1" lang="en-GB">
                <a:solidFill>
                  <a:srgbClr val="000000"/>
                </a:solidFill>
              </a:rPr>
              <a:t>. </a:t>
            </a:r>
            <a:endParaRPr i="1">
              <a:solidFill>
                <a:srgbClr val="000000"/>
              </a:solidFill>
            </a:endParaRPr>
          </a:p>
          <a:p>
            <a:pPr indent="0" lvl="0" marL="0" rtl="0" algn="l">
              <a:lnSpc>
                <a:spcPct val="107916"/>
              </a:lnSpc>
              <a:spcBef>
                <a:spcPts val="0"/>
              </a:spcBef>
              <a:spcAft>
                <a:spcPts val="0"/>
              </a:spcAft>
              <a:buSzPts val="1600"/>
              <a:buNone/>
            </a:pPr>
            <a:r>
              <a:t/>
            </a:r>
            <a:endParaRPr sz="1400">
              <a:solidFill>
                <a:srgbClr val="000000"/>
              </a:solidFill>
              <a:latin typeface="Arial"/>
              <a:ea typeface="Arial"/>
              <a:cs typeface="Arial"/>
              <a:sym typeface="Arial"/>
            </a:endParaRPr>
          </a:p>
          <a:p>
            <a:pPr indent="0" lvl="0" marL="0" rtl="0" algn="l">
              <a:lnSpc>
                <a:spcPct val="107916"/>
              </a:lnSpc>
              <a:spcBef>
                <a:spcPts val="0"/>
              </a:spcBef>
              <a:spcAft>
                <a:spcPts val="0"/>
              </a:spcAft>
              <a:buSzPts val="1600"/>
              <a:buNone/>
            </a:pPr>
            <a:r>
              <a:t/>
            </a:r>
            <a:endParaRPr>
              <a:solidFill>
                <a:srgbClr val="000000"/>
              </a:solidFill>
            </a:endParaRPr>
          </a:p>
          <a:p>
            <a:pPr indent="0" lvl="0" marL="0" rtl="0" algn="l">
              <a:lnSpc>
                <a:spcPct val="107916"/>
              </a:lnSpc>
              <a:spcBef>
                <a:spcPts val="0"/>
              </a:spcBef>
              <a:spcAft>
                <a:spcPts val="0"/>
              </a:spcAft>
              <a:buSzPts val="1600"/>
              <a:buNone/>
            </a:pPr>
            <a:r>
              <a:t/>
            </a:r>
            <a:endParaRPr>
              <a:solidFill>
                <a:srgbClr val="FF0000"/>
              </a:solidFill>
            </a:endParaRPr>
          </a:p>
          <a:p>
            <a:pPr indent="0" lvl="0" marL="0" rtl="0" algn="l">
              <a:lnSpc>
                <a:spcPct val="107916"/>
              </a:lnSpc>
              <a:spcBef>
                <a:spcPts val="0"/>
              </a:spcBef>
              <a:spcAft>
                <a:spcPts val="0"/>
              </a:spcAft>
              <a:buSzPts val="1600"/>
              <a:buNone/>
            </a:pPr>
            <a:r>
              <a:t/>
            </a:r>
            <a:endParaRPr>
              <a:solidFill>
                <a:srgbClr val="000000"/>
              </a:solidFill>
            </a:endParaRPr>
          </a:p>
          <a:p>
            <a:pPr indent="0" lvl="0" marL="0" rtl="0" algn="l">
              <a:lnSpc>
                <a:spcPct val="107916"/>
              </a:lnSpc>
              <a:spcBef>
                <a:spcPts val="0"/>
              </a:spcBef>
              <a:spcAft>
                <a:spcPts val="0"/>
              </a:spcAft>
              <a:buSzPts val="1600"/>
              <a:buNone/>
            </a:pPr>
            <a:r>
              <a:t/>
            </a:r>
            <a:endParaRPr>
              <a:solidFill>
                <a:srgbClr val="000000"/>
              </a:solidFill>
            </a:endParaRPr>
          </a:p>
          <a:p>
            <a:pPr indent="0" lvl="0" marL="0" rtl="0" algn="l">
              <a:lnSpc>
                <a:spcPct val="107916"/>
              </a:lnSpc>
              <a:spcBef>
                <a:spcPts val="0"/>
              </a:spcBef>
              <a:spcAft>
                <a:spcPts val="0"/>
              </a:spcAft>
              <a:buSzPts val="1600"/>
              <a:buNone/>
            </a:pPr>
            <a:r>
              <a:t/>
            </a:r>
            <a:endParaRPr>
              <a:solidFill>
                <a:srgbClr val="000000"/>
              </a:solidFill>
            </a:endParaRPr>
          </a:p>
          <a:p>
            <a:pPr indent="0" lvl="0" marL="0" rtl="0" algn="l">
              <a:lnSpc>
                <a:spcPct val="107916"/>
              </a:lnSpc>
              <a:spcBef>
                <a:spcPts val="0"/>
              </a:spcBef>
              <a:spcAft>
                <a:spcPts val="0"/>
              </a:spcAft>
              <a:buSzPts val="1600"/>
              <a:buNone/>
            </a:pPr>
            <a:r>
              <a:t/>
            </a:r>
            <a:endParaRPr>
              <a:solidFill>
                <a:srgbClr val="000000"/>
              </a:solidFill>
            </a:endParaRPr>
          </a:p>
          <a:p>
            <a:pPr indent="0" lvl="0" marL="0" rtl="0" algn="l">
              <a:lnSpc>
                <a:spcPct val="107916"/>
              </a:lnSpc>
              <a:spcBef>
                <a:spcPts val="0"/>
              </a:spcBef>
              <a:spcAft>
                <a:spcPts val="0"/>
              </a:spcAft>
              <a:buSzPts val="1600"/>
              <a:buNone/>
            </a:pPr>
            <a:r>
              <a:rPr lang="en-GB">
                <a:solidFill>
                  <a:srgbClr val="000000"/>
                </a:solidFill>
              </a:rPr>
              <a:t>These conversations are called an </a:t>
            </a:r>
            <a:r>
              <a:rPr b="1" lang="en-GB">
                <a:solidFill>
                  <a:srgbClr val="000000"/>
                </a:solidFill>
              </a:rPr>
              <a:t>interview</a:t>
            </a:r>
            <a:r>
              <a:rPr lang="en-GB">
                <a:solidFill>
                  <a:srgbClr val="000000"/>
                </a:solidFill>
              </a:rPr>
              <a:t>. This can be formal, dressing smart and sitting down and talking, or informal, as part of a work trial process.</a:t>
            </a:r>
            <a:endParaRPr sz="1400">
              <a:solidFill>
                <a:srgbClr val="000000"/>
              </a:solidFill>
              <a:latin typeface="Arial"/>
              <a:ea typeface="Arial"/>
              <a:cs typeface="Arial"/>
              <a:sym typeface="Arial"/>
            </a:endParaRPr>
          </a:p>
          <a:p>
            <a:pPr indent="0" lvl="0" marL="0" rtl="0" algn="l">
              <a:lnSpc>
                <a:spcPct val="107916"/>
              </a:lnSpc>
              <a:spcBef>
                <a:spcPts val="0"/>
              </a:spcBef>
              <a:spcAft>
                <a:spcPts val="0"/>
              </a:spcAft>
              <a:buSzPts val="1600"/>
              <a:buNone/>
            </a:pPr>
            <a:r>
              <a:t/>
            </a:r>
            <a:endParaRPr sz="1400">
              <a:solidFill>
                <a:srgbClr val="000000"/>
              </a:solidFill>
              <a:latin typeface="Arial"/>
              <a:ea typeface="Arial"/>
              <a:cs typeface="Arial"/>
              <a:sym typeface="Arial"/>
            </a:endParaRPr>
          </a:p>
          <a:p>
            <a:pPr indent="0" lvl="0" marL="0" rtl="0" algn="l">
              <a:lnSpc>
                <a:spcPct val="107916"/>
              </a:lnSpc>
              <a:spcBef>
                <a:spcPts val="0"/>
              </a:spcBef>
              <a:spcAft>
                <a:spcPts val="0"/>
              </a:spcAft>
              <a:buSzPts val="1600"/>
              <a:buNone/>
            </a:pPr>
            <a:r>
              <a:t/>
            </a:r>
            <a:endParaRPr>
              <a:solidFill>
                <a:srgbClr val="000000"/>
              </a:solidFill>
            </a:endParaRPr>
          </a:p>
          <a:p>
            <a:pPr indent="0" lvl="0" marL="0" rtl="0" algn="l">
              <a:lnSpc>
                <a:spcPct val="130000"/>
              </a:lnSpc>
              <a:spcBef>
                <a:spcPts val="0"/>
              </a:spcBef>
              <a:spcAft>
                <a:spcPts val="0"/>
              </a:spcAft>
              <a:buSzPts val="1600"/>
              <a:buNone/>
            </a:pPr>
            <a:r>
              <a:t/>
            </a:r>
            <a:endParaRPr/>
          </a:p>
        </p:txBody>
      </p:sp>
      <p:sp>
        <p:nvSpPr>
          <p:cNvPr id="222" name="Google Shape;222;p3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223" name="Google Shape;223;p33"/>
          <p:cNvPicPr preferRelativeResize="0"/>
          <p:nvPr/>
        </p:nvPicPr>
        <p:blipFill rotWithShape="1">
          <a:blip r:embed="rId3">
            <a:alphaModFix/>
          </a:blip>
          <a:srcRect b="0" l="0" r="0" t="0"/>
          <a:stretch/>
        </p:blipFill>
        <p:spPr>
          <a:xfrm>
            <a:off x="1553150" y="2030075"/>
            <a:ext cx="2392224" cy="1594826"/>
          </a:xfrm>
          <a:prstGeom prst="rect">
            <a:avLst/>
          </a:prstGeom>
          <a:noFill/>
          <a:ln>
            <a:noFill/>
          </a:ln>
        </p:spPr>
      </p:pic>
      <p:pic>
        <p:nvPicPr>
          <p:cNvPr id="224" name="Google Shape;224;p33"/>
          <p:cNvPicPr preferRelativeResize="0"/>
          <p:nvPr/>
        </p:nvPicPr>
        <p:blipFill rotWithShape="1">
          <a:blip r:embed="rId4">
            <a:alphaModFix/>
          </a:blip>
          <a:srcRect b="0" l="0" r="0" t="15067"/>
          <a:stretch/>
        </p:blipFill>
        <p:spPr>
          <a:xfrm>
            <a:off x="4475200" y="2030075"/>
            <a:ext cx="2815169" cy="1594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4"/>
          <p:cNvSpPr txBox="1"/>
          <p:nvPr>
            <p:ph type="title"/>
          </p:nvPr>
        </p:nvSpPr>
        <p:spPr>
          <a:xfrm>
            <a:off x="458975" y="446400"/>
            <a:ext cx="6536700" cy="46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During an interview you might be asked...</a:t>
            </a:r>
            <a:endParaRPr>
              <a:solidFill>
                <a:schemeClr val="dk2"/>
              </a:solidFill>
            </a:endParaRPr>
          </a:p>
        </p:txBody>
      </p:sp>
      <p:sp>
        <p:nvSpPr>
          <p:cNvPr id="230" name="Google Shape;230;p34"/>
          <p:cNvSpPr txBox="1"/>
          <p:nvPr>
            <p:ph idx="1" type="body"/>
          </p:nvPr>
        </p:nvSpPr>
        <p:spPr>
          <a:xfrm>
            <a:off x="458800" y="909000"/>
            <a:ext cx="4271700" cy="2655300"/>
          </a:xfrm>
          <a:prstGeom prst="rect">
            <a:avLst/>
          </a:prstGeom>
          <a:noFill/>
          <a:ln>
            <a:noFill/>
          </a:ln>
        </p:spPr>
        <p:txBody>
          <a:bodyPr anchorCtr="0" anchor="t" bIns="0" lIns="0" spcFirstLastPara="1" rIns="0" wrap="square" tIns="0">
            <a:noAutofit/>
          </a:bodyPr>
          <a:lstStyle/>
          <a:p>
            <a:pPr indent="-279400" lvl="0" marL="285750" rtl="0" algn="l">
              <a:lnSpc>
                <a:spcPct val="130000"/>
              </a:lnSpc>
              <a:spcBef>
                <a:spcPts val="0"/>
              </a:spcBef>
              <a:spcAft>
                <a:spcPts val="0"/>
              </a:spcAft>
              <a:buSzPts val="1500"/>
              <a:buChar char="●"/>
            </a:pPr>
            <a:r>
              <a:rPr i="1" lang="en-GB" sz="1500"/>
              <a:t>What do you like to do in your freetime?</a:t>
            </a:r>
            <a:endParaRPr i="1" sz="1500"/>
          </a:p>
          <a:p>
            <a:pPr indent="-279400" lvl="0" marL="285750" rtl="0" algn="l">
              <a:lnSpc>
                <a:spcPct val="130000"/>
              </a:lnSpc>
              <a:spcBef>
                <a:spcPts val="0"/>
              </a:spcBef>
              <a:spcAft>
                <a:spcPts val="0"/>
              </a:spcAft>
              <a:buSzPts val="1500"/>
              <a:buChar char="●"/>
            </a:pPr>
            <a:r>
              <a:rPr i="1" lang="en-GB" sz="1500"/>
              <a:t>Is this your first interview?</a:t>
            </a:r>
            <a:endParaRPr i="1" sz="1500"/>
          </a:p>
          <a:p>
            <a:pPr indent="-279400" lvl="0" marL="285750" rtl="0" algn="l">
              <a:lnSpc>
                <a:spcPct val="130000"/>
              </a:lnSpc>
              <a:spcBef>
                <a:spcPts val="0"/>
              </a:spcBef>
              <a:spcAft>
                <a:spcPts val="0"/>
              </a:spcAft>
              <a:buSzPts val="1500"/>
              <a:buChar char="●"/>
            </a:pPr>
            <a:r>
              <a:rPr i="1" lang="en-GB" sz="1500"/>
              <a:t>Are you nervous?</a:t>
            </a:r>
            <a:endParaRPr i="1" sz="1500"/>
          </a:p>
          <a:p>
            <a:pPr indent="-279400" lvl="0" marL="285750" rtl="0" algn="l">
              <a:lnSpc>
                <a:spcPct val="130000"/>
              </a:lnSpc>
              <a:spcBef>
                <a:spcPts val="0"/>
              </a:spcBef>
              <a:spcAft>
                <a:spcPts val="0"/>
              </a:spcAft>
              <a:buSzPts val="1500"/>
              <a:buChar char="●"/>
            </a:pPr>
            <a:r>
              <a:rPr i="1" lang="en-GB" sz="1500"/>
              <a:t>What type of role are you looking for?</a:t>
            </a:r>
            <a:endParaRPr i="1" sz="1500"/>
          </a:p>
          <a:p>
            <a:pPr indent="-279400" lvl="0" marL="285750" rtl="0" algn="l">
              <a:lnSpc>
                <a:spcPct val="130000"/>
              </a:lnSpc>
              <a:spcBef>
                <a:spcPts val="0"/>
              </a:spcBef>
              <a:spcAft>
                <a:spcPts val="0"/>
              </a:spcAft>
              <a:buSzPts val="1500"/>
              <a:buChar char="●"/>
            </a:pPr>
            <a:r>
              <a:rPr i="1" lang="en-GB" sz="1500"/>
              <a:t>What experience do you have?</a:t>
            </a:r>
            <a:endParaRPr i="1" sz="1500"/>
          </a:p>
          <a:p>
            <a:pPr indent="-279400" lvl="0" marL="285750" rtl="0" algn="l">
              <a:lnSpc>
                <a:spcPct val="130000"/>
              </a:lnSpc>
              <a:spcBef>
                <a:spcPts val="0"/>
              </a:spcBef>
              <a:spcAft>
                <a:spcPts val="0"/>
              </a:spcAft>
              <a:buSzPts val="1500"/>
              <a:buChar char="●"/>
            </a:pPr>
            <a:r>
              <a:rPr i="1" lang="en-GB" sz="1500"/>
              <a:t>Have you done anything like this before?</a:t>
            </a:r>
            <a:endParaRPr i="1" sz="1500"/>
          </a:p>
          <a:p>
            <a:pPr indent="-279400" lvl="0" marL="285750" rtl="0" algn="l">
              <a:lnSpc>
                <a:spcPct val="130000"/>
              </a:lnSpc>
              <a:spcBef>
                <a:spcPts val="0"/>
              </a:spcBef>
              <a:spcAft>
                <a:spcPts val="0"/>
              </a:spcAft>
              <a:buSzPts val="1500"/>
              <a:buChar char="●"/>
            </a:pPr>
            <a:r>
              <a:rPr i="1" lang="en-GB" sz="1500"/>
              <a:t>What is your best quality?</a:t>
            </a:r>
            <a:endParaRPr i="1" sz="1500"/>
          </a:p>
          <a:p>
            <a:pPr indent="0" lvl="0" marL="0" rtl="0" algn="l">
              <a:lnSpc>
                <a:spcPct val="130000"/>
              </a:lnSpc>
              <a:spcBef>
                <a:spcPts val="0"/>
              </a:spcBef>
              <a:spcAft>
                <a:spcPts val="0"/>
              </a:spcAft>
              <a:buSzPts val="1600"/>
              <a:buNone/>
            </a:pPr>
            <a:r>
              <a:t/>
            </a:r>
            <a:endParaRPr b="1"/>
          </a:p>
          <a:p>
            <a:pPr indent="0" lvl="0" marL="0" rtl="0" algn="l">
              <a:lnSpc>
                <a:spcPct val="130000"/>
              </a:lnSpc>
              <a:spcBef>
                <a:spcPts val="0"/>
              </a:spcBef>
              <a:spcAft>
                <a:spcPts val="0"/>
              </a:spcAft>
              <a:buSzPts val="1600"/>
              <a:buNone/>
            </a:pPr>
            <a:r>
              <a:t/>
            </a:r>
            <a:endParaRPr b="1"/>
          </a:p>
          <a:p>
            <a:pPr indent="0" lvl="0" marL="0" rtl="0" algn="ctr">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b="1"/>
          </a:p>
        </p:txBody>
      </p:sp>
      <p:sp>
        <p:nvSpPr>
          <p:cNvPr id="231" name="Google Shape;231;p3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232" name="Google Shape;232;p34"/>
          <p:cNvSpPr txBox="1"/>
          <p:nvPr/>
        </p:nvSpPr>
        <p:spPr>
          <a:xfrm>
            <a:off x="458800" y="3076850"/>
            <a:ext cx="7537500" cy="1446600"/>
          </a:xfrm>
          <a:prstGeom prst="rect">
            <a:avLst/>
          </a:prstGeom>
          <a:noFill/>
          <a:ln>
            <a:noFill/>
          </a:ln>
        </p:spPr>
        <p:txBody>
          <a:bodyPr anchorCtr="0" anchor="t" bIns="91425" lIns="91425" spcFirstLastPara="1" rIns="91425" wrap="square" tIns="91425">
            <a:noAutofit/>
          </a:bodyPr>
          <a:lstStyle/>
          <a:p>
            <a:pPr indent="0" lvl="0" marL="0" marR="0" rtl="0" algn="l">
              <a:lnSpc>
                <a:spcPct val="107916"/>
              </a:lnSpc>
              <a:spcBef>
                <a:spcPts val="0"/>
              </a:spcBef>
              <a:spcAft>
                <a:spcPts val="0"/>
              </a:spcAft>
              <a:buClr>
                <a:srgbClr val="000000"/>
              </a:buClr>
              <a:buSzPts val="1600"/>
              <a:buFont typeface="Arial"/>
              <a:buNone/>
            </a:pPr>
            <a:r>
              <a:rPr b="0" i="0" lang="en-GB" sz="1600" u="none" cap="none" strike="noStrike">
                <a:solidFill>
                  <a:srgbClr val="000000"/>
                </a:solidFill>
                <a:latin typeface="Montserrat"/>
                <a:ea typeface="Montserrat"/>
                <a:cs typeface="Montserrat"/>
                <a:sym typeface="Montserrat"/>
              </a:rPr>
              <a:t>This can be quite overwhelming and when we feel worried we can forget the answers to simple questions such as ‘where did you do work experience?’ or find it hard to say positive things about ourselves like what we are good at doing. So we need </a:t>
            </a:r>
            <a:r>
              <a:rPr b="1" i="0" lang="en-GB" sz="1600" u="none" cap="none" strike="noStrike">
                <a:solidFill>
                  <a:srgbClr val="000000"/>
                </a:solidFill>
                <a:latin typeface="Montserrat"/>
                <a:ea typeface="Montserrat"/>
                <a:cs typeface="Montserrat"/>
                <a:sym typeface="Montserrat"/>
              </a:rPr>
              <a:t>help.</a:t>
            </a:r>
            <a:endParaRPr b="1"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5"/>
          <p:cNvSpPr txBox="1"/>
          <p:nvPr>
            <p:ph type="title"/>
          </p:nvPr>
        </p:nvSpPr>
        <p:spPr>
          <a:xfrm>
            <a:off x="458975" y="446400"/>
            <a:ext cx="6536700" cy="46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Help with interviews</a:t>
            </a:r>
            <a:endParaRPr>
              <a:solidFill>
                <a:schemeClr val="dk2"/>
              </a:solidFill>
            </a:endParaRPr>
          </a:p>
        </p:txBody>
      </p:sp>
      <p:sp>
        <p:nvSpPr>
          <p:cNvPr id="238" name="Google Shape;238;p35"/>
          <p:cNvSpPr txBox="1"/>
          <p:nvPr>
            <p:ph idx="1" type="body"/>
          </p:nvPr>
        </p:nvSpPr>
        <p:spPr>
          <a:xfrm>
            <a:off x="458800" y="909000"/>
            <a:ext cx="4271700" cy="462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i="1" lang="en-GB" sz="1800"/>
              <a:t>Creating a talking picture sheet</a:t>
            </a:r>
            <a:endParaRPr i="1" sz="1800"/>
          </a:p>
          <a:p>
            <a:pPr indent="0" lvl="0" marL="0" rtl="0" algn="l">
              <a:lnSpc>
                <a:spcPct val="130000"/>
              </a:lnSpc>
              <a:spcBef>
                <a:spcPts val="0"/>
              </a:spcBef>
              <a:spcAft>
                <a:spcPts val="0"/>
              </a:spcAft>
              <a:buSzPts val="1600"/>
              <a:buNone/>
            </a:pPr>
            <a:r>
              <a:t/>
            </a:r>
            <a:endParaRPr b="1"/>
          </a:p>
          <a:p>
            <a:pPr indent="0" lvl="0" marL="0" rtl="0" algn="l">
              <a:lnSpc>
                <a:spcPct val="130000"/>
              </a:lnSpc>
              <a:spcBef>
                <a:spcPts val="0"/>
              </a:spcBef>
              <a:spcAft>
                <a:spcPts val="0"/>
              </a:spcAft>
              <a:buSzPts val="1600"/>
              <a:buNone/>
            </a:pPr>
            <a:r>
              <a:t/>
            </a:r>
            <a:endParaRPr b="1"/>
          </a:p>
          <a:p>
            <a:pPr indent="0" lvl="0" marL="0" rtl="0" algn="ctr">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b="1"/>
          </a:p>
        </p:txBody>
      </p:sp>
      <p:sp>
        <p:nvSpPr>
          <p:cNvPr id="239" name="Google Shape;239;p3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240" name="Google Shape;240;p35"/>
          <p:cNvPicPr preferRelativeResize="0"/>
          <p:nvPr/>
        </p:nvPicPr>
        <p:blipFill rotWithShape="1">
          <a:blip r:embed="rId3">
            <a:alphaModFix/>
          </a:blip>
          <a:srcRect b="0" l="0" r="0" t="0"/>
          <a:stretch/>
        </p:blipFill>
        <p:spPr>
          <a:xfrm>
            <a:off x="1268275" y="1438275"/>
            <a:ext cx="5680848" cy="3041925"/>
          </a:xfrm>
          <a:prstGeom prst="rect">
            <a:avLst/>
          </a:prstGeom>
          <a:noFill/>
          <a:ln>
            <a:noFill/>
          </a:ln>
        </p:spPr>
      </p:pic>
      <p:pic>
        <p:nvPicPr>
          <p:cNvPr id="241" name="Google Shape;241;p35"/>
          <p:cNvPicPr preferRelativeResize="0"/>
          <p:nvPr/>
        </p:nvPicPr>
        <p:blipFill rotWithShape="1">
          <a:blip r:embed="rId4">
            <a:alphaModFix/>
          </a:blip>
          <a:srcRect b="0" l="0" r="0" t="0"/>
          <a:stretch/>
        </p:blipFill>
        <p:spPr>
          <a:xfrm>
            <a:off x="2107425" y="1535150"/>
            <a:ext cx="1375776" cy="917901"/>
          </a:xfrm>
          <a:prstGeom prst="rect">
            <a:avLst/>
          </a:prstGeom>
          <a:noFill/>
          <a:ln>
            <a:noFill/>
          </a:ln>
        </p:spPr>
      </p:pic>
      <p:pic>
        <p:nvPicPr>
          <p:cNvPr id="242" name="Google Shape;242;p35"/>
          <p:cNvPicPr preferRelativeResize="0"/>
          <p:nvPr/>
        </p:nvPicPr>
        <p:blipFill rotWithShape="1">
          <a:blip r:embed="rId5">
            <a:alphaModFix/>
          </a:blip>
          <a:srcRect b="23272" l="29982" r="27317" t="23701"/>
          <a:stretch/>
        </p:blipFill>
        <p:spPr>
          <a:xfrm>
            <a:off x="5444175" y="1512725"/>
            <a:ext cx="1162000" cy="962750"/>
          </a:xfrm>
          <a:prstGeom prst="rect">
            <a:avLst/>
          </a:prstGeom>
          <a:noFill/>
          <a:ln>
            <a:noFill/>
          </a:ln>
        </p:spPr>
      </p:pic>
      <p:pic>
        <p:nvPicPr>
          <p:cNvPr id="243" name="Google Shape;243;p35"/>
          <p:cNvPicPr preferRelativeResize="0"/>
          <p:nvPr/>
        </p:nvPicPr>
        <p:blipFill rotWithShape="1">
          <a:blip r:embed="rId6">
            <a:alphaModFix/>
          </a:blip>
          <a:srcRect b="0" l="0" r="0" t="0"/>
          <a:stretch/>
        </p:blipFill>
        <p:spPr>
          <a:xfrm>
            <a:off x="3615375" y="1540125"/>
            <a:ext cx="1545075" cy="917899"/>
          </a:xfrm>
          <a:prstGeom prst="rect">
            <a:avLst/>
          </a:prstGeom>
          <a:noFill/>
          <a:ln>
            <a:noFill/>
          </a:ln>
        </p:spPr>
      </p:pic>
      <p:pic>
        <p:nvPicPr>
          <p:cNvPr id="244" name="Google Shape;244;p35"/>
          <p:cNvPicPr preferRelativeResize="0"/>
          <p:nvPr/>
        </p:nvPicPr>
        <p:blipFill rotWithShape="1">
          <a:blip r:embed="rId7">
            <a:alphaModFix/>
          </a:blip>
          <a:srcRect b="18948" l="0" r="0" t="10869"/>
          <a:stretch/>
        </p:blipFill>
        <p:spPr>
          <a:xfrm>
            <a:off x="2074000" y="2475475"/>
            <a:ext cx="1375776" cy="962750"/>
          </a:xfrm>
          <a:prstGeom prst="rect">
            <a:avLst/>
          </a:prstGeom>
          <a:noFill/>
          <a:ln>
            <a:noFill/>
          </a:ln>
        </p:spPr>
      </p:pic>
      <p:sp>
        <p:nvSpPr>
          <p:cNvPr id="245" name="Google Shape;245;p35"/>
          <p:cNvSpPr/>
          <p:nvPr/>
        </p:nvSpPr>
        <p:spPr>
          <a:xfrm>
            <a:off x="3576700" y="2540100"/>
            <a:ext cx="1545000" cy="862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6" name="Google Shape;246;p35"/>
          <p:cNvPicPr preferRelativeResize="0"/>
          <p:nvPr/>
        </p:nvPicPr>
        <p:blipFill rotWithShape="1">
          <a:blip r:embed="rId8">
            <a:alphaModFix/>
          </a:blip>
          <a:srcRect b="0" l="0" r="0" t="0"/>
          <a:stretch/>
        </p:blipFill>
        <p:spPr>
          <a:xfrm>
            <a:off x="3829000" y="2450937"/>
            <a:ext cx="962749" cy="962749"/>
          </a:xfrm>
          <a:prstGeom prst="rect">
            <a:avLst/>
          </a:prstGeom>
          <a:noFill/>
          <a:ln>
            <a:noFill/>
          </a:ln>
        </p:spPr>
      </p:pic>
      <p:pic>
        <p:nvPicPr>
          <p:cNvPr id="247" name="Google Shape;247;p35"/>
          <p:cNvPicPr preferRelativeResize="0"/>
          <p:nvPr/>
        </p:nvPicPr>
        <p:blipFill rotWithShape="1">
          <a:blip r:embed="rId9">
            <a:alphaModFix/>
          </a:blip>
          <a:srcRect b="0" l="0" r="0" t="0"/>
          <a:stretch/>
        </p:blipFill>
        <p:spPr>
          <a:xfrm>
            <a:off x="5292350" y="2540100"/>
            <a:ext cx="1502051" cy="917901"/>
          </a:xfrm>
          <a:prstGeom prst="rect">
            <a:avLst/>
          </a:prstGeom>
          <a:noFill/>
          <a:ln>
            <a:noFill/>
          </a:ln>
        </p:spPr>
      </p:pic>
      <p:pic>
        <p:nvPicPr>
          <p:cNvPr id="248" name="Google Shape;248;p35"/>
          <p:cNvPicPr preferRelativeResize="0"/>
          <p:nvPr/>
        </p:nvPicPr>
        <p:blipFill rotWithShape="1">
          <a:blip r:embed="rId10">
            <a:alphaModFix/>
          </a:blip>
          <a:srcRect b="0" l="0" r="0" t="0"/>
          <a:stretch/>
        </p:blipFill>
        <p:spPr>
          <a:xfrm>
            <a:off x="3576700" y="3471975"/>
            <a:ext cx="1583750" cy="917899"/>
          </a:xfrm>
          <a:prstGeom prst="rect">
            <a:avLst/>
          </a:prstGeom>
          <a:noFill/>
          <a:ln>
            <a:noFill/>
          </a:ln>
        </p:spPr>
      </p:pic>
      <p:pic>
        <p:nvPicPr>
          <p:cNvPr id="249" name="Google Shape;249;p35"/>
          <p:cNvPicPr preferRelativeResize="0"/>
          <p:nvPr/>
        </p:nvPicPr>
        <p:blipFill rotWithShape="1">
          <a:blip r:embed="rId11">
            <a:alphaModFix/>
          </a:blip>
          <a:srcRect b="5943" l="19908" r="15766" t="17562"/>
          <a:stretch/>
        </p:blipFill>
        <p:spPr>
          <a:xfrm>
            <a:off x="5413476" y="3471975"/>
            <a:ext cx="1345782" cy="962750"/>
          </a:xfrm>
          <a:prstGeom prst="rect">
            <a:avLst/>
          </a:prstGeom>
          <a:noFill/>
          <a:ln>
            <a:noFill/>
          </a:ln>
        </p:spPr>
      </p:pic>
      <p:pic>
        <p:nvPicPr>
          <p:cNvPr id="250" name="Google Shape;250;p35"/>
          <p:cNvPicPr preferRelativeResize="0"/>
          <p:nvPr/>
        </p:nvPicPr>
        <p:blipFill rotWithShape="1">
          <a:blip r:embed="rId12">
            <a:alphaModFix/>
          </a:blip>
          <a:srcRect b="0" l="0" r="0" t="0"/>
          <a:stretch/>
        </p:blipFill>
        <p:spPr>
          <a:xfrm>
            <a:off x="2044299" y="3471975"/>
            <a:ext cx="1375776" cy="9192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6"/>
          <p:cNvSpPr txBox="1"/>
          <p:nvPr>
            <p:ph type="title"/>
          </p:nvPr>
        </p:nvSpPr>
        <p:spPr>
          <a:xfrm>
            <a:off x="458975" y="446400"/>
            <a:ext cx="6536700" cy="46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Help with interviews</a:t>
            </a:r>
            <a:endParaRPr>
              <a:solidFill>
                <a:schemeClr val="dk2"/>
              </a:solidFill>
            </a:endParaRPr>
          </a:p>
        </p:txBody>
      </p:sp>
      <p:sp>
        <p:nvSpPr>
          <p:cNvPr id="256" name="Google Shape;256;p36"/>
          <p:cNvSpPr txBox="1"/>
          <p:nvPr>
            <p:ph idx="1" type="body"/>
          </p:nvPr>
        </p:nvSpPr>
        <p:spPr>
          <a:xfrm>
            <a:off x="458800" y="909000"/>
            <a:ext cx="7978200" cy="32775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i="1" lang="en-GB" sz="1800"/>
              <a:t>Creating a talking picture sheet</a:t>
            </a:r>
            <a:endParaRPr i="1" sz="1800"/>
          </a:p>
          <a:p>
            <a:pPr indent="0" lvl="0" marL="0" rtl="0" algn="l">
              <a:lnSpc>
                <a:spcPct val="130000"/>
              </a:lnSpc>
              <a:spcBef>
                <a:spcPts val="0"/>
              </a:spcBef>
              <a:spcAft>
                <a:spcPts val="0"/>
              </a:spcAft>
              <a:buSzPts val="1600"/>
              <a:buNone/>
            </a:pPr>
            <a:r>
              <a:t/>
            </a:r>
            <a:endParaRPr b="1"/>
          </a:p>
          <a:p>
            <a:pPr indent="0" lvl="0" marL="0" rtl="0" algn="l">
              <a:lnSpc>
                <a:spcPct val="130000"/>
              </a:lnSpc>
              <a:spcBef>
                <a:spcPts val="0"/>
              </a:spcBef>
              <a:spcAft>
                <a:spcPts val="0"/>
              </a:spcAft>
              <a:buSzPts val="1600"/>
              <a:buNone/>
            </a:pPr>
            <a:r>
              <a:t/>
            </a:r>
            <a:endParaRPr b="1"/>
          </a:p>
          <a:p>
            <a:pPr indent="0" lvl="0" marL="0" rtl="0" algn="l">
              <a:lnSpc>
                <a:spcPct val="130000"/>
              </a:lnSpc>
              <a:spcBef>
                <a:spcPts val="0"/>
              </a:spcBef>
              <a:spcAft>
                <a:spcPts val="0"/>
              </a:spcAft>
              <a:buSzPts val="1600"/>
              <a:buNone/>
            </a:pPr>
            <a:r>
              <a:rPr lang="en-GB"/>
              <a:t>Using pictures, symbols or drawings is a simple way to remind us what it is we want to say. The pictures are grouped under three headings:</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b="1" lang="en-GB"/>
              <a:t>About me</a:t>
            </a:r>
            <a:r>
              <a:rPr lang="en-GB"/>
              <a:t> - personal interest</a:t>
            </a:r>
            <a:endParaRPr/>
          </a:p>
          <a:p>
            <a:pPr indent="-330200" lvl="0" marL="457200" rtl="0" algn="l">
              <a:lnSpc>
                <a:spcPct val="130000"/>
              </a:lnSpc>
              <a:spcBef>
                <a:spcPts val="0"/>
              </a:spcBef>
              <a:spcAft>
                <a:spcPts val="0"/>
              </a:spcAft>
              <a:buSzPts val="1600"/>
              <a:buChar char="●"/>
            </a:pPr>
            <a:r>
              <a:rPr b="1" lang="en-GB"/>
              <a:t>I’m good at</a:t>
            </a:r>
            <a:r>
              <a:rPr lang="en-GB"/>
              <a:t> - skills and qualities</a:t>
            </a:r>
            <a:endParaRPr/>
          </a:p>
          <a:p>
            <a:pPr indent="-330200" lvl="0" marL="457200" rtl="0" algn="l">
              <a:lnSpc>
                <a:spcPct val="130000"/>
              </a:lnSpc>
              <a:spcBef>
                <a:spcPts val="0"/>
              </a:spcBef>
              <a:spcAft>
                <a:spcPts val="0"/>
              </a:spcAft>
              <a:buSzPts val="1600"/>
              <a:buChar char="●"/>
            </a:pPr>
            <a:r>
              <a:rPr b="1" lang="en-GB"/>
              <a:t>My experience</a:t>
            </a:r>
            <a:r>
              <a:rPr lang="en-GB"/>
              <a:t> - things you have done in the past that will help you do the job you are applying for</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b="1"/>
          </a:p>
        </p:txBody>
      </p:sp>
      <p:sp>
        <p:nvSpPr>
          <p:cNvPr id="257" name="Google Shape;257;p3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7"/>
          <p:cNvSpPr txBox="1"/>
          <p:nvPr>
            <p:ph type="title"/>
          </p:nvPr>
        </p:nvSpPr>
        <p:spPr>
          <a:xfrm>
            <a:off x="458975" y="446400"/>
            <a:ext cx="5134800" cy="382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Talking about myself - </a:t>
            </a:r>
            <a:r>
              <a:rPr b="0" lang="en-GB">
                <a:solidFill>
                  <a:schemeClr val="dk2"/>
                </a:solidFill>
              </a:rPr>
              <a:t>Example 1</a:t>
            </a:r>
            <a:endParaRPr b="0">
              <a:solidFill>
                <a:schemeClr val="dk2"/>
              </a:solidFill>
            </a:endParaRPr>
          </a:p>
        </p:txBody>
      </p:sp>
      <p:sp>
        <p:nvSpPr>
          <p:cNvPr id="263" name="Google Shape;263;p3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pic>
        <p:nvPicPr>
          <p:cNvPr id="264" name="Google Shape;264;p37"/>
          <p:cNvPicPr preferRelativeResize="0"/>
          <p:nvPr/>
        </p:nvPicPr>
        <p:blipFill rotWithShape="1">
          <a:blip r:embed="rId3">
            <a:alphaModFix/>
          </a:blip>
          <a:srcRect b="0" l="0" r="0" t="0"/>
          <a:stretch/>
        </p:blipFill>
        <p:spPr>
          <a:xfrm>
            <a:off x="1042250" y="909999"/>
            <a:ext cx="6483075" cy="3890851"/>
          </a:xfrm>
          <a:prstGeom prst="rect">
            <a:avLst/>
          </a:prstGeom>
          <a:noFill/>
          <a:ln>
            <a:noFill/>
          </a:ln>
        </p:spPr>
      </p:pic>
      <p:pic>
        <p:nvPicPr>
          <p:cNvPr id="265" name="Google Shape;265;p37"/>
          <p:cNvPicPr preferRelativeResize="0"/>
          <p:nvPr/>
        </p:nvPicPr>
        <p:blipFill rotWithShape="1">
          <a:blip r:embed="rId4">
            <a:alphaModFix/>
          </a:blip>
          <a:srcRect b="0" l="0" r="0" t="0"/>
          <a:stretch/>
        </p:blipFill>
        <p:spPr>
          <a:xfrm>
            <a:off x="1999902" y="1033909"/>
            <a:ext cx="1570058" cy="1174062"/>
          </a:xfrm>
          <a:prstGeom prst="rect">
            <a:avLst/>
          </a:prstGeom>
          <a:noFill/>
          <a:ln>
            <a:noFill/>
          </a:ln>
        </p:spPr>
      </p:pic>
      <p:pic>
        <p:nvPicPr>
          <p:cNvPr id="266" name="Google Shape;266;p37"/>
          <p:cNvPicPr preferRelativeResize="0"/>
          <p:nvPr/>
        </p:nvPicPr>
        <p:blipFill rotWithShape="1">
          <a:blip r:embed="rId5">
            <a:alphaModFix/>
          </a:blip>
          <a:srcRect b="23272" l="29982" r="27317" t="23701"/>
          <a:stretch/>
        </p:blipFill>
        <p:spPr>
          <a:xfrm>
            <a:off x="5807855" y="1005226"/>
            <a:ext cx="1326093" cy="1231430"/>
          </a:xfrm>
          <a:prstGeom prst="rect">
            <a:avLst/>
          </a:prstGeom>
          <a:noFill/>
          <a:ln>
            <a:noFill/>
          </a:ln>
        </p:spPr>
      </p:pic>
      <p:pic>
        <p:nvPicPr>
          <p:cNvPr id="267" name="Google Shape;267;p37"/>
          <p:cNvPicPr preferRelativeResize="0"/>
          <p:nvPr/>
        </p:nvPicPr>
        <p:blipFill rotWithShape="1">
          <a:blip r:embed="rId6">
            <a:alphaModFix/>
          </a:blip>
          <a:srcRect b="0" l="0" r="0" t="0"/>
          <a:stretch/>
        </p:blipFill>
        <p:spPr>
          <a:xfrm>
            <a:off x="3720799" y="1040273"/>
            <a:ext cx="1763264" cy="1174063"/>
          </a:xfrm>
          <a:prstGeom prst="rect">
            <a:avLst/>
          </a:prstGeom>
          <a:noFill/>
          <a:ln>
            <a:noFill/>
          </a:ln>
        </p:spPr>
      </p:pic>
      <p:pic>
        <p:nvPicPr>
          <p:cNvPr id="268" name="Google Shape;268;p37"/>
          <p:cNvPicPr preferRelativeResize="0"/>
          <p:nvPr/>
        </p:nvPicPr>
        <p:blipFill rotWithShape="1">
          <a:blip r:embed="rId7">
            <a:alphaModFix/>
          </a:blip>
          <a:srcRect b="18948" l="0" r="0" t="10869"/>
          <a:stretch/>
        </p:blipFill>
        <p:spPr>
          <a:xfrm>
            <a:off x="1961757" y="2236655"/>
            <a:ext cx="1570057" cy="1231430"/>
          </a:xfrm>
          <a:prstGeom prst="rect">
            <a:avLst/>
          </a:prstGeom>
          <a:noFill/>
          <a:ln>
            <a:noFill/>
          </a:ln>
        </p:spPr>
      </p:pic>
      <p:sp>
        <p:nvSpPr>
          <p:cNvPr id="269" name="Google Shape;269;p37"/>
          <p:cNvSpPr/>
          <p:nvPr/>
        </p:nvSpPr>
        <p:spPr>
          <a:xfrm>
            <a:off x="3676662" y="2319316"/>
            <a:ext cx="1763100" cy="1103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0" name="Google Shape;270;p37"/>
          <p:cNvPicPr preferRelativeResize="0"/>
          <p:nvPr/>
        </p:nvPicPr>
        <p:blipFill rotWithShape="1">
          <a:blip r:embed="rId8">
            <a:alphaModFix/>
          </a:blip>
          <a:srcRect b="0" l="0" r="0" t="0"/>
          <a:stretch/>
        </p:blipFill>
        <p:spPr>
          <a:xfrm>
            <a:off x="3964591" y="2205270"/>
            <a:ext cx="1098704" cy="1231430"/>
          </a:xfrm>
          <a:prstGeom prst="rect">
            <a:avLst/>
          </a:prstGeom>
          <a:noFill/>
          <a:ln>
            <a:noFill/>
          </a:ln>
        </p:spPr>
      </p:pic>
      <p:pic>
        <p:nvPicPr>
          <p:cNvPr id="271" name="Google Shape;271;p37"/>
          <p:cNvPicPr preferRelativeResize="0"/>
          <p:nvPr/>
        </p:nvPicPr>
        <p:blipFill rotWithShape="1">
          <a:blip r:embed="rId9">
            <a:alphaModFix/>
          </a:blip>
          <a:srcRect b="0" l="0" r="0" t="0"/>
          <a:stretch/>
        </p:blipFill>
        <p:spPr>
          <a:xfrm>
            <a:off x="5634589" y="2319316"/>
            <a:ext cx="1714166" cy="1174062"/>
          </a:xfrm>
          <a:prstGeom prst="rect">
            <a:avLst/>
          </a:prstGeom>
          <a:noFill/>
          <a:ln>
            <a:noFill/>
          </a:ln>
        </p:spPr>
      </p:pic>
      <p:pic>
        <p:nvPicPr>
          <p:cNvPr id="272" name="Google Shape;272;p37"/>
          <p:cNvPicPr preferRelativeResize="0"/>
          <p:nvPr/>
        </p:nvPicPr>
        <p:blipFill rotWithShape="1">
          <a:blip r:embed="rId10">
            <a:alphaModFix/>
          </a:blip>
          <a:srcRect b="0" l="0" r="0" t="0"/>
          <a:stretch/>
        </p:blipFill>
        <p:spPr>
          <a:xfrm>
            <a:off x="3676662" y="3511253"/>
            <a:ext cx="1807402" cy="1174061"/>
          </a:xfrm>
          <a:prstGeom prst="rect">
            <a:avLst/>
          </a:prstGeom>
          <a:noFill/>
          <a:ln>
            <a:noFill/>
          </a:ln>
        </p:spPr>
      </p:pic>
      <p:pic>
        <p:nvPicPr>
          <p:cNvPr id="273" name="Google Shape;273;p37"/>
          <p:cNvPicPr preferRelativeResize="0"/>
          <p:nvPr/>
        </p:nvPicPr>
        <p:blipFill rotWithShape="1">
          <a:blip r:embed="rId11">
            <a:alphaModFix/>
          </a:blip>
          <a:srcRect b="5943" l="19908" r="15766" t="17562"/>
          <a:stretch/>
        </p:blipFill>
        <p:spPr>
          <a:xfrm>
            <a:off x="5772820" y="3511253"/>
            <a:ext cx="1535827" cy="1231430"/>
          </a:xfrm>
          <a:prstGeom prst="rect">
            <a:avLst/>
          </a:prstGeom>
          <a:noFill/>
          <a:ln>
            <a:noFill/>
          </a:ln>
        </p:spPr>
      </p:pic>
      <p:pic>
        <p:nvPicPr>
          <p:cNvPr id="274" name="Google Shape;274;p37"/>
          <p:cNvPicPr preferRelativeResize="0"/>
          <p:nvPr/>
        </p:nvPicPr>
        <p:blipFill rotWithShape="1">
          <a:blip r:embed="rId12">
            <a:alphaModFix/>
          </a:blip>
          <a:srcRect b="0" l="0" r="0" t="0"/>
          <a:stretch/>
        </p:blipFill>
        <p:spPr>
          <a:xfrm>
            <a:off x="1927862" y="3511254"/>
            <a:ext cx="1570057" cy="1175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cxnSp>
        <p:nvCxnSpPr>
          <p:cNvPr id="280" name="Google Shape;280;p38"/>
          <p:cNvCxnSpPr/>
          <p:nvPr/>
        </p:nvCxnSpPr>
        <p:spPr>
          <a:xfrm>
            <a:off x="3883675" y="1420150"/>
            <a:ext cx="0" cy="956400"/>
          </a:xfrm>
          <a:prstGeom prst="straightConnector1">
            <a:avLst/>
          </a:prstGeom>
          <a:noFill/>
          <a:ln cap="flat" cmpd="sng" w="152400">
            <a:solidFill>
              <a:srgbClr val="FFFFFF"/>
            </a:solidFill>
            <a:prstDash val="solid"/>
            <a:round/>
            <a:headEnd len="sm" w="sm" type="none"/>
            <a:tailEnd len="sm" w="sm" type="none"/>
          </a:ln>
        </p:spPr>
      </p:cxnSp>
      <p:cxnSp>
        <p:nvCxnSpPr>
          <p:cNvPr id="281" name="Google Shape;281;p38"/>
          <p:cNvCxnSpPr/>
          <p:nvPr/>
        </p:nvCxnSpPr>
        <p:spPr>
          <a:xfrm>
            <a:off x="3883675" y="1431075"/>
            <a:ext cx="1492500" cy="14400"/>
          </a:xfrm>
          <a:prstGeom prst="straightConnector1">
            <a:avLst/>
          </a:prstGeom>
          <a:noFill/>
          <a:ln cap="flat" cmpd="sng" w="228600">
            <a:solidFill>
              <a:srgbClr val="FFFFFF"/>
            </a:solidFill>
            <a:prstDash val="solid"/>
            <a:round/>
            <a:headEnd len="sm" w="sm" type="none"/>
            <a:tailEnd len="sm" w="sm" type="none"/>
          </a:ln>
        </p:spPr>
      </p:cxnSp>
      <p:cxnSp>
        <p:nvCxnSpPr>
          <p:cNvPr id="282" name="Google Shape;282;p38"/>
          <p:cNvCxnSpPr/>
          <p:nvPr/>
        </p:nvCxnSpPr>
        <p:spPr>
          <a:xfrm>
            <a:off x="5282325" y="1530000"/>
            <a:ext cx="0" cy="956400"/>
          </a:xfrm>
          <a:prstGeom prst="straightConnector1">
            <a:avLst/>
          </a:prstGeom>
          <a:noFill/>
          <a:ln cap="flat" cmpd="sng" w="152400">
            <a:solidFill>
              <a:srgbClr val="FFFFFF"/>
            </a:solidFill>
            <a:prstDash val="solid"/>
            <a:round/>
            <a:headEnd len="sm" w="sm" type="none"/>
            <a:tailEnd len="sm" w="sm" type="none"/>
          </a:ln>
        </p:spPr>
      </p:cxnSp>
      <p:sp>
        <p:nvSpPr>
          <p:cNvPr id="283" name="Google Shape;283;p38"/>
          <p:cNvSpPr txBox="1"/>
          <p:nvPr>
            <p:ph type="title"/>
          </p:nvPr>
        </p:nvSpPr>
        <p:spPr>
          <a:xfrm>
            <a:off x="458975" y="446400"/>
            <a:ext cx="5199000" cy="8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Talking about myself - </a:t>
            </a:r>
            <a:r>
              <a:rPr b="0" lang="en-GB">
                <a:solidFill>
                  <a:schemeClr val="dk2"/>
                </a:solidFill>
              </a:rPr>
              <a:t>Example 2</a:t>
            </a:r>
            <a:endParaRPr b="0">
              <a:solidFill>
                <a:schemeClr val="dk2"/>
              </a:solidFill>
            </a:endParaRPr>
          </a:p>
        </p:txBody>
      </p:sp>
      <p:pic>
        <p:nvPicPr>
          <p:cNvPr id="284" name="Google Shape;284;p38"/>
          <p:cNvPicPr preferRelativeResize="0"/>
          <p:nvPr/>
        </p:nvPicPr>
        <p:blipFill rotWithShape="1">
          <a:blip r:embed="rId3">
            <a:alphaModFix/>
          </a:blip>
          <a:srcRect b="0" l="0" r="0" t="0"/>
          <a:stretch/>
        </p:blipFill>
        <p:spPr>
          <a:xfrm rot="-5400000">
            <a:off x="2374952" y="46685"/>
            <a:ext cx="4070251" cy="5626825"/>
          </a:xfrm>
          <a:prstGeom prst="rect">
            <a:avLst/>
          </a:prstGeom>
          <a:noFill/>
          <a:ln>
            <a:noFill/>
          </a:ln>
        </p:spPr>
      </p:pic>
      <p:sp>
        <p:nvSpPr>
          <p:cNvPr id="285" name="Google Shape;285;p38"/>
          <p:cNvSpPr txBox="1"/>
          <p:nvPr/>
        </p:nvSpPr>
        <p:spPr>
          <a:xfrm>
            <a:off x="535000" y="4797825"/>
            <a:ext cx="4566300" cy="32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1D1C1D"/>
                </a:solidFill>
                <a:latin typeface="Montserrat"/>
                <a:ea typeface="Montserrat"/>
                <a:cs typeface="Montserrat"/>
                <a:sym typeface="Montserrat"/>
              </a:rPr>
              <a:t>Image teachers own</a:t>
            </a:r>
            <a:endParaRPr b="0" i="0" sz="9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9"/>
          <p:cNvSpPr txBox="1"/>
          <p:nvPr>
            <p:ph type="title"/>
          </p:nvPr>
        </p:nvSpPr>
        <p:spPr>
          <a:xfrm>
            <a:off x="458975" y="446400"/>
            <a:ext cx="8316900" cy="8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Talking about myself - </a:t>
            </a:r>
            <a:r>
              <a:rPr b="0" lang="en-GB" sz="2100">
                <a:solidFill>
                  <a:schemeClr val="dk2"/>
                </a:solidFill>
              </a:rPr>
              <a:t>have a go at making one for yourself</a:t>
            </a:r>
            <a:r>
              <a:rPr lang="en-GB">
                <a:solidFill>
                  <a:schemeClr val="dk2"/>
                </a:solidFill>
              </a:rPr>
              <a:t> </a:t>
            </a:r>
            <a:endParaRPr>
              <a:solidFill>
                <a:schemeClr val="dk2"/>
              </a:solidFill>
            </a:endParaRPr>
          </a:p>
        </p:txBody>
      </p:sp>
      <p:sp>
        <p:nvSpPr>
          <p:cNvPr id="291" name="Google Shape;291;p39"/>
          <p:cNvSpPr txBox="1"/>
          <p:nvPr/>
        </p:nvSpPr>
        <p:spPr>
          <a:xfrm>
            <a:off x="2957875" y="4627750"/>
            <a:ext cx="3951000" cy="321300"/>
          </a:xfrm>
          <a:prstGeom prst="rect">
            <a:avLst/>
          </a:prstGeom>
          <a:noFill/>
          <a:ln>
            <a:noFill/>
          </a:ln>
        </p:spPr>
        <p:txBody>
          <a:bodyPr anchorCtr="0" anchor="b" bIns="0" lIns="0" spcFirstLastPara="1" rIns="0" wrap="square" tIns="0">
            <a:noAutofit/>
          </a:bodyPr>
          <a:lstStyle/>
          <a:p>
            <a:pPr indent="0" lvl="0" marL="0" marR="0" rtl="0" algn="l">
              <a:lnSpc>
                <a:spcPct val="13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292" name="Google Shape;292;p3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graphicFrame>
        <p:nvGraphicFramePr>
          <p:cNvPr id="293" name="Google Shape;293;p39"/>
          <p:cNvGraphicFramePr/>
          <p:nvPr/>
        </p:nvGraphicFramePr>
        <p:xfrm>
          <a:off x="522433" y="938778"/>
          <a:ext cx="3000000" cy="3000000"/>
        </p:xfrm>
        <a:graphic>
          <a:graphicData uri="http://schemas.openxmlformats.org/drawingml/2006/table">
            <a:tbl>
              <a:tblPr bandRow="1" firstRow="1">
                <a:noFill/>
                <a:tableStyleId>{BF0FFA09-42E7-47C0-9EC2-2BC0CD8CCD0C}</a:tableStyleId>
              </a:tblPr>
              <a:tblGrid>
                <a:gridCol w="1339700"/>
                <a:gridCol w="1974400"/>
                <a:gridCol w="1988850"/>
                <a:gridCol w="2137325"/>
              </a:tblGrid>
              <a:tr h="1250175">
                <a:tc>
                  <a:txBody>
                    <a:bodyPr/>
                    <a:lstStyle/>
                    <a:p>
                      <a:pPr indent="0" lvl="0" marL="0" marR="0" rtl="0" algn="ctr">
                        <a:lnSpc>
                          <a:spcPct val="100000"/>
                        </a:lnSpc>
                        <a:spcBef>
                          <a:spcPts val="0"/>
                        </a:spcBef>
                        <a:spcAft>
                          <a:spcPts val="0"/>
                        </a:spcAft>
                        <a:buClr>
                          <a:srgbClr val="000000"/>
                        </a:buClr>
                        <a:buSzPts val="1600"/>
                        <a:buFont typeface="Arial"/>
                        <a:buNone/>
                      </a:pPr>
                      <a:r>
                        <a:rPr lang="en-GB" sz="1600" u="none" cap="none" strike="noStrike">
                          <a:solidFill>
                            <a:schemeClr val="dk2"/>
                          </a:solidFill>
                          <a:latin typeface="Montserrat"/>
                          <a:ea typeface="Montserrat"/>
                          <a:cs typeface="Montserrat"/>
                          <a:sym typeface="Montserrat"/>
                        </a:rPr>
                        <a:t>About me</a:t>
                      </a:r>
                      <a:endParaRPr sz="1600" u="none" cap="none" strike="noStrike">
                        <a:solidFill>
                          <a:schemeClr val="dk2"/>
                        </a:solidFill>
                        <a:latin typeface="Montserrat"/>
                        <a:ea typeface="Montserrat"/>
                        <a:cs typeface="Montserrat"/>
                        <a:sym typeface="Montserrat"/>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r h="1250175">
                <a:tc>
                  <a:txBody>
                    <a:bodyPr/>
                    <a:lstStyle/>
                    <a:p>
                      <a:pPr indent="0" lvl="0" marL="0" marR="0" rtl="0" algn="ctr">
                        <a:lnSpc>
                          <a:spcPct val="100000"/>
                        </a:lnSpc>
                        <a:spcBef>
                          <a:spcPts val="0"/>
                        </a:spcBef>
                        <a:spcAft>
                          <a:spcPts val="0"/>
                        </a:spcAft>
                        <a:buClr>
                          <a:srgbClr val="000000"/>
                        </a:buClr>
                        <a:buSzPts val="1600"/>
                        <a:buFont typeface="Arial"/>
                        <a:buNone/>
                      </a:pPr>
                      <a:r>
                        <a:rPr lang="en-GB" sz="1600" u="none" cap="none" strike="noStrike">
                          <a:solidFill>
                            <a:schemeClr val="dk2"/>
                          </a:solidFill>
                          <a:latin typeface="Montserrat"/>
                          <a:ea typeface="Montserrat"/>
                          <a:cs typeface="Montserrat"/>
                          <a:sym typeface="Montserrat"/>
                        </a:rPr>
                        <a:t>I’m good at</a:t>
                      </a:r>
                      <a:endParaRPr sz="1600" u="none" cap="none" strike="noStrike">
                        <a:solidFill>
                          <a:schemeClr val="dk2"/>
                        </a:solidFill>
                        <a:latin typeface="Montserrat"/>
                        <a:ea typeface="Montserrat"/>
                        <a:cs typeface="Montserrat"/>
                        <a:sym typeface="Montserrat"/>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r h="1250175">
                <a:tc>
                  <a:txBody>
                    <a:bodyPr/>
                    <a:lstStyle/>
                    <a:p>
                      <a:pPr indent="0" lvl="0" marL="0" marR="0" rtl="0" algn="ctr">
                        <a:lnSpc>
                          <a:spcPct val="100000"/>
                        </a:lnSpc>
                        <a:spcBef>
                          <a:spcPts val="0"/>
                        </a:spcBef>
                        <a:spcAft>
                          <a:spcPts val="0"/>
                        </a:spcAft>
                        <a:buClr>
                          <a:srgbClr val="000000"/>
                        </a:buClr>
                        <a:buSzPts val="1600"/>
                        <a:buFont typeface="Arial"/>
                        <a:buNone/>
                      </a:pPr>
                      <a:r>
                        <a:rPr lang="en-GB" sz="1600" u="none" cap="none" strike="noStrike">
                          <a:solidFill>
                            <a:schemeClr val="dk2"/>
                          </a:solidFill>
                          <a:latin typeface="Montserrat"/>
                          <a:ea typeface="Montserrat"/>
                          <a:cs typeface="Montserrat"/>
                          <a:sym typeface="Montserrat"/>
                        </a:rPr>
                        <a:t>My experience</a:t>
                      </a:r>
                      <a:endParaRPr sz="1600" u="none" cap="none" strike="noStrike">
                        <a:solidFill>
                          <a:schemeClr val="dk2"/>
                        </a:solidFill>
                        <a:latin typeface="Montserrat"/>
                        <a:ea typeface="Montserrat"/>
                        <a:cs typeface="Montserrat"/>
                        <a:sym typeface="Montserrat"/>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0"/>
          <p:cNvSpPr txBox="1"/>
          <p:nvPr>
            <p:ph type="title"/>
          </p:nvPr>
        </p:nvSpPr>
        <p:spPr>
          <a:xfrm>
            <a:off x="458975" y="445025"/>
            <a:ext cx="8226000" cy="3695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Help with interviews</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a:p>
            <a:pPr indent="0" lvl="0" marL="0" rtl="0" algn="l">
              <a:lnSpc>
                <a:spcPct val="115000"/>
              </a:lnSpc>
              <a:spcBef>
                <a:spcPts val="0"/>
              </a:spcBef>
              <a:spcAft>
                <a:spcPts val="0"/>
              </a:spcAft>
              <a:buSzPts val="2200"/>
              <a:buNone/>
            </a:pPr>
            <a:r>
              <a:rPr b="0" lang="en-GB" sz="2000">
                <a:solidFill>
                  <a:schemeClr val="dk2"/>
                </a:solidFill>
              </a:rPr>
              <a:t>People often use different words to ask the same things.</a:t>
            </a:r>
            <a:endParaRPr b="0" sz="2000">
              <a:solidFill>
                <a:schemeClr val="dk2"/>
              </a:solidFill>
            </a:endParaRPr>
          </a:p>
          <a:p>
            <a:pPr indent="0" lvl="0" marL="0" rtl="0" algn="l">
              <a:lnSpc>
                <a:spcPct val="115000"/>
              </a:lnSpc>
              <a:spcBef>
                <a:spcPts val="0"/>
              </a:spcBef>
              <a:spcAft>
                <a:spcPts val="0"/>
              </a:spcAft>
              <a:buSzPts val="2200"/>
              <a:buNone/>
            </a:pPr>
            <a:r>
              <a:rPr b="0" lang="en-GB" sz="2000">
                <a:solidFill>
                  <a:schemeClr val="dk2"/>
                </a:solidFill>
              </a:rPr>
              <a:t>Over the next three slides you will see some examples of this.</a:t>
            </a:r>
            <a:endParaRPr b="0" sz="2000">
              <a:solidFill>
                <a:schemeClr val="dk2"/>
              </a:solidFill>
            </a:endParaRPr>
          </a:p>
          <a:p>
            <a:pPr indent="0" lvl="0" marL="0" rtl="0" algn="l">
              <a:lnSpc>
                <a:spcPct val="115000"/>
              </a:lnSpc>
              <a:spcBef>
                <a:spcPts val="0"/>
              </a:spcBef>
              <a:spcAft>
                <a:spcPts val="0"/>
              </a:spcAft>
              <a:buSzPts val="2200"/>
              <a:buNone/>
            </a:pPr>
            <a:r>
              <a:t/>
            </a:r>
            <a:endParaRPr b="0" sz="2000">
              <a:solidFill>
                <a:schemeClr val="dk2"/>
              </a:solidFill>
            </a:endParaRPr>
          </a:p>
          <a:p>
            <a:pPr indent="0" lvl="0" marL="0" rtl="0" algn="l">
              <a:lnSpc>
                <a:spcPct val="115000"/>
              </a:lnSpc>
              <a:spcBef>
                <a:spcPts val="0"/>
              </a:spcBef>
              <a:spcAft>
                <a:spcPts val="0"/>
              </a:spcAft>
              <a:buSzPts val="2200"/>
              <a:buNone/>
            </a:pPr>
            <a:r>
              <a:rPr lang="en-GB" sz="2000">
                <a:solidFill>
                  <a:schemeClr val="dk2"/>
                </a:solidFill>
              </a:rPr>
              <a:t>Have a go at answering these questions with your teaching partner.</a:t>
            </a:r>
            <a:endParaRPr sz="2000">
              <a:solidFill>
                <a:schemeClr val="dk2"/>
              </a:solidFill>
            </a:endParaRPr>
          </a:p>
          <a:p>
            <a:pPr indent="0" lvl="0" marL="0" rtl="0" algn="l">
              <a:lnSpc>
                <a:spcPct val="115000"/>
              </a:lnSpc>
              <a:spcBef>
                <a:spcPts val="0"/>
              </a:spcBef>
              <a:spcAft>
                <a:spcPts val="0"/>
              </a:spcAft>
              <a:buSzPts val="2200"/>
              <a:buNone/>
            </a:pPr>
            <a:r>
              <a:t/>
            </a:r>
            <a:endParaRPr b="0" sz="2000">
              <a:solidFill>
                <a:schemeClr val="dk2"/>
              </a:solidFill>
            </a:endParaRPr>
          </a:p>
          <a:p>
            <a:pPr indent="0" lvl="0" marL="0" rtl="0" algn="l">
              <a:lnSpc>
                <a:spcPct val="115000"/>
              </a:lnSpc>
              <a:spcBef>
                <a:spcPts val="0"/>
              </a:spcBef>
              <a:spcAft>
                <a:spcPts val="0"/>
              </a:spcAft>
              <a:buSzPts val="2200"/>
              <a:buNone/>
            </a:pPr>
            <a:r>
              <a:rPr b="0" lang="en-GB" sz="2000">
                <a:solidFill>
                  <a:schemeClr val="dk2"/>
                </a:solidFill>
              </a:rPr>
              <a:t>Remember to use your talking picture sheet to support your answers.</a:t>
            </a:r>
            <a:endParaRPr b="0" sz="2000">
              <a:solidFill>
                <a:schemeClr val="dk2"/>
              </a:solidFill>
            </a:endParaRPr>
          </a:p>
        </p:txBody>
      </p:sp>
      <p:sp>
        <p:nvSpPr>
          <p:cNvPr id="299" name="Google Shape;299;p4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rgbClr val="434343"/>
                </a:solidFill>
              </a:rPr>
              <a:t>Same question different words</a:t>
            </a:r>
            <a:endParaRPr>
              <a:solidFill>
                <a:srgbClr val="434343"/>
              </a:solidFill>
            </a:endParaRPr>
          </a:p>
        </p:txBody>
      </p:sp>
      <p:sp>
        <p:nvSpPr>
          <p:cNvPr id="305" name="Google Shape;305;p4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cxnSp>
        <p:nvCxnSpPr>
          <p:cNvPr id="306" name="Google Shape;306;p41"/>
          <p:cNvCxnSpPr/>
          <p:nvPr/>
        </p:nvCxnSpPr>
        <p:spPr>
          <a:xfrm>
            <a:off x="3883675" y="1420150"/>
            <a:ext cx="0" cy="956400"/>
          </a:xfrm>
          <a:prstGeom prst="straightConnector1">
            <a:avLst/>
          </a:prstGeom>
          <a:noFill/>
          <a:ln cap="flat" cmpd="sng" w="152400">
            <a:solidFill>
              <a:srgbClr val="FFFFFF"/>
            </a:solidFill>
            <a:prstDash val="solid"/>
            <a:round/>
            <a:headEnd len="sm" w="sm" type="none"/>
            <a:tailEnd len="sm" w="sm" type="none"/>
          </a:ln>
        </p:spPr>
      </p:cxnSp>
      <p:cxnSp>
        <p:nvCxnSpPr>
          <p:cNvPr id="307" name="Google Shape;307;p41"/>
          <p:cNvCxnSpPr/>
          <p:nvPr/>
        </p:nvCxnSpPr>
        <p:spPr>
          <a:xfrm>
            <a:off x="3883675" y="1431075"/>
            <a:ext cx="1492500" cy="14400"/>
          </a:xfrm>
          <a:prstGeom prst="straightConnector1">
            <a:avLst/>
          </a:prstGeom>
          <a:noFill/>
          <a:ln cap="flat" cmpd="sng" w="228600">
            <a:solidFill>
              <a:srgbClr val="FFFFFF"/>
            </a:solidFill>
            <a:prstDash val="solid"/>
            <a:round/>
            <a:headEnd len="sm" w="sm" type="none"/>
            <a:tailEnd len="sm" w="sm" type="none"/>
          </a:ln>
        </p:spPr>
      </p:cxnSp>
      <p:cxnSp>
        <p:nvCxnSpPr>
          <p:cNvPr id="308" name="Google Shape;308;p41"/>
          <p:cNvCxnSpPr/>
          <p:nvPr/>
        </p:nvCxnSpPr>
        <p:spPr>
          <a:xfrm>
            <a:off x="5282325" y="1530000"/>
            <a:ext cx="0" cy="956400"/>
          </a:xfrm>
          <a:prstGeom prst="straightConnector1">
            <a:avLst/>
          </a:prstGeom>
          <a:noFill/>
          <a:ln cap="flat" cmpd="sng" w="152400">
            <a:solidFill>
              <a:srgbClr val="FFFFFF"/>
            </a:solidFill>
            <a:prstDash val="solid"/>
            <a:round/>
            <a:headEnd len="sm" w="sm" type="none"/>
            <a:tailEnd len="sm" w="sm" type="none"/>
          </a:ln>
        </p:spPr>
      </p:cxnSp>
      <p:sp>
        <p:nvSpPr>
          <p:cNvPr id="309" name="Google Shape;309;p41"/>
          <p:cNvSpPr/>
          <p:nvPr/>
        </p:nvSpPr>
        <p:spPr>
          <a:xfrm>
            <a:off x="740357" y="1568673"/>
            <a:ext cx="7206600" cy="221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434343"/>
                </a:solidFill>
                <a:latin typeface="Montserrat"/>
                <a:ea typeface="Montserrat"/>
                <a:cs typeface="Montserrat"/>
                <a:sym typeface="Montserrat"/>
              </a:rPr>
              <a:t>Tell us a bit about yourself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34343"/>
              </a:solidFill>
              <a:latin typeface="Montserrat"/>
              <a:ea typeface="Montserrat"/>
              <a:cs typeface="Montserrat"/>
              <a:sym typeface="Montserrat"/>
            </a:endParaRPr>
          </a:p>
          <a:p>
            <a:pPr indent="-349250" lvl="0" marL="457200" marR="0" rtl="0" algn="l">
              <a:lnSpc>
                <a:spcPct val="100000"/>
              </a:lnSpc>
              <a:spcBef>
                <a:spcPts val="0"/>
              </a:spcBef>
              <a:spcAft>
                <a:spcPts val="0"/>
              </a:spcAft>
              <a:buClr>
                <a:srgbClr val="434343"/>
              </a:buClr>
              <a:buSzPts val="1900"/>
              <a:buFont typeface="Montserrat"/>
              <a:buChar char="●"/>
            </a:pPr>
            <a:r>
              <a:rPr b="0" i="0" lang="en-GB" sz="1900" u="none" cap="none" strike="noStrike">
                <a:solidFill>
                  <a:srgbClr val="434343"/>
                </a:solidFill>
                <a:latin typeface="Montserrat"/>
                <a:ea typeface="Montserrat"/>
                <a:cs typeface="Montserrat"/>
                <a:sym typeface="Montserrat"/>
              </a:rPr>
              <a:t>What do you like doing in your own time?</a:t>
            </a:r>
            <a:endParaRPr b="0" i="0" sz="1500" u="none" cap="none" strike="noStrike">
              <a:solidFill>
                <a:srgbClr val="000000"/>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4343"/>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4343"/>
              </a:solidFill>
              <a:latin typeface="Montserrat"/>
              <a:ea typeface="Montserrat"/>
              <a:cs typeface="Montserrat"/>
              <a:sym typeface="Montserrat"/>
            </a:endParaRPr>
          </a:p>
          <a:p>
            <a:pPr indent="-349250" lvl="0" marL="457200" marR="0" rtl="0" algn="l">
              <a:lnSpc>
                <a:spcPct val="100000"/>
              </a:lnSpc>
              <a:spcBef>
                <a:spcPts val="0"/>
              </a:spcBef>
              <a:spcAft>
                <a:spcPts val="0"/>
              </a:spcAft>
              <a:buClr>
                <a:srgbClr val="434343"/>
              </a:buClr>
              <a:buSzPts val="1900"/>
              <a:buFont typeface="Montserrat"/>
              <a:buChar char="●"/>
            </a:pPr>
            <a:r>
              <a:rPr b="0" i="0" lang="en-GB" sz="1900" u="none" cap="none" strike="noStrike">
                <a:solidFill>
                  <a:srgbClr val="434343"/>
                </a:solidFill>
                <a:latin typeface="Montserrat"/>
                <a:ea typeface="Montserrat"/>
                <a:cs typeface="Montserrat"/>
                <a:sym typeface="Montserrat"/>
              </a:rPr>
              <a:t>Do you have any hobbies or interests?</a:t>
            </a:r>
            <a:endParaRPr b="0" i="0" sz="1500" u="none" cap="none" strike="noStrike">
              <a:solidFill>
                <a:srgbClr val="000000"/>
              </a:solidFill>
              <a:latin typeface="Montserrat"/>
              <a:ea typeface="Montserrat"/>
              <a:cs typeface="Montserrat"/>
              <a:sym typeface="Montserrat"/>
            </a:endParaRPr>
          </a:p>
        </p:txBody>
      </p:sp>
      <p:pic>
        <p:nvPicPr>
          <p:cNvPr id="310" name="Google Shape;310;p41"/>
          <p:cNvPicPr preferRelativeResize="0"/>
          <p:nvPr/>
        </p:nvPicPr>
        <p:blipFill rotWithShape="1">
          <a:blip r:embed="rId3">
            <a:alphaModFix/>
          </a:blip>
          <a:srcRect b="0" l="0" r="0" t="0"/>
          <a:stretch/>
        </p:blipFill>
        <p:spPr>
          <a:xfrm>
            <a:off x="6790576" y="1568676"/>
            <a:ext cx="1767715" cy="1140725"/>
          </a:xfrm>
          <a:prstGeom prst="rect">
            <a:avLst/>
          </a:prstGeom>
          <a:noFill/>
          <a:ln>
            <a:noFill/>
          </a:ln>
        </p:spPr>
      </p:pic>
      <p:pic>
        <p:nvPicPr>
          <p:cNvPr id="311" name="Google Shape;311;p41"/>
          <p:cNvPicPr preferRelativeResize="0"/>
          <p:nvPr/>
        </p:nvPicPr>
        <p:blipFill rotWithShape="1">
          <a:blip r:embed="rId4">
            <a:alphaModFix/>
          </a:blip>
          <a:srcRect b="0" l="0" r="0" t="0"/>
          <a:stretch/>
        </p:blipFill>
        <p:spPr>
          <a:xfrm>
            <a:off x="6790569" y="2955276"/>
            <a:ext cx="1867050" cy="1248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Unit 5- World of Work </a:t>
            </a:r>
            <a:endParaRPr>
              <a:solidFill>
                <a:schemeClr val="dk2"/>
              </a:solidFill>
            </a:endParaRPr>
          </a:p>
        </p:txBody>
      </p:sp>
      <p:sp>
        <p:nvSpPr>
          <p:cNvPr id="138" name="Google Shape;138;p24"/>
          <p:cNvSpPr txBox="1"/>
          <p:nvPr>
            <p:ph idx="1" type="subTitle"/>
          </p:nvPr>
        </p:nvSpPr>
        <p:spPr>
          <a:xfrm>
            <a:off x="458975" y="676150"/>
            <a:ext cx="35658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rgbClr val="4D5156"/>
                </a:solidFill>
              </a:rPr>
              <a:t>Lesson 1 - The benefits of work</a:t>
            </a:r>
            <a:endParaRPr sz="1500">
              <a:solidFill>
                <a:srgbClr val="4D5156"/>
              </a:solidFill>
            </a:endParaRPr>
          </a:p>
        </p:txBody>
      </p:sp>
      <p:sp>
        <p:nvSpPr>
          <p:cNvPr id="139" name="Google Shape;139;p24"/>
          <p:cNvSpPr txBox="1"/>
          <p:nvPr>
            <p:ph idx="2" type="body"/>
          </p:nvPr>
        </p:nvSpPr>
        <p:spPr>
          <a:xfrm>
            <a:off x="458975"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500"/>
              <a:t>Why do we work? This lesson explores what’s good about getting a job.</a:t>
            </a:r>
            <a:endParaRPr sz="1500"/>
          </a:p>
        </p:txBody>
      </p:sp>
      <p:sp>
        <p:nvSpPr>
          <p:cNvPr id="140" name="Google Shape;140;p24"/>
          <p:cNvSpPr txBox="1"/>
          <p:nvPr>
            <p:ph idx="3" type="subTitle"/>
          </p:nvPr>
        </p:nvSpPr>
        <p:spPr>
          <a:xfrm>
            <a:off x="4734000" y="676150"/>
            <a:ext cx="35658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2 - Different types of work </a:t>
            </a:r>
            <a:endParaRPr sz="1500">
              <a:solidFill>
                <a:schemeClr val="dk2"/>
              </a:solidFill>
            </a:endParaRPr>
          </a:p>
        </p:txBody>
      </p:sp>
      <p:sp>
        <p:nvSpPr>
          <p:cNvPr id="141" name="Google Shape;141;p24"/>
          <p:cNvSpPr txBox="1"/>
          <p:nvPr>
            <p:ph idx="4" type="body"/>
          </p:nvPr>
        </p:nvSpPr>
        <p:spPr>
          <a:xfrm>
            <a:off x="4734000" y="1231875"/>
            <a:ext cx="4310100" cy="696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400"/>
              <a:t>Not all jobs are the same. This lesson looks at understanding what a job family is and the different types of tasks that can be done.</a:t>
            </a:r>
            <a:endParaRPr sz="1400"/>
          </a:p>
        </p:txBody>
      </p:sp>
      <p:sp>
        <p:nvSpPr>
          <p:cNvPr id="142" name="Google Shape;142;p24"/>
          <p:cNvSpPr txBox="1"/>
          <p:nvPr>
            <p:ph idx="4294967295" type="subTitle"/>
          </p:nvPr>
        </p:nvSpPr>
        <p:spPr>
          <a:xfrm>
            <a:off x="458975"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43" name="Google Shape;143;p24"/>
          <p:cNvSpPr txBox="1"/>
          <p:nvPr>
            <p:ph idx="4294967295" type="subTitle"/>
          </p:nvPr>
        </p:nvSpPr>
        <p:spPr>
          <a:xfrm>
            <a:off x="4734000"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44" name="Google Shape;144;p24"/>
          <p:cNvSpPr txBox="1"/>
          <p:nvPr>
            <p:ph idx="5" type="subTitle"/>
          </p:nvPr>
        </p:nvSpPr>
        <p:spPr>
          <a:xfrm>
            <a:off x="458975" y="2190375"/>
            <a:ext cx="35658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3 - Vocational profiling</a:t>
            </a:r>
            <a:endParaRPr sz="1500">
              <a:solidFill>
                <a:schemeClr val="dk2"/>
              </a:solidFill>
            </a:endParaRPr>
          </a:p>
        </p:txBody>
      </p:sp>
      <p:sp>
        <p:nvSpPr>
          <p:cNvPr id="145" name="Google Shape;145;p24"/>
          <p:cNvSpPr txBox="1"/>
          <p:nvPr>
            <p:ph idx="6" type="body"/>
          </p:nvPr>
        </p:nvSpPr>
        <p:spPr>
          <a:xfrm>
            <a:off x="458975" y="28223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500"/>
              <a:t>What is a vocational profile and how can it help you?</a:t>
            </a:r>
            <a:endParaRPr sz="1500"/>
          </a:p>
        </p:txBody>
      </p:sp>
      <p:sp>
        <p:nvSpPr>
          <p:cNvPr id="146" name="Google Shape;146;p24"/>
          <p:cNvSpPr txBox="1"/>
          <p:nvPr>
            <p:ph idx="7" type="subTitle"/>
          </p:nvPr>
        </p:nvSpPr>
        <p:spPr>
          <a:xfrm>
            <a:off x="4734000" y="2187000"/>
            <a:ext cx="37473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4 - Routes into employment</a:t>
            </a:r>
            <a:endParaRPr sz="1500">
              <a:solidFill>
                <a:schemeClr val="dk2"/>
              </a:solidFill>
            </a:endParaRPr>
          </a:p>
        </p:txBody>
      </p:sp>
      <p:sp>
        <p:nvSpPr>
          <p:cNvPr id="147" name="Google Shape;147;p24"/>
          <p:cNvSpPr txBox="1"/>
          <p:nvPr>
            <p:ph idx="8" type="body"/>
          </p:nvPr>
        </p:nvSpPr>
        <p:spPr>
          <a:xfrm>
            <a:off x="4734000" y="28223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500"/>
              <a:t>What are the different ways to get a job. Which route is right for you?</a:t>
            </a:r>
            <a:endParaRPr sz="1500"/>
          </a:p>
        </p:txBody>
      </p:sp>
      <p:sp>
        <p:nvSpPr>
          <p:cNvPr id="148" name="Google Shape;148;p24"/>
          <p:cNvSpPr txBox="1"/>
          <p:nvPr>
            <p:ph idx="4294967295" type="subTitle"/>
          </p:nvPr>
        </p:nvSpPr>
        <p:spPr>
          <a:xfrm>
            <a:off x="458975"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49" name="Google Shape;149;p24"/>
          <p:cNvSpPr txBox="1"/>
          <p:nvPr>
            <p:ph idx="4294967295" type="subTitle"/>
          </p:nvPr>
        </p:nvSpPr>
        <p:spPr>
          <a:xfrm>
            <a:off x="4734000"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50" name="Google Shape;150;p24"/>
          <p:cNvSpPr txBox="1"/>
          <p:nvPr>
            <p:ph idx="5" type="subTitle"/>
          </p:nvPr>
        </p:nvSpPr>
        <p:spPr>
          <a:xfrm>
            <a:off x="458975" y="3485775"/>
            <a:ext cx="3128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5 - Getting a job</a:t>
            </a:r>
            <a:endParaRPr sz="1500">
              <a:solidFill>
                <a:schemeClr val="dk2"/>
              </a:solidFill>
            </a:endParaRPr>
          </a:p>
        </p:txBody>
      </p:sp>
      <p:sp>
        <p:nvSpPr>
          <p:cNvPr id="151" name="Google Shape;151;p24"/>
          <p:cNvSpPr txBox="1"/>
          <p:nvPr>
            <p:ph idx="6" type="body"/>
          </p:nvPr>
        </p:nvSpPr>
        <p:spPr>
          <a:xfrm>
            <a:off x="458975" y="40415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400"/>
              <a:t>Where should you look for jobs? Understanding Interviews and reasonable adjustments</a:t>
            </a:r>
            <a:endParaRPr sz="1400"/>
          </a:p>
        </p:txBody>
      </p:sp>
      <p:sp>
        <p:nvSpPr>
          <p:cNvPr id="152" name="Google Shape;152;p24"/>
          <p:cNvSpPr txBox="1"/>
          <p:nvPr>
            <p:ph idx="7" type="subTitle"/>
          </p:nvPr>
        </p:nvSpPr>
        <p:spPr>
          <a:xfrm>
            <a:off x="4734000" y="3485775"/>
            <a:ext cx="37473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500">
                <a:solidFill>
                  <a:schemeClr val="dk2"/>
                </a:solidFill>
              </a:rPr>
              <a:t>Lesson 6 - Workplace behaviour</a:t>
            </a:r>
            <a:endParaRPr sz="1500">
              <a:solidFill>
                <a:schemeClr val="dk2"/>
              </a:solidFill>
            </a:endParaRPr>
          </a:p>
        </p:txBody>
      </p:sp>
      <p:sp>
        <p:nvSpPr>
          <p:cNvPr id="153" name="Google Shape;153;p24"/>
          <p:cNvSpPr txBox="1"/>
          <p:nvPr>
            <p:ph idx="8" type="body"/>
          </p:nvPr>
        </p:nvSpPr>
        <p:spPr>
          <a:xfrm>
            <a:off x="4734000" y="40415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400"/>
              <a:t>How is work different to school or college? What rules are the same and what ones are different?</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Same question different words</a:t>
            </a:r>
            <a:endParaRPr>
              <a:solidFill>
                <a:schemeClr val="dk2"/>
              </a:solidFill>
            </a:endParaRPr>
          </a:p>
        </p:txBody>
      </p:sp>
      <p:sp>
        <p:nvSpPr>
          <p:cNvPr id="317" name="Google Shape;317;p4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cxnSp>
        <p:nvCxnSpPr>
          <p:cNvPr id="318" name="Google Shape;318;p42"/>
          <p:cNvCxnSpPr/>
          <p:nvPr/>
        </p:nvCxnSpPr>
        <p:spPr>
          <a:xfrm>
            <a:off x="3883675" y="1420150"/>
            <a:ext cx="0" cy="956400"/>
          </a:xfrm>
          <a:prstGeom prst="straightConnector1">
            <a:avLst/>
          </a:prstGeom>
          <a:noFill/>
          <a:ln cap="flat" cmpd="sng" w="152400">
            <a:solidFill>
              <a:srgbClr val="FFFFFF"/>
            </a:solidFill>
            <a:prstDash val="solid"/>
            <a:round/>
            <a:headEnd len="sm" w="sm" type="none"/>
            <a:tailEnd len="sm" w="sm" type="none"/>
          </a:ln>
        </p:spPr>
      </p:cxnSp>
      <p:cxnSp>
        <p:nvCxnSpPr>
          <p:cNvPr id="319" name="Google Shape;319;p42"/>
          <p:cNvCxnSpPr/>
          <p:nvPr/>
        </p:nvCxnSpPr>
        <p:spPr>
          <a:xfrm>
            <a:off x="3883675" y="1431075"/>
            <a:ext cx="1492500" cy="14400"/>
          </a:xfrm>
          <a:prstGeom prst="straightConnector1">
            <a:avLst/>
          </a:prstGeom>
          <a:noFill/>
          <a:ln cap="flat" cmpd="sng" w="228600">
            <a:solidFill>
              <a:srgbClr val="FFFFFF"/>
            </a:solidFill>
            <a:prstDash val="solid"/>
            <a:round/>
            <a:headEnd len="sm" w="sm" type="none"/>
            <a:tailEnd len="sm" w="sm" type="none"/>
          </a:ln>
        </p:spPr>
      </p:cxnSp>
      <p:cxnSp>
        <p:nvCxnSpPr>
          <p:cNvPr id="320" name="Google Shape;320;p42"/>
          <p:cNvCxnSpPr/>
          <p:nvPr/>
        </p:nvCxnSpPr>
        <p:spPr>
          <a:xfrm>
            <a:off x="5282325" y="1530000"/>
            <a:ext cx="0" cy="956400"/>
          </a:xfrm>
          <a:prstGeom prst="straightConnector1">
            <a:avLst/>
          </a:prstGeom>
          <a:noFill/>
          <a:ln cap="flat" cmpd="sng" w="152400">
            <a:solidFill>
              <a:srgbClr val="FFFFFF"/>
            </a:solidFill>
            <a:prstDash val="solid"/>
            <a:round/>
            <a:headEnd len="sm" w="sm" type="none"/>
            <a:tailEnd len="sm" w="sm" type="none"/>
          </a:ln>
        </p:spPr>
      </p:cxnSp>
      <p:sp>
        <p:nvSpPr>
          <p:cNvPr id="321" name="Google Shape;321;p42"/>
          <p:cNvSpPr/>
          <p:nvPr/>
        </p:nvSpPr>
        <p:spPr>
          <a:xfrm>
            <a:off x="458982" y="1420148"/>
            <a:ext cx="7206600" cy="264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434343"/>
                </a:solidFill>
                <a:latin typeface="Montserrat"/>
                <a:ea typeface="Montserrat"/>
                <a:cs typeface="Montserrat"/>
                <a:sym typeface="Montserrat"/>
              </a:rPr>
              <a:t>Why do you believe you would be the right person for this job?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34343"/>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434343"/>
                </a:solidFill>
                <a:latin typeface="Montserrat"/>
                <a:ea typeface="Montserrat"/>
                <a:cs typeface="Montserrat"/>
                <a:sym typeface="Montserrat"/>
              </a:rPr>
              <a:t>What are your strengths?</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434343"/>
                </a:solidFill>
                <a:latin typeface="Montserrat"/>
                <a:ea typeface="Montserrat"/>
                <a:cs typeface="Montserrat"/>
                <a:sym typeface="Montserrat"/>
              </a:rPr>
              <a:t>Please tell us some of your skills.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Same question different words</a:t>
            </a:r>
            <a:endParaRPr>
              <a:solidFill>
                <a:schemeClr val="dk2"/>
              </a:solidFill>
            </a:endParaRPr>
          </a:p>
        </p:txBody>
      </p:sp>
      <p:sp>
        <p:nvSpPr>
          <p:cNvPr id="327" name="Google Shape;327;p4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cxnSp>
        <p:nvCxnSpPr>
          <p:cNvPr id="328" name="Google Shape;328;p43"/>
          <p:cNvCxnSpPr/>
          <p:nvPr/>
        </p:nvCxnSpPr>
        <p:spPr>
          <a:xfrm>
            <a:off x="3883675" y="1420150"/>
            <a:ext cx="0" cy="956400"/>
          </a:xfrm>
          <a:prstGeom prst="straightConnector1">
            <a:avLst/>
          </a:prstGeom>
          <a:noFill/>
          <a:ln cap="flat" cmpd="sng" w="152400">
            <a:solidFill>
              <a:srgbClr val="FFFFFF"/>
            </a:solidFill>
            <a:prstDash val="solid"/>
            <a:round/>
            <a:headEnd len="sm" w="sm" type="none"/>
            <a:tailEnd len="sm" w="sm" type="none"/>
          </a:ln>
        </p:spPr>
      </p:cxnSp>
      <p:cxnSp>
        <p:nvCxnSpPr>
          <p:cNvPr id="329" name="Google Shape;329;p43"/>
          <p:cNvCxnSpPr/>
          <p:nvPr/>
        </p:nvCxnSpPr>
        <p:spPr>
          <a:xfrm>
            <a:off x="3883675" y="1431075"/>
            <a:ext cx="1492500" cy="14400"/>
          </a:xfrm>
          <a:prstGeom prst="straightConnector1">
            <a:avLst/>
          </a:prstGeom>
          <a:noFill/>
          <a:ln cap="flat" cmpd="sng" w="228600">
            <a:solidFill>
              <a:srgbClr val="FFFFFF"/>
            </a:solidFill>
            <a:prstDash val="solid"/>
            <a:round/>
            <a:headEnd len="sm" w="sm" type="none"/>
            <a:tailEnd len="sm" w="sm" type="none"/>
          </a:ln>
        </p:spPr>
      </p:cxnSp>
      <p:cxnSp>
        <p:nvCxnSpPr>
          <p:cNvPr id="330" name="Google Shape;330;p43"/>
          <p:cNvCxnSpPr/>
          <p:nvPr/>
        </p:nvCxnSpPr>
        <p:spPr>
          <a:xfrm>
            <a:off x="5282325" y="1530000"/>
            <a:ext cx="0" cy="956400"/>
          </a:xfrm>
          <a:prstGeom prst="straightConnector1">
            <a:avLst/>
          </a:prstGeom>
          <a:noFill/>
          <a:ln cap="flat" cmpd="sng" w="152400">
            <a:solidFill>
              <a:srgbClr val="FFFFFF"/>
            </a:solidFill>
            <a:prstDash val="solid"/>
            <a:round/>
            <a:headEnd len="sm" w="sm" type="none"/>
            <a:tailEnd len="sm" w="sm" type="none"/>
          </a:ln>
        </p:spPr>
      </p:cxnSp>
      <p:sp>
        <p:nvSpPr>
          <p:cNvPr id="331" name="Google Shape;331;p43"/>
          <p:cNvSpPr/>
          <p:nvPr/>
        </p:nvSpPr>
        <p:spPr>
          <a:xfrm>
            <a:off x="497157" y="1438273"/>
            <a:ext cx="7206600" cy="276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434343"/>
                </a:solidFill>
                <a:latin typeface="Montserrat"/>
                <a:ea typeface="Montserrat"/>
                <a:cs typeface="Montserrat"/>
                <a:sym typeface="Montserrat"/>
              </a:rPr>
              <a:t>What experience do you have?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34343"/>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434343"/>
                </a:solidFill>
                <a:latin typeface="Montserrat"/>
                <a:ea typeface="Montserrat"/>
                <a:cs typeface="Montserrat"/>
                <a:sym typeface="Montserrat"/>
              </a:rPr>
              <a:t>Have you done any work experience?</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434343"/>
                </a:solidFill>
                <a:latin typeface="Montserrat"/>
                <a:ea typeface="Montserrat"/>
                <a:cs typeface="Montserrat"/>
                <a:sym typeface="Montserrat"/>
              </a:rPr>
              <a:t>What did you do on your work experience?</a:t>
            </a:r>
            <a:endParaRPr b="0" i="0" sz="1800" u="none" cap="none" strike="noStrike">
              <a:solidFill>
                <a:srgbClr val="434343"/>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434343"/>
                </a:solidFill>
                <a:latin typeface="Montserrat"/>
                <a:ea typeface="Montserrat"/>
                <a:cs typeface="Montserrat"/>
                <a:sym typeface="Montserrat"/>
              </a:rPr>
              <a:t>What did you learn when you did your work experience?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Independent Living</a:t>
            </a:r>
            <a:endParaRPr>
              <a:solidFill>
                <a:schemeClr val="dk2"/>
              </a:solidFill>
            </a:endParaRPr>
          </a:p>
          <a:p>
            <a:pPr indent="0" lvl="0" marL="0" rtl="0" algn="l">
              <a:lnSpc>
                <a:spcPct val="115000"/>
              </a:lnSpc>
              <a:spcBef>
                <a:spcPts val="0"/>
              </a:spcBef>
              <a:spcAft>
                <a:spcPts val="0"/>
              </a:spcAft>
              <a:buSzPts val="2200"/>
              <a:buNone/>
            </a:pPr>
            <a:r>
              <a:rPr lang="en-GB">
                <a:solidFill>
                  <a:schemeClr val="dk2"/>
                </a:solidFill>
              </a:rPr>
              <a:t>World of Work</a:t>
            </a:r>
            <a:endParaRPr>
              <a:solidFill>
                <a:schemeClr val="dk2"/>
              </a:solidFill>
            </a:endParaRPr>
          </a:p>
        </p:txBody>
      </p:sp>
      <p:sp>
        <p:nvSpPr>
          <p:cNvPr id="337" name="Google Shape;337;p44"/>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Getting a job</a:t>
            </a:r>
            <a:endParaRPr/>
          </a:p>
        </p:txBody>
      </p:sp>
      <p:sp>
        <p:nvSpPr>
          <p:cNvPr id="338" name="Google Shape;338;p44"/>
          <p:cNvSpPr txBox="1"/>
          <p:nvPr>
            <p:ph idx="2" type="subTitle"/>
          </p:nvPr>
        </p:nvSpPr>
        <p:spPr>
          <a:xfrm>
            <a:off x="458975"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easier</a:t>
            </a:r>
            <a:endParaRPr>
              <a:solidFill>
                <a:schemeClr val="dk2"/>
              </a:solidFill>
            </a:endParaRPr>
          </a:p>
        </p:txBody>
      </p:sp>
      <p:sp>
        <p:nvSpPr>
          <p:cNvPr id="339" name="Google Shape;339;p44"/>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600"/>
              </a:spcAft>
              <a:buSzPts val="1200"/>
              <a:buNone/>
            </a:pPr>
            <a:r>
              <a:rPr lang="en-GB" sz="1400"/>
              <a:t>Do part 3 of the lesson: act out an interview question and answer using the talking picture grid for support.</a:t>
            </a:r>
            <a:endParaRPr sz="1400"/>
          </a:p>
        </p:txBody>
      </p:sp>
      <p:sp>
        <p:nvSpPr>
          <p:cNvPr id="340" name="Google Shape;340;p44"/>
          <p:cNvSpPr txBox="1"/>
          <p:nvPr>
            <p:ph idx="4" type="subTitle"/>
          </p:nvPr>
        </p:nvSpPr>
        <p:spPr>
          <a:xfrm>
            <a:off x="3279300"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harder</a:t>
            </a:r>
            <a:endParaRPr>
              <a:solidFill>
                <a:schemeClr val="dk2"/>
              </a:solidFill>
            </a:endParaRPr>
          </a:p>
        </p:txBody>
      </p:sp>
      <p:sp>
        <p:nvSpPr>
          <p:cNvPr id="341" name="Google Shape;341;p44"/>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279400" lvl="0" marL="285750" rtl="0" algn="l">
              <a:lnSpc>
                <a:spcPct val="130000"/>
              </a:lnSpc>
              <a:spcBef>
                <a:spcPts val="0"/>
              </a:spcBef>
              <a:spcAft>
                <a:spcPts val="0"/>
              </a:spcAft>
              <a:buSzPts val="1100"/>
              <a:buChar char="●"/>
            </a:pPr>
            <a:r>
              <a:rPr lang="en-GB" sz="1300"/>
              <a:t>Set up a mock interview with a member of your household.</a:t>
            </a:r>
            <a:endParaRPr sz="1100"/>
          </a:p>
          <a:p>
            <a:pPr indent="-279400" lvl="0" marL="285750" rtl="0" algn="l">
              <a:lnSpc>
                <a:spcPct val="130000"/>
              </a:lnSpc>
              <a:spcBef>
                <a:spcPts val="0"/>
              </a:spcBef>
              <a:spcAft>
                <a:spcPts val="0"/>
              </a:spcAft>
              <a:buSzPts val="1100"/>
              <a:buChar char="●"/>
            </a:pPr>
            <a:r>
              <a:rPr lang="en-GB" sz="1300"/>
              <a:t>Get them to ask questions as if you were interviewing for your dream job.</a:t>
            </a:r>
            <a:endParaRPr sz="1100"/>
          </a:p>
        </p:txBody>
      </p:sp>
      <p:sp>
        <p:nvSpPr>
          <p:cNvPr id="342" name="Google Shape;342;p44"/>
          <p:cNvSpPr txBox="1"/>
          <p:nvPr>
            <p:ph idx="6" type="subTitle"/>
          </p:nvPr>
        </p:nvSpPr>
        <p:spPr>
          <a:xfrm>
            <a:off x="6099625" y="1882125"/>
            <a:ext cx="25854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More ideas</a:t>
            </a:r>
            <a:endParaRPr>
              <a:solidFill>
                <a:schemeClr val="dk2"/>
              </a:solidFill>
            </a:endParaRPr>
          </a:p>
        </p:txBody>
      </p:sp>
      <p:sp>
        <p:nvSpPr>
          <p:cNvPr id="343" name="Google Shape;343;p44"/>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sz="1400"/>
              <a:t>Research supported employment services in the area and make an appointment to meet with them.</a:t>
            </a:r>
            <a:endParaRPr sz="1400"/>
          </a:p>
        </p:txBody>
      </p:sp>
      <p:sp>
        <p:nvSpPr>
          <p:cNvPr id="344" name="Google Shape;344;p4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50" name="Google Shape;350;p4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Signposting</a:t>
            </a:r>
            <a:endParaRPr>
              <a:solidFill>
                <a:schemeClr val="dk2"/>
              </a:solidFill>
            </a:endParaRPr>
          </a:p>
        </p:txBody>
      </p:sp>
      <p:sp>
        <p:nvSpPr>
          <p:cNvPr id="351" name="Google Shape;351;p4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
        <p:nvSpPr>
          <p:cNvPr id="352" name="Google Shape;352;p45"/>
          <p:cNvSpPr txBox="1"/>
          <p:nvPr>
            <p:ph idx="1" type="body"/>
          </p:nvPr>
        </p:nvSpPr>
        <p:spPr>
          <a:xfrm>
            <a:off x="405975" y="865025"/>
            <a:ext cx="8226000" cy="3668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Independent Living:</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World of Work: Vocational Profiling</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sz="1500"/>
              <a:t>External Websites:</a:t>
            </a:r>
            <a:endParaRPr sz="1500"/>
          </a:p>
          <a:p>
            <a:pPr indent="0" lvl="0" marL="0" rtl="0" algn="l">
              <a:lnSpc>
                <a:spcPct val="130000"/>
              </a:lnSpc>
              <a:spcBef>
                <a:spcPts val="0"/>
              </a:spcBef>
              <a:spcAft>
                <a:spcPts val="0"/>
              </a:spcAft>
              <a:buSzPts val="1600"/>
              <a:buNone/>
            </a:pPr>
            <a:r>
              <a:t/>
            </a:r>
            <a:endParaRPr sz="1500"/>
          </a:p>
          <a:p>
            <a:pPr indent="0" lvl="0" marL="0" rtl="0" algn="l">
              <a:lnSpc>
                <a:spcPct val="130000"/>
              </a:lnSpc>
              <a:spcBef>
                <a:spcPts val="0"/>
              </a:spcBef>
              <a:spcAft>
                <a:spcPts val="0"/>
              </a:spcAft>
              <a:buSzPts val="1600"/>
              <a:buNone/>
            </a:pPr>
            <a:r>
              <a:rPr lang="en-GB" sz="1500"/>
              <a:t>Local Authority </a:t>
            </a:r>
            <a:r>
              <a:rPr lang="en-GB" sz="1500"/>
              <a:t>16-25 </a:t>
            </a:r>
            <a:r>
              <a:rPr lang="en-GB" sz="1500"/>
              <a:t>years old offer (put into a search engine the name of your council and ‘local offer’ ‘16-25’)</a:t>
            </a:r>
            <a:endParaRPr sz="1500"/>
          </a:p>
          <a:p>
            <a:pPr indent="0" lvl="0" marL="0" rtl="0" algn="l">
              <a:lnSpc>
                <a:spcPct val="130000"/>
              </a:lnSpc>
              <a:spcBef>
                <a:spcPts val="0"/>
              </a:spcBef>
              <a:spcAft>
                <a:spcPts val="0"/>
              </a:spcAft>
              <a:buSzPts val="1600"/>
              <a:buNone/>
            </a:pPr>
            <a:r>
              <a:t/>
            </a:r>
            <a:endParaRPr sz="1500"/>
          </a:p>
          <a:p>
            <a:pPr indent="0" lvl="0" marL="0" rtl="0" algn="l">
              <a:lnSpc>
                <a:spcPct val="130000"/>
              </a:lnSpc>
              <a:spcBef>
                <a:spcPts val="0"/>
              </a:spcBef>
              <a:spcAft>
                <a:spcPts val="0"/>
              </a:spcAft>
              <a:buSzPts val="1600"/>
              <a:buNone/>
            </a:pPr>
            <a:r>
              <a:rPr lang="en-GB" sz="1500"/>
              <a:t>Supported Employment - Look at the British Association for Supported Employment (BASE) for member organisations operating in your area</a:t>
            </a:r>
            <a:endParaRPr sz="1500"/>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6"/>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References</a:t>
            </a:r>
            <a:endParaRPr>
              <a:solidFill>
                <a:schemeClr val="dk2"/>
              </a:solidFill>
            </a:endParaRPr>
          </a:p>
        </p:txBody>
      </p:sp>
      <p:sp>
        <p:nvSpPr>
          <p:cNvPr id="358" name="Google Shape;358;p46"/>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100">
                <a:solidFill>
                  <a:srgbClr val="000000"/>
                </a:solidFill>
              </a:rPr>
              <a:t>Slide 11- Interview, </a:t>
            </a:r>
            <a:r>
              <a:rPr lang="en-GB" sz="1100">
                <a:solidFill>
                  <a:srgbClr val="000000"/>
                </a:solidFill>
                <a:uFill>
                  <a:noFill/>
                </a:uFill>
                <a:hlinkClick r:id="rId3">
                  <a:extLst>
                    <a:ext uri="{A12FA001-AC4F-418D-AE19-62706E023703}">
                      <ahyp:hlinkClr val="tx"/>
                    </a:ext>
                  </a:extLst>
                </a:hlinkClick>
              </a:rPr>
              <a:t>Waseem Farooq</a:t>
            </a:r>
            <a:r>
              <a:rPr lang="en-GB" sz="1100">
                <a:solidFill>
                  <a:srgbClr val="000000"/>
                </a:solidFill>
              </a:rPr>
              <a:t>, Pxhere / Group Job Interview, Wallpaper Flare</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GB" sz="1100">
                <a:solidFill>
                  <a:srgbClr val="000000"/>
                </a:solidFill>
              </a:rPr>
              <a:t>Slide 13- Beach, Pixels, Pixabay / Paddleboard, Pixabay / Green park, Pixabay / Artist, Public Domain Pictures / Clock, Pixabay / Accounting report, Pixabay / Volunteering, Pixabay / Construction, Pixabay / 200320-F-IM475-1445, Airman 1st Class Jennifer Zima, </a:t>
            </a:r>
            <a:r>
              <a:rPr lang="en-GB" sz="1100">
                <a:solidFill>
                  <a:srgbClr val="000000"/>
                </a:solidFill>
                <a:uFill>
                  <a:noFill/>
                </a:uFill>
                <a:hlinkClick r:id="rId4">
                  <a:extLst>
                    <a:ext uri="{A12FA001-AC4F-418D-AE19-62706E023703}">
                      <ahyp:hlinkClr val="tx"/>
                    </a:ext>
                  </a:extLst>
                </a:hlinkClick>
              </a:rPr>
              <a:t>U.S. AIR FORCES IN EUROPE &amp; AIR FORCES AFRICA</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GB" sz="1100">
                <a:solidFill>
                  <a:srgbClr val="000000"/>
                </a:solidFill>
              </a:rPr>
              <a:t>Slide 19- Women running, Pixabay / Chess game, Pixabay</a:t>
            </a:r>
            <a:endParaRPr sz="1100">
              <a:solidFill>
                <a:srgbClr val="000000"/>
              </a:solidFill>
            </a:endParaRPr>
          </a:p>
          <a:p>
            <a:pPr indent="0" lvl="0" marL="0" rtl="0" algn="l">
              <a:spcBef>
                <a:spcPts val="0"/>
              </a:spcBef>
              <a:spcAft>
                <a:spcPts val="0"/>
              </a:spcAft>
              <a:buNone/>
            </a:pPr>
            <a:r>
              <a:t/>
            </a:r>
            <a:endParaRPr/>
          </a:p>
        </p:txBody>
      </p:sp>
      <p:sp>
        <p:nvSpPr>
          <p:cNvPr id="359" name="Google Shape;359;p4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25"/>
          <p:cNvSpPr txBox="1"/>
          <p:nvPr/>
        </p:nvSpPr>
        <p:spPr>
          <a:xfrm>
            <a:off x="457200" y="1431700"/>
            <a:ext cx="6224100" cy="1914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b="0" i="0" lang="en-GB" sz="3000" u="none" cap="none" strike="noStrike">
                <a:solidFill>
                  <a:schemeClr val="dk2"/>
                </a:solidFill>
                <a:latin typeface="Montserrat SemiBold"/>
                <a:ea typeface="Montserrat SemiBold"/>
                <a:cs typeface="Montserrat SemiBold"/>
                <a:sym typeface="Montserrat SemiBold"/>
              </a:rPr>
              <a:t>Lesson 5 - Getting a job </a:t>
            </a:r>
            <a:endParaRPr b="0" i="0" sz="3000" u="none" cap="none" strike="noStrike">
              <a:solidFill>
                <a:schemeClr val="dk2"/>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chemeClr val="dk2"/>
              </a:solidFill>
              <a:latin typeface="Montserrat SemiBold"/>
              <a:ea typeface="Montserrat SemiBold"/>
              <a:cs typeface="Montserrat SemiBold"/>
              <a:sym typeface="Montserrat SemiBold"/>
            </a:endParaRPr>
          </a:p>
        </p:txBody>
      </p:sp>
      <p:sp>
        <p:nvSpPr>
          <p:cNvPr id="159" name="Google Shape;159;p2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65" name="Google Shape;165;p2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Lesson 5</a:t>
            </a:r>
            <a:endParaRPr>
              <a:solidFill>
                <a:schemeClr val="dk2"/>
              </a:solidFill>
            </a:endParaRPr>
          </a:p>
        </p:txBody>
      </p:sp>
      <p:sp>
        <p:nvSpPr>
          <p:cNvPr id="166" name="Google Shape;166;p26"/>
          <p:cNvSpPr txBox="1"/>
          <p:nvPr>
            <p:ph idx="1" type="body"/>
          </p:nvPr>
        </p:nvSpPr>
        <p:spPr>
          <a:xfrm>
            <a:off x="459000" y="913925"/>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-Learning intention: </a:t>
            </a:r>
            <a:endParaRPr/>
          </a:p>
          <a:p>
            <a:pPr indent="-330200" lvl="0" marL="457200" rtl="0" algn="l">
              <a:lnSpc>
                <a:spcPct val="130000"/>
              </a:lnSpc>
              <a:spcBef>
                <a:spcPts val="0"/>
              </a:spcBef>
              <a:spcAft>
                <a:spcPts val="0"/>
              </a:spcAft>
              <a:buSzPts val="1600"/>
              <a:buChar char="●"/>
            </a:pPr>
            <a:r>
              <a:rPr lang="en-GB"/>
              <a:t>To know and understand where to find employment and the process involved</a:t>
            </a:r>
            <a:endParaRPr/>
          </a:p>
          <a:p>
            <a:pPr indent="-330200" lvl="0" marL="457200" rtl="0" algn="l">
              <a:lnSpc>
                <a:spcPct val="130000"/>
              </a:lnSpc>
              <a:spcBef>
                <a:spcPts val="0"/>
              </a:spcBef>
              <a:spcAft>
                <a:spcPts val="0"/>
              </a:spcAft>
              <a:buSzPts val="1600"/>
              <a:buChar char="●"/>
            </a:pPr>
            <a:r>
              <a:rPr lang="en-GB"/>
              <a:t>To understand that we all require support at certain times and to know who how and where to ask for help</a:t>
            </a:r>
            <a:endParaRPr/>
          </a:p>
          <a:p>
            <a:pPr indent="-330200" lvl="0" marL="457200" rtl="0" algn="l">
              <a:lnSpc>
                <a:spcPct val="130000"/>
              </a:lnSpc>
              <a:spcBef>
                <a:spcPts val="0"/>
              </a:spcBef>
              <a:spcAft>
                <a:spcPts val="0"/>
              </a:spcAft>
              <a:buSzPts val="1600"/>
              <a:buAutoNum type="arabicPeriod"/>
            </a:pPr>
            <a:r>
              <a:rPr lang="en-GB"/>
              <a:t>Where to find jobs</a:t>
            </a:r>
            <a:endParaRPr/>
          </a:p>
          <a:p>
            <a:pPr indent="-330200" lvl="0" marL="457200" rtl="0" algn="l">
              <a:lnSpc>
                <a:spcPct val="130000"/>
              </a:lnSpc>
              <a:spcBef>
                <a:spcPts val="0"/>
              </a:spcBef>
              <a:spcAft>
                <a:spcPts val="0"/>
              </a:spcAft>
              <a:buSzPts val="1600"/>
              <a:buAutoNum type="arabicPeriod"/>
            </a:pPr>
            <a:r>
              <a:rPr lang="en-GB"/>
              <a:t>Sharing your needs and reasonable adjustments </a:t>
            </a:r>
            <a:endParaRPr>
              <a:highlight>
                <a:srgbClr val="FFFF00"/>
              </a:highlight>
            </a:endParaRPr>
          </a:p>
          <a:p>
            <a:pPr indent="-330200" lvl="0" marL="457200" rtl="0" algn="l">
              <a:lnSpc>
                <a:spcPct val="130000"/>
              </a:lnSpc>
              <a:spcBef>
                <a:spcPts val="0"/>
              </a:spcBef>
              <a:spcAft>
                <a:spcPts val="0"/>
              </a:spcAft>
              <a:buSzPts val="1600"/>
              <a:buAutoNum type="arabicPeriod"/>
            </a:pPr>
            <a:r>
              <a:rPr lang="en-GB"/>
              <a:t>Interview help</a:t>
            </a:r>
            <a:endParaRPr/>
          </a:p>
          <a:p>
            <a:pPr indent="0" lvl="0" marL="0" rtl="0" algn="l">
              <a:lnSpc>
                <a:spcPct val="130000"/>
              </a:lnSpc>
              <a:spcBef>
                <a:spcPts val="0"/>
              </a:spcBef>
              <a:spcAft>
                <a:spcPts val="0"/>
              </a:spcAft>
              <a:buSzPts val="1600"/>
              <a:buNone/>
            </a:pPr>
            <a:r>
              <a:t/>
            </a:r>
            <a:endParaRPr i="1" sz="1200"/>
          </a:p>
          <a:p>
            <a:pPr indent="0" lvl="0" marL="0" rtl="0" algn="l">
              <a:lnSpc>
                <a:spcPct val="130000"/>
              </a:lnSpc>
              <a:spcBef>
                <a:spcPts val="0"/>
              </a:spcBef>
              <a:spcAft>
                <a:spcPts val="0"/>
              </a:spcAft>
              <a:buSzPts val="1600"/>
              <a:buNone/>
            </a:pPr>
            <a:r>
              <a:rPr lang="en-GB"/>
              <a:t>Resources needed:</a:t>
            </a:r>
            <a:endParaRPr/>
          </a:p>
          <a:p>
            <a:pPr indent="-330200" lvl="0" marL="457200" rtl="0" algn="l">
              <a:lnSpc>
                <a:spcPct val="130000"/>
              </a:lnSpc>
              <a:spcBef>
                <a:spcPts val="0"/>
              </a:spcBef>
              <a:spcAft>
                <a:spcPts val="0"/>
              </a:spcAft>
              <a:buSzPts val="1600"/>
              <a:buChar char="●"/>
            </a:pPr>
            <a:r>
              <a:rPr lang="en-GB"/>
              <a:t>Pen, Paper, old magazines, scissors or computer/printer</a:t>
            </a:r>
            <a:endParaRPr/>
          </a:p>
          <a:p>
            <a:pPr indent="0" lvl="0" marL="0" rtl="0" algn="l">
              <a:lnSpc>
                <a:spcPct val="130000"/>
              </a:lnSpc>
              <a:spcBef>
                <a:spcPts val="0"/>
              </a:spcBef>
              <a:spcAft>
                <a:spcPts val="0"/>
              </a:spcAft>
              <a:buSzPts val="1600"/>
              <a:buNone/>
            </a:pPr>
            <a:r>
              <a:t/>
            </a:r>
            <a:endParaRPr/>
          </a:p>
        </p:txBody>
      </p:sp>
      <p:sp>
        <p:nvSpPr>
          <p:cNvPr id="167" name="Google Shape;167;p2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txBox="1"/>
          <p:nvPr>
            <p:ph type="title"/>
          </p:nvPr>
        </p:nvSpPr>
        <p:spPr>
          <a:xfrm>
            <a:off x="429275" y="444500"/>
            <a:ext cx="3951000" cy="8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Lesson Activity Stages</a:t>
            </a:r>
            <a:endParaRPr>
              <a:solidFill>
                <a:schemeClr val="dk2"/>
              </a:solidFill>
            </a:endParaRPr>
          </a:p>
        </p:txBody>
      </p:sp>
      <p:sp>
        <p:nvSpPr>
          <p:cNvPr id="173" name="Google Shape;173;p27"/>
          <p:cNvSpPr txBox="1"/>
          <p:nvPr>
            <p:ph idx="1" type="body"/>
          </p:nvPr>
        </p:nvSpPr>
        <p:spPr>
          <a:xfrm>
            <a:off x="458975" y="1169100"/>
            <a:ext cx="3891600" cy="33132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This lesson will be taught in 3 parts:</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AutoNum type="arabicPeriod"/>
            </a:pPr>
            <a:r>
              <a:rPr lang="en-GB"/>
              <a:t>Where to find jobs</a:t>
            </a:r>
            <a:endParaRPr/>
          </a:p>
          <a:p>
            <a:pPr indent="0" lvl="0" marL="457200" rtl="0" algn="l">
              <a:lnSpc>
                <a:spcPct val="130000"/>
              </a:lnSpc>
              <a:spcBef>
                <a:spcPts val="0"/>
              </a:spcBef>
              <a:spcAft>
                <a:spcPts val="0"/>
              </a:spcAft>
              <a:buNone/>
            </a:pPr>
            <a:r>
              <a:t/>
            </a:r>
            <a:endParaRPr/>
          </a:p>
          <a:p>
            <a:pPr indent="-330200" lvl="0" marL="457200" rtl="0" algn="l">
              <a:lnSpc>
                <a:spcPct val="130000"/>
              </a:lnSpc>
              <a:spcBef>
                <a:spcPts val="0"/>
              </a:spcBef>
              <a:spcAft>
                <a:spcPts val="0"/>
              </a:spcAft>
              <a:buSzPts val="1600"/>
              <a:buAutoNum type="arabicPeriod"/>
            </a:pPr>
            <a:r>
              <a:rPr lang="en-GB"/>
              <a:t>Sharing your needs and getting support</a:t>
            </a:r>
            <a:endParaRPr/>
          </a:p>
          <a:p>
            <a:pPr indent="0" lvl="0" marL="457200" rtl="0" algn="l">
              <a:lnSpc>
                <a:spcPct val="130000"/>
              </a:lnSpc>
              <a:spcBef>
                <a:spcPts val="0"/>
              </a:spcBef>
              <a:spcAft>
                <a:spcPts val="0"/>
              </a:spcAft>
              <a:buNone/>
            </a:pPr>
            <a:r>
              <a:t/>
            </a:r>
            <a:endParaRPr/>
          </a:p>
          <a:p>
            <a:pPr indent="-330200" lvl="0" marL="457200" rtl="0" algn="l">
              <a:lnSpc>
                <a:spcPct val="130000"/>
              </a:lnSpc>
              <a:spcBef>
                <a:spcPts val="0"/>
              </a:spcBef>
              <a:spcAft>
                <a:spcPts val="0"/>
              </a:spcAft>
              <a:buSzPts val="1600"/>
              <a:buAutoNum type="arabicPeriod"/>
            </a:pPr>
            <a:r>
              <a:rPr lang="en-GB"/>
              <a:t>Help with interviews</a:t>
            </a:r>
            <a:endParaRPr/>
          </a:p>
          <a:p>
            <a:pPr indent="0" lvl="0" marL="0" rtl="0" algn="l">
              <a:lnSpc>
                <a:spcPct val="130000"/>
              </a:lnSpc>
              <a:spcBef>
                <a:spcPts val="0"/>
              </a:spcBef>
              <a:spcAft>
                <a:spcPts val="0"/>
              </a:spcAft>
              <a:buNone/>
            </a:pPr>
            <a:r>
              <a:t/>
            </a:r>
            <a:endParaRPr/>
          </a:p>
          <a:p>
            <a:pPr indent="0" lvl="0" marL="0" rtl="0" algn="l">
              <a:lnSpc>
                <a:spcPct val="130000"/>
              </a:lnSpc>
              <a:spcBef>
                <a:spcPts val="0"/>
              </a:spcBef>
              <a:spcAft>
                <a:spcPts val="0"/>
              </a:spcAft>
              <a:buSzPts val="1600"/>
              <a:buNone/>
            </a:pPr>
            <a:r>
              <a:t/>
            </a:r>
            <a:endParaRPr sz="1200"/>
          </a:p>
          <a:p>
            <a:pPr indent="0" lvl="0" marL="0" rtl="0" algn="l">
              <a:lnSpc>
                <a:spcPct val="13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GB" sz="1200">
                <a:solidFill>
                  <a:srgbClr val="000000"/>
                </a:solidFill>
              </a:rPr>
              <a:t>                     </a:t>
            </a:r>
            <a:endParaRPr sz="1200">
              <a:solidFill>
                <a:srgbClr val="000000"/>
              </a:solidFill>
            </a:endParaRPr>
          </a:p>
          <a:p>
            <a:pPr indent="0" lvl="0" marL="0" rtl="0" algn="l">
              <a:lnSpc>
                <a:spcPct val="100000"/>
              </a:lnSpc>
              <a:spcBef>
                <a:spcPts val="0"/>
              </a:spcBef>
              <a:spcAft>
                <a:spcPts val="0"/>
              </a:spcAft>
              <a:buSzPts val="1600"/>
              <a:buNone/>
            </a:pPr>
            <a:r>
              <a:t/>
            </a:r>
            <a:endParaRPr/>
          </a:p>
        </p:txBody>
      </p:sp>
      <p:sp>
        <p:nvSpPr>
          <p:cNvPr id="174" name="Google Shape;174;p2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80" name="Google Shape;180;p2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Part 1: Where to find jobs </a:t>
            </a:r>
            <a:endParaRPr>
              <a:solidFill>
                <a:schemeClr val="dk2"/>
              </a:solidFill>
            </a:endParaRPr>
          </a:p>
        </p:txBody>
      </p:sp>
      <p:sp>
        <p:nvSpPr>
          <p:cNvPr id="181" name="Google Shape;181;p28"/>
          <p:cNvSpPr txBox="1"/>
          <p:nvPr>
            <p:ph idx="1" type="body"/>
          </p:nvPr>
        </p:nvSpPr>
        <p:spPr>
          <a:xfrm>
            <a:off x="458975" y="120740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There are many different ways businesses let people know of jobs that are available and lots of ways we can find jobs.</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With your teaching partner see how many different ways to find a job you can think of and write these down. </a:t>
            </a:r>
            <a:endParaRPr/>
          </a:p>
          <a:p>
            <a:pPr indent="0" lvl="0" marL="45720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Can you think of at least three ways of finding a job?</a:t>
            </a:r>
            <a:endParaRPr/>
          </a:p>
          <a:p>
            <a:pPr indent="0" lvl="0" marL="45720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On the next slide there is a list of possible ways we can find jobs. How many did you get? Did you come up with any not on the list?</a:t>
            </a:r>
            <a:endParaRPr/>
          </a:p>
        </p:txBody>
      </p:sp>
      <p:sp>
        <p:nvSpPr>
          <p:cNvPr id="182" name="Google Shape;182;p2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9"/>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88" name="Google Shape;188;p2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Where to find jobs </a:t>
            </a:r>
            <a:endParaRPr>
              <a:solidFill>
                <a:schemeClr val="dk2"/>
              </a:solidFill>
            </a:endParaRPr>
          </a:p>
        </p:txBody>
      </p:sp>
      <p:sp>
        <p:nvSpPr>
          <p:cNvPr id="189" name="Google Shape;189;p29"/>
          <p:cNvSpPr txBox="1"/>
          <p:nvPr>
            <p:ph idx="1" type="body"/>
          </p:nvPr>
        </p:nvSpPr>
        <p:spPr>
          <a:xfrm>
            <a:off x="458975" y="865000"/>
            <a:ext cx="8226000" cy="36087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How many did you get? Did you come up with any not on the list?</a:t>
            </a:r>
            <a:endParaRPr/>
          </a:p>
          <a:p>
            <a:pPr indent="0" lvl="0" marL="0" rtl="0" algn="l">
              <a:lnSpc>
                <a:spcPct val="130000"/>
              </a:lnSpc>
              <a:spcBef>
                <a:spcPts val="0"/>
              </a:spcBef>
              <a:spcAft>
                <a:spcPts val="0"/>
              </a:spcAft>
              <a:buSzPts val="1600"/>
              <a:buNone/>
            </a:pPr>
            <a:r>
              <a:t/>
            </a:r>
            <a:endParaRPr/>
          </a:p>
          <a:p>
            <a:pPr indent="-323850" lvl="0" marL="457200" rtl="0" algn="l">
              <a:lnSpc>
                <a:spcPct val="130000"/>
              </a:lnSpc>
              <a:spcBef>
                <a:spcPts val="0"/>
              </a:spcBef>
              <a:spcAft>
                <a:spcPts val="0"/>
              </a:spcAft>
              <a:buSzPts val="1500"/>
              <a:buChar char="●"/>
            </a:pPr>
            <a:r>
              <a:rPr lang="en-GB" sz="1500"/>
              <a:t>Newspaper - Job section</a:t>
            </a:r>
            <a:endParaRPr sz="1500"/>
          </a:p>
          <a:p>
            <a:pPr indent="-323850" lvl="0" marL="457200" rtl="0" algn="l">
              <a:lnSpc>
                <a:spcPct val="130000"/>
              </a:lnSpc>
              <a:spcBef>
                <a:spcPts val="0"/>
              </a:spcBef>
              <a:spcAft>
                <a:spcPts val="0"/>
              </a:spcAft>
              <a:buSzPts val="1500"/>
              <a:buChar char="●"/>
            </a:pPr>
            <a:r>
              <a:rPr lang="en-GB" sz="1500"/>
              <a:t>Social media - sponsored post or informal request</a:t>
            </a:r>
            <a:endParaRPr sz="1500"/>
          </a:p>
          <a:p>
            <a:pPr indent="-323850" lvl="0" marL="457200" rtl="0" algn="l">
              <a:lnSpc>
                <a:spcPct val="130000"/>
              </a:lnSpc>
              <a:spcBef>
                <a:spcPts val="0"/>
              </a:spcBef>
              <a:spcAft>
                <a:spcPts val="0"/>
              </a:spcAft>
              <a:buSzPts val="1500"/>
              <a:buChar char="●"/>
            </a:pPr>
            <a:r>
              <a:rPr lang="en-GB" sz="1500"/>
              <a:t>Jobcentre</a:t>
            </a:r>
            <a:endParaRPr sz="1500"/>
          </a:p>
          <a:p>
            <a:pPr indent="-323850" lvl="0" marL="457200" rtl="0" algn="l">
              <a:lnSpc>
                <a:spcPct val="130000"/>
              </a:lnSpc>
              <a:spcBef>
                <a:spcPts val="0"/>
              </a:spcBef>
              <a:spcAft>
                <a:spcPts val="0"/>
              </a:spcAft>
              <a:buSzPts val="1500"/>
              <a:buChar char="●"/>
            </a:pPr>
            <a:r>
              <a:rPr lang="en-GB" sz="1500"/>
              <a:t>Recruitment agency</a:t>
            </a:r>
            <a:endParaRPr sz="1500"/>
          </a:p>
          <a:p>
            <a:pPr indent="-323850" lvl="0" marL="457200" rtl="0" algn="l">
              <a:lnSpc>
                <a:spcPct val="130000"/>
              </a:lnSpc>
              <a:spcBef>
                <a:spcPts val="0"/>
              </a:spcBef>
              <a:spcAft>
                <a:spcPts val="0"/>
              </a:spcAft>
              <a:buSzPts val="1500"/>
              <a:buChar char="●"/>
            </a:pPr>
            <a:r>
              <a:rPr lang="en-GB" sz="1500"/>
              <a:t>Follow on employment opportunity after a work placement, supported internship or apprenticeship</a:t>
            </a:r>
            <a:endParaRPr sz="1500"/>
          </a:p>
          <a:p>
            <a:pPr indent="-323850" lvl="0" marL="457200" rtl="0" algn="l">
              <a:lnSpc>
                <a:spcPct val="130000"/>
              </a:lnSpc>
              <a:spcBef>
                <a:spcPts val="0"/>
              </a:spcBef>
              <a:spcAft>
                <a:spcPts val="0"/>
              </a:spcAft>
              <a:buSzPts val="1500"/>
              <a:buChar char="●"/>
            </a:pPr>
            <a:r>
              <a:rPr lang="en-GB" sz="1500"/>
              <a:t>Ask - approaching a business directly</a:t>
            </a:r>
            <a:endParaRPr sz="1500"/>
          </a:p>
          <a:p>
            <a:pPr indent="-323850" lvl="0" marL="457200" rtl="0" algn="l">
              <a:lnSpc>
                <a:spcPct val="130000"/>
              </a:lnSpc>
              <a:spcBef>
                <a:spcPts val="0"/>
              </a:spcBef>
              <a:spcAft>
                <a:spcPts val="0"/>
              </a:spcAft>
              <a:buSzPts val="1500"/>
              <a:buChar char="●"/>
            </a:pPr>
            <a:r>
              <a:rPr lang="en-GB" sz="1500"/>
              <a:t>Asked - a business approaches you</a:t>
            </a:r>
            <a:endParaRPr sz="1500"/>
          </a:p>
          <a:p>
            <a:pPr indent="-323850" lvl="0" marL="457200" rtl="0" algn="l">
              <a:lnSpc>
                <a:spcPct val="130000"/>
              </a:lnSpc>
              <a:spcBef>
                <a:spcPts val="0"/>
              </a:spcBef>
              <a:spcAft>
                <a:spcPts val="0"/>
              </a:spcAft>
              <a:buSzPts val="1500"/>
              <a:buChar char="●"/>
            </a:pPr>
            <a:r>
              <a:rPr lang="en-GB" sz="1500"/>
              <a:t>Family friend</a:t>
            </a:r>
            <a:endParaRPr sz="1500"/>
          </a:p>
          <a:p>
            <a:pPr indent="-323850" lvl="0" marL="457200" rtl="0" algn="l">
              <a:lnSpc>
                <a:spcPct val="130000"/>
              </a:lnSpc>
              <a:spcBef>
                <a:spcPts val="0"/>
              </a:spcBef>
              <a:spcAft>
                <a:spcPts val="0"/>
              </a:spcAft>
              <a:buSzPts val="1500"/>
              <a:buChar char="●"/>
            </a:pPr>
            <a:r>
              <a:rPr lang="en-GB" sz="1500"/>
              <a:t>Start your own job - self employment</a:t>
            </a:r>
            <a:endParaRPr sz="1500"/>
          </a:p>
          <a:p>
            <a:pPr indent="0" lvl="0" marL="0" rtl="0" algn="l">
              <a:lnSpc>
                <a:spcPct val="130000"/>
              </a:lnSpc>
              <a:spcBef>
                <a:spcPts val="0"/>
              </a:spcBef>
              <a:spcAft>
                <a:spcPts val="0"/>
              </a:spcAft>
              <a:buSzPts val="1600"/>
              <a:buNone/>
            </a:pPr>
            <a:r>
              <a:t/>
            </a:r>
            <a:endParaRPr/>
          </a:p>
        </p:txBody>
      </p:sp>
      <p:sp>
        <p:nvSpPr>
          <p:cNvPr id="190" name="Google Shape;190;p2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96" name="Google Shape;196;p3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Part 2:  Sharing your needs and finding support</a:t>
            </a:r>
            <a:endParaRPr>
              <a:solidFill>
                <a:schemeClr val="dk2"/>
              </a:solidFill>
            </a:endParaRPr>
          </a:p>
        </p:txBody>
      </p:sp>
      <p:sp>
        <p:nvSpPr>
          <p:cNvPr id="197" name="Google Shape;197;p30"/>
          <p:cNvSpPr txBox="1"/>
          <p:nvPr>
            <p:ph idx="1" type="body"/>
          </p:nvPr>
        </p:nvSpPr>
        <p:spPr>
          <a:xfrm>
            <a:off x="458975" y="865000"/>
            <a:ext cx="8226000" cy="36087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Everyone needs help at sometime. Getting a job and keeping a job can be hard work so it’s important to plan for what help we think we might need and where we can find support.</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Char char="●"/>
            </a:pPr>
            <a:r>
              <a:rPr lang="en-GB"/>
              <a:t>Look back at the work you did in lesson 3 - vocational profiling</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sz="1500"/>
              <a:t>You have already started thinking about what things you may need help with.</a:t>
            </a:r>
            <a:endParaRPr sz="1500"/>
          </a:p>
          <a:p>
            <a:pPr indent="0" lvl="0" marL="0" rtl="0" algn="l">
              <a:lnSpc>
                <a:spcPct val="130000"/>
              </a:lnSpc>
              <a:spcBef>
                <a:spcPts val="0"/>
              </a:spcBef>
              <a:spcAft>
                <a:spcPts val="0"/>
              </a:spcAft>
              <a:buSzPts val="1600"/>
              <a:buNone/>
            </a:pPr>
            <a:r>
              <a:t/>
            </a:r>
            <a:endParaRPr sz="1500"/>
          </a:p>
          <a:p>
            <a:pPr indent="0" lvl="0" marL="0" rtl="0" algn="l">
              <a:lnSpc>
                <a:spcPct val="130000"/>
              </a:lnSpc>
              <a:spcBef>
                <a:spcPts val="0"/>
              </a:spcBef>
              <a:spcAft>
                <a:spcPts val="0"/>
              </a:spcAft>
              <a:buSzPts val="1600"/>
              <a:buNone/>
            </a:pPr>
            <a:r>
              <a:rPr lang="en-GB" sz="1500"/>
              <a:t>For example:</a:t>
            </a:r>
            <a:endParaRPr sz="1500"/>
          </a:p>
          <a:p>
            <a:pPr indent="0" lvl="0" marL="0" rtl="0" algn="l">
              <a:lnSpc>
                <a:spcPct val="130000"/>
              </a:lnSpc>
              <a:spcBef>
                <a:spcPts val="0"/>
              </a:spcBef>
              <a:spcAft>
                <a:spcPts val="0"/>
              </a:spcAft>
              <a:buSzPts val="1600"/>
              <a:buNone/>
            </a:pPr>
            <a:r>
              <a:rPr i="1" lang="en-GB" sz="1500"/>
              <a:t>“I get nervous when talking to new people”</a:t>
            </a:r>
            <a:endParaRPr i="1" sz="1500"/>
          </a:p>
          <a:p>
            <a:pPr indent="0" lvl="0" marL="0" rtl="0" algn="l">
              <a:lnSpc>
                <a:spcPct val="130000"/>
              </a:lnSpc>
              <a:spcBef>
                <a:spcPts val="0"/>
              </a:spcBef>
              <a:spcAft>
                <a:spcPts val="0"/>
              </a:spcAft>
              <a:buSzPts val="1600"/>
              <a:buNone/>
            </a:pPr>
            <a:r>
              <a:rPr i="1" lang="en-GB" sz="1500"/>
              <a:t>“I need instructions broken down for me”</a:t>
            </a:r>
            <a:endParaRPr i="1" sz="1500"/>
          </a:p>
          <a:p>
            <a:pPr indent="0" lvl="0" marL="0" rtl="0" algn="l">
              <a:lnSpc>
                <a:spcPct val="130000"/>
              </a:lnSpc>
              <a:spcBef>
                <a:spcPts val="0"/>
              </a:spcBef>
              <a:spcAft>
                <a:spcPts val="0"/>
              </a:spcAft>
              <a:buSzPts val="1600"/>
              <a:buNone/>
            </a:pPr>
            <a:r>
              <a:rPr i="1" lang="en-GB" sz="1500"/>
              <a:t>“I use pictures to help understand a task”</a:t>
            </a:r>
            <a:endParaRPr i="1" sz="1500"/>
          </a:p>
          <a:p>
            <a:pPr indent="0" lvl="0" marL="0" rtl="0" algn="l">
              <a:lnSpc>
                <a:spcPct val="130000"/>
              </a:lnSpc>
              <a:spcBef>
                <a:spcPts val="0"/>
              </a:spcBef>
              <a:spcAft>
                <a:spcPts val="0"/>
              </a:spcAft>
              <a:buSzPts val="1600"/>
              <a:buNone/>
            </a:pPr>
            <a:r>
              <a:t/>
            </a:r>
            <a:endParaRPr/>
          </a:p>
        </p:txBody>
      </p:sp>
      <p:sp>
        <p:nvSpPr>
          <p:cNvPr id="198" name="Google Shape;198;p3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04" name="Google Shape;204;p3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Sharing your needs and finding support</a:t>
            </a:r>
            <a:endParaRPr>
              <a:solidFill>
                <a:schemeClr val="dk2"/>
              </a:solidFill>
            </a:endParaRPr>
          </a:p>
        </p:txBody>
      </p:sp>
      <p:sp>
        <p:nvSpPr>
          <p:cNvPr id="205" name="Google Shape;205;p31"/>
          <p:cNvSpPr txBox="1"/>
          <p:nvPr>
            <p:ph idx="1" type="body"/>
          </p:nvPr>
        </p:nvSpPr>
        <p:spPr>
          <a:xfrm>
            <a:off x="458975" y="865000"/>
            <a:ext cx="8226000" cy="36087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Write down the three most important things you might need help with when thinking about getting a job and keeping a job.</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1.</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2.</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3.</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p:txBody>
      </p:sp>
      <p:sp>
        <p:nvSpPr>
          <p:cNvPr id="206" name="Google Shape;206;p3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008237"/>
      </a:accent1>
      <a:accent2>
        <a:srgbClr val="46C7E1"/>
      </a:accent2>
      <a:accent3>
        <a:srgbClr val="00468C"/>
      </a:accent3>
      <a:accent4>
        <a:srgbClr val="786EC8"/>
      </a:accent4>
      <a:accent5>
        <a:srgbClr val="F03C78"/>
      </a:accent5>
      <a:accent6>
        <a:srgbClr val="00968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