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10287000" cx="18288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1FFD5C-63C9-45A3-A0D1-704234BB566F}">
  <a:tblStyle styleId="{131FFD5C-63C9-45A3-A0D1-704234BB566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0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cfe69734e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g8cfe69734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cfe69734e_0_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8cfe69734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/>
        </p:nvSpPr>
        <p:spPr>
          <a:xfrm>
            <a:off x="830857" y="770705"/>
            <a:ext cx="36249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51" name="Google Shape;51;p12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/>
        </p:nvSpPr>
        <p:spPr>
          <a:xfrm>
            <a:off x="830857" y="770705"/>
            <a:ext cx="65025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54" name="Google Shape;54;p13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/>
        </p:nvSpPr>
        <p:spPr>
          <a:xfrm>
            <a:off x="830857" y="770705"/>
            <a:ext cx="65025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57" name="Google Shape;57;p14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" name="Google Shape;61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7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/>
        </p:nvSpPr>
        <p:spPr>
          <a:xfrm>
            <a:off x="830857" y="770705"/>
            <a:ext cx="36249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64" name="Google Shape;64;p16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7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6" name="Google Shape;46;p11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0" cy="25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2" name="Google Shape;42;p10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idx="4294967295" type="ctrTitle"/>
          </p:nvPr>
        </p:nvSpPr>
        <p:spPr>
          <a:xfrm>
            <a:off x="918000" y="32820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Interpreting Frequency Tables</a:t>
            </a:r>
            <a:endParaRPr b="0"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4" name="Google Shape;74;p19"/>
          <p:cNvSpPr txBox="1"/>
          <p:nvPr>
            <p:ph idx="4294967295" type="subTitle"/>
          </p:nvPr>
        </p:nvSpPr>
        <p:spPr>
          <a:xfrm>
            <a:off x="771850" y="61350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5" name="Google Shape;75;p19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Millar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28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0" name="Google Shape;150;p28"/>
          <p:cNvSpPr txBox="1"/>
          <p:nvPr/>
        </p:nvSpPr>
        <p:spPr>
          <a:xfrm>
            <a:off x="1321763" y="2010515"/>
            <a:ext cx="7121197" cy="6986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Simon has asked 10 people in his class how many pets they have, but has lost two pieces of data.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Here are the results that he has so far: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0, 5, 1, 2, 0, 1, 2, 3 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However, he does know that with all the data included, the total number of pets is 20 and the mode is 2.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Fill out what you can of the table already, and find out what the missing 2 pieces of data are.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1" name="Google Shape;151;p28"/>
          <p:cNvGraphicFramePr/>
          <p:nvPr/>
        </p:nvGraphicFramePr>
        <p:xfrm>
          <a:off x="10077758" y="20105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{131FFD5C-63C9-45A3-A0D1-704234BB566F}</a:tableStyleId>
              </a:tblPr>
              <a:tblGrid>
                <a:gridCol w="2138600"/>
                <a:gridCol w="1738450"/>
                <a:gridCol w="2462800"/>
              </a:tblGrid>
              <a:tr h="1565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pets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Tally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9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</a:t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9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</a:t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9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</a:t>
                      </a: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9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9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9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52" name="Google Shape;152;p28"/>
          <p:cNvSpPr txBox="1"/>
          <p:nvPr/>
        </p:nvSpPr>
        <p:spPr>
          <a:xfrm>
            <a:off x="8702040" y="7909560"/>
            <a:ext cx="513588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 missing two pieces of data are 2 and 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/>
        </p:nvSpPr>
        <p:spPr>
          <a:xfrm>
            <a:off x="968175" y="2069494"/>
            <a:ext cx="7491000" cy="5139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Sam asks 25 students in his year how many siblings they have.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Here are his results: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1, 2, 1, 0, 4, 2, 2, 1, 2, 3, 1, 0, 1, 0, 2, 1, 3, 3, 6, 1, 2, 3, 1, 1, 0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Represent the results in a frequency table.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82" name="Google Shape;82;p20"/>
          <p:cNvGraphicFramePr/>
          <p:nvPr/>
        </p:nvGraphicFramePr>
        <p:xfrm>
          <a:off x="10074078" y="25741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{131FFD5C-63C9-45A3-A0D1-704234BB566F}</a:tableStyleId>
              </a:tblPr>
              <a:tblGrid>
                <a:gridCol w="2767575"/>
                <a:gridCol w="1725150"/>
                <a:gridCol w="2316475"/>
              </a:tblGrid>
              <a:tr h="1336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Siblings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Tally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0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0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0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0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0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0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0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83" name="Google Shape;83;p20"/>
          <p:cNvSpPr txBox="1"/>
          <p:nvPr/>
        </p:nvSpPr>
        <p:spPr>
          <a:xfrm>
            <a:off x="968175" y="7537400"/>
            <a:ext cx="8465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mode and range?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1"/>
          <p:cNvPicPr preferRelativeResize="0"/>
          <p:nvPr/>
        </p:nvPicPr>
        <p:blipFill rotWithShape="1">
          <a:blip r:embed="rId3">
            <a:alphaModFix/>
          </a:blip>
          <a:srcRect b="65776" l="27533" r="49838" t="2225"/>
          <a:stretch/>
        </p:blipFill>
        <p:spPr>
          <a:xfrm>
            <a:off x="16248180" y="2898603"/>
            <a:ext cx="1360978" cy="27219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21"/>
          <p:cNvGrpSpPr/>
          <p:nvPr/>
        </p:nvGrpSpPr>
        <p:grpSpPr>
          <a:xfrm>
            <a:off x="12352730" y="5143500"/>
            <a:ext cx="1405903" cy="2866490"/>
            <a:chOff x="2476076" y="1815215"/>
            <a:chExt cx="1155547" cy="2311092"/>
          </a:xfrm>
        </p:grpSpPr>
        <p:pic>
          <p:nvPicPr>
            <p:cNvPr id="90" name="Google Shape;90;p21"/>
            <p:cNvPicPr preferRelativeResize="0"/>
            <p:nvPr/>
          </p:nvPicPr>
          <p:blipFill rotWithShape="1">
            <a:blip r:embed="rId4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21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21"/>
          <p:cNvSpPr txBox="1"/>
          <p:nvPr/>
        </p:nvSpPr>
        <p:spPr>
          <a:xfrm>
            <a:off x="944505" y="2104857"/>
            <a:ext cx="14143095" cy="1048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These students are trying to imagine how many siblings there would be in total if everyone brought all their siblings into school.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3" name="Google Shape;93;p21"/>
          <p:cNvGraphicFramePr/>
          <p:nvPr/>
        </p:nvGraphicFramePr>
        <p:xfrm>
          <a:off x="1054598" y="37825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{131FFD5C-63C9-45A3-A0D1-704234BB566F}</a:tableStyleId>
              </a:tblPr>
              <a:tblGrid>
                <a:gridCol w="2644300"/>
                <a:gridCol w="2642200"/>
              </a:tblGrid>
              <a:tr h="85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Siblings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02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02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02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02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02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02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02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94" name="Google Shape;94;p21"/>
          <p:cNvSpPr/>
          <p:nvPr/>
        </p:nvSpPr>
        <p:spPr>
          <a:xfrm>
            <a:off x="11946894" y="3302159"/>
            <a:ext cx="3422645" cy="1323439"/>
          </a:xfrm>
          <a:prstGeom prst="wedgeRoundRectCallout">
            <a:avLst>
              <a:gd fmla="val 76300" name="adj1"/>
              <a:gd fmla="val 12529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would do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0+0+0+0+1+1+1+1+1+1+1…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1"/>
          <p:cNvSpPr/>
          <p:nvPr/>
        </p:nvSpPr>
        <p:spPr>
          <a:xfrm>
            <a:off x="14338923" y="5304208"/>
            <a:ext cx="1769758" cy="1737923"/>
          </a:xfrm>
          <a:prstGeom prst="wedgeRoundRectCallout">
            <a:avLst>
              <a:gd fmla="val -63829" name="adj1"/>
              <a:gd fmla="val -16654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know a better way!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/>
        </p:nvSpPr>
        <p:spPr>
          <a:xfrm>
            <a:off x="833375" y="1966486"/>
            <a:ext cx="16250665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Leela asks a sample of 16 of her year how many bottles of water they drink per day.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Here are her results: 4, 1, 2, 3, 1, 3, 4, 4, 1, 3, 1, 0, 2, 3, 4,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Put the following data into a frequency table and find: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total number of bottles drunk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mode and range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1" name="Google Shape;101;p22"/>
          <p:cNvGraphicFramePr/>
          <p:nvPr/>
        </p:nvGraphicFramePr>
        <p:xfrm>
          <a:off x="1752598" y="55230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{131FFD5C-63C9-45A3-A0D1-704234BB566F}</a:tableStyleId>
              </a:tblPr>
              <a:tblGrid>
                <a:gridCol w="1916375"/>
                <a:gridCol w="1557800"/>
                <a:gridCol w="2206875"/>
                <a:gridCol w="2206875"/>
              </a:tblGrid>
              <a:tr h="83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bottles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Tally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0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0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0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0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0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23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7" name="Google Shape;107;p23"/>
          <p:cNvSpPr txBox="1"/>
          <p:nvPr/>
        </p:nvSpPr>
        <p:spPr>
          <a:xfrm>
            <a:off x="1321763" y="2010515"/>
            <a:ext cx="7121197" cy="6986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Simon has asked 10 people in his class how many pets they have, but has lost two pieces of data.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Here are the results that he has so far: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0, 5, 1, 2, 0, 1, 2, 3 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However, he does know that with all the data included, the total number of pets is 20 and the mode is 2.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Fill out what you can of the table already, and find out what the missing 2 pieces of data are.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8" name="Google Shape;108;p23"/>
          <p:cNvGraphicFramePr/>
          <p:nvPr/>
        </p:nvGraphicFramePr>
        <p:xfrm>
          <a:off x="10077758" y="20105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{131FFD5C-63C9-45A3-A0D1-704234BB566F}</a:tableStyleId>
              </a:tblPr>
              <a:tblGrid>
                <a:gridCol w="2138600"/>
                <a:gridCol w="1738450"/>
                <a:gridCol w="2462800"/>
              </a:tblGrid>
              <a:tr h="1565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pets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Tally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9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9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9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9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9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9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/>
          <p:nvPr>
            <p:ph idx="4294967295" type="ctrTitle"/>
          </p:nvPr>
        </p:nvSpPr>
        <p:spPr>
          <a:xfrm>
            <a:off x="918000" y="32820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14" name="Google Shape;114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/>
        </p:nvSpPr>
        <p:spPr>
          <a:xfrm>
            <a:off x="968175" y="2069494"/>
            <a:ext cx="7491000" cy="5139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Sam asks 25 students in his year how many siblings they have.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Here are his results: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1, 2, 1, 0, 4, 2, 2, 1, 2, 3, 1, 0, 1, 0, 2, 1, 3, 3, 6, 1, 2, 3, 1, 1, 0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Represent the results in a frequency table.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0" name="Google Shape;120;p25"/>
          <p:cNvGraphicFramePr/>
          <p:nvPr/>
        </p:nvGraphicFramePr>
        <p:xfrm>
          <a:off x="10074078" y="25741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{131FFD5C-63C9-45A3-A0D1-704234BB566F}</a:tableStyleId>
              </a:tblPr>
              <a:tblGrid>
                <a:gridCol w="2767575"/>
                <a:gridCol w="1725150"/>
                <a:gridCol w="2316475"/>
              </a:tblGrid>
              <a:tr h="1336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Siblings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Tally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50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IIII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0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IIII   IIII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0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IIII   I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0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IIII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0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0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0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21" name="Google Shape;121;p25"/>
          <p:cNvSpPr txBox="1"/>
          <p:nvPr/>
        </p:nvSpPr>
        <p:spPr>
          <a:xfrm>
            <a:off x="968175" y="7537400"/>
            <a:ext cx="8465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mode and range?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25"/>
          <p:cNvCxnSpPr/>
          <p:nvPr/>
        </p:nvCxnSpPr>
        <p:spPr>
          <a:xfrm flipH="1" rot="10800000">
            <a:off x="12832080" y="4587240"/>
            <a:ext cx="716280" cy="22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" name="Google Shape;123;p25"/>
          <p:cNvCxnSpPr/>
          <p:nvPr/>
        </p:nvCxnSpPr>
        <p:spPr>
          <a:xfrm flipH="1" rot="10800000">
            <a:off x="12801600" y="5090160"/>
            <a:ext cx="716280" cy="22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" name="Google Shape;124;p25"/>
          <p:cNvSpPr txBox="1"/>
          <p:nvPr/>
        </p:nvSpPr>
        <p:spPr>
          <a:xfrm>
            <a:off x="2712720" y="8351520"/>
            <a:ext cx="469392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Mode =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Range = 6 – 0 = 6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6"/>
          <p:cNvPicPr preferRelativeResize="0"/>
          <p:nvPr/>
        </p:nvPicPr>
        <p:blipFill rotWithShape="1">
          <a:blip r:embed="rId3">
            <a:alphaModFix/>
          </a:blip>
          <a:srcRect b="65776" l="27533" r="49838" t="2225"/>
          <a:stretch/>
        </p:blipFill>
        <p:spPr>
          <a:xfrm>
            <a:off x="16248180" y="2898603"/>
            <a:ext cx="1360978" cy="27219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6"/>
          <p:cNvGrpSpPr/>
          <p:nvPr/>
        </p:nvGrpSpPr>
        <p:grpSpPr>
          <a:xfrm>
            <a:off x="12352730" y="5143500"/>
            <a:ext cx="1405903" cy="2866490"/>
            <a:chOff x="2476076" y="1815215"/>
            <a:chExt cx="1155547" cy="2311092"/>
          </a:xfrm>
        </p:grpSpPr>
        <p:pic>
          <p:nvPicPr>
            <p:cNvPr id="131" name="Google Shape;131;p26"/>
            <p:cNvPicPr preferRelativeResize="0"/>
            <p:nvPr/>
          </p:nvPicPr>
          <p:blipFill rotWithShape="1">
            <a:blip r:embed="rId4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26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26"/>
          <p:cNvSpPr txBox="1"/>
          <p:nvPr/>
        </p:nvSpPr>
        <p:spPr>
          <a:xfrm>
            <a:off x="944505" y="2104857"/>
            <a:ext cx="14143095" cy="1048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These students are trying to imagine how many siblings there would be in total if everyone brought all their siblings into school.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4" name="Google Shape;134;p26"/>
          <p:cNvGraphicFramePr/>
          <p:nvPr/>
        </p:nvGraphicFramePr>
        <p:xfrm>
          <a:off x="1237478" y="34444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{131FFD5C-63C9-45A3-A0D1-704234BB566F}</a:tableStyleId>
              </a:tblPr>
              <a:tblGrid>
                <a:gridCol w="2697900"/>
                <a:gridCol w="2695750"/>
                <a:gridCol w="2695750"/>
              </a:tblGrid>
              <a:tr h="1002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Siblings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2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x 4 = 0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2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x 9 = 9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2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x 6 = 12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2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x 4 = 12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2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x 1 = 4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2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x 0 = 0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2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 x 1 = 6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2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</a:t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35" name="Google Shape;135;p26"/>
          <p:cNvSpPr/>
          <p:nvPr/>
        </p:nvSpPr>
        <p:spPr>
          <a:xfrm>
            <a:off x="11946894" y="3302159"/>
            <a:ext cx="3422645" cy="1323439"/>
          </a:xfrm>
          <a:prstGeom prst="wedgeRoundRectCallout">
            <a:avLst>
              <a:gd fmla="val 76300" name="adj1"/>
              <a:gd fmla="val 12529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would do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0+0+0+0+1+1+1+1+1+1+1…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6"/>
          <p:cNvSpPr/>
          <p:nvPr/>
        </p:nvSpPr>
        <p:spPr>
          <a:xfrm>
            <a:off x="14338923" y="5304208"/>
            <a:ext cx="1769758" cy="1737923"/>
          </a:xfrm>
          <a:prstGeom prst="wedgeRoundRectCallout">
            <a:avLst>
              <a:gd fmla="val -63829" name="adj1"/>
              <a:gd fmla="val -16654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know a better way!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/>
        </p:nvSpPr>
        <p:spPr>
          <a:xfrm>
            <a:off x="833375" y="1966486"/>
            <a:ext cx="16250665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Leela asks a sample of 16 of her year how many bottles of water they drink per day.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Here are her results: 4, 1, 2, 3, 1, 3, 4, 4, 1, 3, 1, 0, 2, 3, 4,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Put the following data into a frequency table and find: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total number of bottles drunk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mode and range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2" name="Google Shape;142;p27"/>
          <p:cNvGraphicFramePr/>
          <p:nvPr/>
        </p:nvGraphicFramePr>
        <p:xfrm>
          <a:off x="1737099" y="55230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{131FFD5C-63C9-45A3-A0D1-704234BB566F}</a:tableStyleId>
              </a:tblPr>
              <a:tblGrid>
                <a:gridCol w="1916375"/>
                <a:gridCol w="1557800"/>
                <a:gridCol w="2206875"/>
                <a:gridCol w="2206875"/>
              </a:tblGrid>
              <a:tr h="83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bottles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Tally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0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x 1 = 0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0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IIII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x 4 = 4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0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x 2 = 4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0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IIII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x 5 = 15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0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IIII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x 4 = 16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506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39</a:t>
                      </a:r>
                      <a:endParaRPr sz="2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cxnSp>
        <p:nvCxnSpPr>
          <p:cNvPr id="143" name="Google Shape;143;p27"/>
          <p:cNvCxnSpPr/>
          <p:nvPr/>
        </p:nvCxnSpPr>
        <p:spPr>
          <a:xfrm>
            <a:off x="3611105" y="8130984"/>
            <a:ext cx="712922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27"/>
          <p:cNvSpPr txBox="1"/>
          <p:nvPr/>
        </p:nvSpPr>
        <p:spPr>
          <a:xfrm>
            <a:off x="11643360" y="3758505"/>
            <a:ext cx="242316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Total = 39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Mode = 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Range = 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