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10287000" cx="18288000"/>
  <p:notesSz cx="6858000" cy="9144000"/>
  <p:embeddedFontLst>
    <p:embeddedFont>
      <p:font typeface="Montserrat SemiBold"/>
      <p:regular r:id="rId14"/>
      <p:bold r:id="rId15"/>
      <p:italic r:id="rId16"/>
      <p:boldItalic r:id="rId17"/>
    </p:embeddedFont>
    <p:embeddedFont>
      <p:font typeface="Montserrat"/>
      <p:regular r:id="rId18"/>
      <p:bold r:id="rId19"/>
      <p:italic r:id="rId20"/>
      <p:boldItalic r:id="rId21"/>
    </p:embeddedFont>
    <p:embeddedFont>
      <p:font typeface="Montserrat Medium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italic.fntdata"/><Relationship Id="rId22" Type="http://schemas.openxmlformats.org/officeDocument/2006/relationships/font" Target="fonts/MontserratMedium-regular.fntdata"/><Relationship Id="rId21" Type="http://schemas.openxmlformats.org/officeDocument/2006/relationships/font" Target="fonts/Montserrat-boldItalic.fntdata"/><Relationship Id="rId24" Type="http://schemas.openxmlformats.org/officeDocument/2006/relationships/font" Target="fonts/MontserratMedium-italic.fntdata"/><Relationship Id="rId23" Type="http://schemas.openxmlformats.org/officeDocument/2006/relationships/font" Target="fonts/MontserratMedium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schemas.openxmlformats.org/officeDocument/2006/relationships/font" Target="fonts/MontserratMedium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font" Target="fonts/MontserratSemiBold-bold.fntdata"/><Relationship Id="rId14" Type="http://schemas.openxmlformats.org/officeDocument/2006/relationships/font" Target="fonts/MontserratSemiBold-regular.fntdata"/><Relationship Id="rId17" Type="http://schemas.openxmlformats.org/officeDocument/2006/relationships/font" Target="fonts/MontserratSemiBold-boldItalic.fntdata"/><Relationship Id="rId16" Type="http://schemas.openxmlformats.org/officeDocument/2006/relationships/font" Target="fonts/MontserratSemiBold-italic.fntdata"/><Relationship Id="rId19" Type="http://schemas.openxmlformats.org/officeDocument/2006/relationships/font" Target="fonts/Montserrat-bold.fntdata"/><Relationship Id="rId1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c5ea800b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c5ea800b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c5ea800b3_0_7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5" name="Google Shape;85;g8c5ea800b3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c5ea800b3_0_15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g8c5ea800b3_0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8c5ea800b3_0_2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8c5ea800b3_0_2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8c5ea800b3_0_3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8c5ea800b3_0_3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8c5ea800b3_0_3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8c5ea800b3_0_3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8c5ea800b3_0_7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8c5ea800b3_0_7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8c87f2d555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8c87f2d555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8c87f2d555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8c87f2d555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Lesson 2: Net / Racket &amp; Wall Games</a:t>
            </a:r>
            <a:endParaRPr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Volleyball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600">
                <a:solidFill>
                  <a:schemeClr val="dk2"/>
                </a:solidFill>
              </a:rPr>
              <a:t>Physical Development - Building Understanding </a:t>
            </a:r>
            <a:endParaRPr sz="3600">
              <a:solidFill>
                <a:schemeClr val="dk2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600">
                <a:solidFill>
                  <a:schemeClr val="dk2"/>
                </a:solidFill>
              </a:rPr>
              <a:t>Alistair</a:t>
            </a:r>
            <a:endParaRPr sz="3600">
              <a:solidFill>
                <a:schemeClr val="dk2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815475" y="751375"/>
            <a:ext cx="15804000" cy="32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 sz="5500">
                <a:solidFill>
                  <a:schemeClr val="dk2"/>
                </a:solidFill>
              </a:rPr>
              <a:t>For this lesson you will need</a:t>
            </a:r>
            <a:r>
              <a:rPr lang="en-GB">
                <a:solidFill>
                  <a:schemeClr val="dk2"/>
                </a:solidFill>
              </a:rPr>
              <a:t>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8" name="Google Shape;88;p15"/>
          <p:cNvSpPr txBox="1"/>
          <p:nvPr>
            <p:ph idx="1" type="body"/>
          </p:nvPr>
        </p:nvSpPr>
        <p:spPr>
          <a:xfrm>
            <a:off x="476675" y="2612525"/>
            <a:ext cx="7783200" cy="6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806450" lvl="0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5500"/>
              <a:buChar char="●"/>
            </a:pPr>
            <a:r>
              <a:rPr lang="en-GB" sz="5500"/>
              <a:t>Balloon</a:t>
            </a:r>
            <a:endParaRPr sz="5500"/>
          </a:p>
          <a:p>
            <a:pPr indent="-806450" lvl="0" marL="1371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5500"/>
              <a:buChar char="●"/>
            </a:pPr>
            <a:r>
              <a:rPr lang="en-GB" sz="5500"/>
              <a:t>Rice </a:t>
            </a:r>
            <a:endParaRPr sz="5500"/>
          </a:p>
          <a:p>
            <a:pPr indent="-806450" lvl="0" marL="1371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5500"/>
              <a:buChar char="●"/>
            </a:pPr>
            <a:r>
              <a:rPr lang="en-GB" sz="5500"/>
              <a:t>Beach ball</a:t>
            </a:r>
            <a:endParaRPr sz="5500"/>
          </a:p>
          <a:p>
            <a:pPr indent="-806450" lvl="0" marL="1371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5500"/>
              <a:buChar char="●"/>
            </a:pPr>
            <a:r>
              <a:rPr lang="en-GB" sz="5500"/>
              <a:t>Chalk</a:t>
            </a:r>
            <a:endParaRPr sz="5500"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4300"/>
          </a:p>
          <a:p>
            <a:pPr indent="0" lvl="0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4300"/>
          </a:p>
          <a:p>
            <a:pPr indent="0" lvl="0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3200"/>
              <a:buNone/>
            </a:pPr>
            <a:r>
              <a:t/>
            </a:r>
            <a:endParaRPr/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0" name="Google Shape;90;p15"/>
          <p:cNvSpPr txBox="1"/>
          <p:nvPr/>
        </p:nvSpPr>
        <p:spPr>
          <a:xfrm>
            <a:off x="0" y="8041925"/>
            <a:ext cx="10684500" cy="9498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2540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 sz="3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1" name="Google Shape;91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/>
          <p:nvPr>
            <p:ph type="title"/>
          </p:nvPr>
        </p:nvSpPr>
        <p:spPr>
          <a:xfrm>
            <a:off x="1242000" y="996550"/>
            <a:ext cx="15804000" cy="32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 sz="6600">
                <a:solidFill>
                  <a:schemeClr val="dk2"/>
                </a:solidFill>
              </a:rPr>
              <a:t>Let’s get ready</a:t>
            </a:r>
            <a:r>
              <a:rPr lang="en-GB" sz="4800">
                <a:solidFill>
                  <a:schemeClr val="dk2"/>
                </a:solidFill>
              </a:rPr>
              <a:t> </a:t>
            </a:r>
            <a:endParaRPr sz="4800">
              <a:solidFill>
                <a:schemeClr val="dk2"/>
              </a:solidFill>
            </a:endParaRPr>
          </a:p>
        </p:txBody>
      </p:sp>
      <p:sp>
        <p:nvSpPr>
          <p:cNvPr id="97" name="Google Shape;97;p16"/>
          <p:cNvSpPr txBox="1"/>
          <p:nvPr>
            <p:ph idx="1" type="body"/>
          </p:nvPr>
        </p:nvSpPr>
        <p:spPr>
          <a:xfrm>
            <a:off x="479550" y="2282425"/>
            <a:ext cx="16988700" cy="6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692150" lvl="0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700"/>
              <a:buChar char="●"/>
            </a:pPr>
            <a:r>
              <a:rPr lang="en-GB" sz="3700"/>
              <a:t>Find a quiet, clear space to work away from distractions.</a:t>
            </a:r>
            <a:endParaRPr sz="3700"/>
          </a:p>
          <a:p>
            <a:pPr indent="-69215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700"/>
              <a:buChar char="●"/>
            </a:pPr>
            <a:r>
              <a:rPr lang="en-GB" sz="3700"/>
              <a:t>Ensure the area is safe and that your child is feeling fit and well to take part in the lesson.</a:t>
            </a:r>
            <a:endParaRPr sz="3700"/>
          </a:p>
          <a:p>
            <a:pPr indent="-69215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700"/>
              <a:buChar char="●"/>
            </a:pPr>
            <a:r>
              <a:rPr lang="en-GB" sz="3700"/>
              <a:t>Check you are wearing the right clothes for sport &amp; physical activity.</a:t>
            </a:r>
            <a:endParaRPr sz="3700"/>
          </a:p>
          <a:p>
            <a:pPr indent="-69215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700"/>
              <a:buChar char="●"/>
            </a:pPr>
            <a:r>
              <a:rPr lang="en-GB" sz="3700"/>
              <a:t>Make sure your resources are nearby.</a:t>
            </a:r>
            <a:endParaRPr sz="3700"/>
          </a:p>
          <a:p>
            <a:pPr indent="-69215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700"/>
              <a:buChar char="●"/>
            </a:pPr>
            <a:r>
              <a:rPr lang="en-GB" sz="3700"/>
              <a:t>Use a familiar reference to prepare the learner that the activity is going to start. This could be a symbol, sound or song. </a:t>
            </a:r>
            <a:endParaRPr sz="37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3200"/>
              <a:buNone/>
            </a:pPr>
            <a:r>
              <a:t/>
            </a:r>
            <a:endParaRPr/>
          </a:p>
        </p:txBody>
      </p:sp>
      <p:sp>
        <p:nvSpPr>
          <p:cNvPr id="98" name="Google Shape;98;p16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9" name="Google Shape;99;p16"/>
          <p:cNvSpPr txBox="1"/>
          <p:nvPr/>
        </p:nvSpPr>
        <p:spPr>
          <a:xfrm>
            <a:off x="678075" y="7505600"/>
            <a:ext cx="10571100" cy="9498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2540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 sz="37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0" name="Google Shape;100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8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Warm up...</a:t>
            </a:r>
            <a:endParaRPr b="1" sz="8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6" name="Google Shape;106;p17"/>
          <p:cNvSpPr txBox="1"/>
          <p:nvPr/>
        </p:nvSpPr>
        <p:spPr>
          <a:xfrm>
            <a:off x="1401350" y="6250400"/>
            <a:ext cx="15789000" cy="20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Stretch, walk, jog and jump to get our muscles ready to play volleyball (warm up can last between 2 &amp; 5 minutes).</a:t>
            </a:r>
            <a:endParaRPr b="1" sz="4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108" name="Google Shape;108;p17"/>
          <p:cNvSpPr txBox="1"/>
          <p:nvPr/>
        </p:nvSpPr>
        <p:spPr>
          <a:xfrm>
            <a:off x="2112500" y="3031000"/>
            <a:ext cx="13930200" cy="24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000">
                <a:latin typeface="Montserrat"/>
                <a:ea typeface="Montserrat"/>
                <a:cs typeface="Montserrat"/>
                <a:sym typeface="Montserrat"/>
              </a:rPr>
              <a:t>Stretch								Jog										Jump</a:t>
            </a:r>
            <a:endParaRPr b="1" sz="5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500">
                <a:solidFill>
                  <a:schemeClr val="dk2"/>
                </a:solidFill>
              </a:rPr>
              <a:t>Sequences of movement...</a:t>
            </a:r>
            <a:endParaRPr sz="7500">
              <a:solidFill>
                <a:schemeClr val="dk2"/>
              </a:solidFill>
            </a:endParaRPr>
          </a:p>
        </p:txBody>
      </p:sp>
      <p:sp>
        <p:nvSpPr>
          <p:cNvPr id="114" name="Google Shape;114;p18"/>
          <p:cNvSpPr txBox="1"/>
          <p:nvPr>
            <p:ph idx="4294967295" type="subTitle"/>
          </p:nvPr>
        </p:nvSpPr>
        <p:spPr>
          <a:xfrm>
            <a:off x="484500" y="5295825"/>
            <a:ext cx="17319000" cy="3108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 sz="3800"/>
              <a:t>Practise volleyball shots against a wall with a focus on movement and balance. Encourage your child to move forwards, backwards &amp; sideways to make their shot. Highlight the concept of balance and levels of movement (crouching &amp; stretching).</a:t>
            </a:r>
            <a:endParaRPr b="1" sz="3800"/>
          </a:p>
        </p:txBody>
      </p:sp>
      <p:sp>
        <p:nvSpPr>
          <p:cNvPr id="115" name="Google Shape;115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116" name="Google Shape;116;p18"/>
          <p:cNvSpPr txBox="1"/>
          <p:nvPr/>
        </p:nvSpPr>
        <p:spPr>
          <a:xfrm>
            <a:off x="1498825" y="3031000"/>
            <a:ext cx="14848800" cy="24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000">
                <a:latin typeface="Montserrat"/>
                <a:ea typeface="Montserrat"/>
                <a:cs typeface="Montserrat"/>
                <a:sym typeface="Montserrat"/>
              </a:rPr>
              <a:t>Volleyball							Wall							Direction</a:t>
            </a:r>
            <a:endParaRPr b="1" sz="5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100">
                <a:solidFill>
                  <a:schemeClr val="dk2"/>
                </a:solidFill>
              </a:rPr>
              <a:t>Skills...</a:t>
            </a:r>
            <a:endParaRPr sz="9100">
              <a:solidFill>
                <a:schemeClr val="dk2"/>
              </a:solidFill>
            </a:endParaRPr>
          </a:p>
        </p:txBody>
      </p:sp>
      <p:sp>
        <p:nvSpPr>
          <p:cNvPr id="122" name="Google Shape;122;p19"/>
          <p:cNvSpPr txBox="1"/>
          <p:nvPr/>
        </p:nvSpPr>
        <p:spPr>
          <a:xfrm>
            <a:off x="1344075" y="5987050"/>
            <a:ext cx="15880200" cy="161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Practise volleyball shots with a balloon / beach ball and learn the difference between a set (pass) and a spike (shot).</a:t>
            </a:r>
            <a:endParaRPr b="1" sz="4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3" name="Google Shape;123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124" name="Google Shape;124;p19"/>
          <p:cNvSpPr txBox="1"/>
          <p:nvPr/>
        </p:nvSpPr>
        <p:spPr>
          <a:xfrm>
            <a:off x="2112500" y="3031000"/>
            <a:ext cx="13930200" cy="24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000">
                <a:latin typeface="Montserrat"/>
                <a:ea typeface="Montserrat"/>
                <a:cs typeface="Montserrat"/>
                <a:sym typeface="Montserrat"/>
              </a:rPr>
              <a:t>Skills								Pass										Spike</a:t>
            </a:r>
            <a:endParaRPr b="1" sz="5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/>
          <p:nvPr/>
        </p:nvSpPr>
        <p:spPr>
          <a:xfrm>
            <a:off x="715950" y="890050"/>
            <a:ext cx="16856100" cy="80283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30" name="Google Shape;130;p20"/>
          <p:cNvSpPr txBox="1"/>
          <p:nvPr>
            <p:ph idx="1" type="subTitle"/>
          </p:nvPr>
        </p:nvSpPr>
        <p:spPr>
          <a:xfrm>
            <a:off x="917950" y="2494200"/>
            <a:ext cx="5170800" cy="9066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</a:rPr>
              <a:t>Make it easier</a:t>
            </a:r>
            <a:endParaRPr b="1"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1" name="Google Shape;131;p20"/>
          <p:cNvSpPr txBox="1"/>
          <p:nvPr>
            <p:ph idx="2" type="body"/>
          </p:nvPr>
        </p:nvSpPr>
        <p:spPr>
          <a:xfrm>
            <a:off x="917950" y="3414875"/>
            <a:ext cx="5170800" cy="51924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900"/>
              <a:t>*Use a larger ball / balloon and practise using your hand to strike and make contact</a:t>
            </a:r>
            <a:endParaRPr sz="29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900"/>
              <a:t>*Focus on fewer skills / movements and progress at a pace appropriate to the learner.</a:t>
            </a:r>
            <a:endParaRPr sz="2900"/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20"/>
          <p:cNvSpPr txBox="1"/>
          <p:nvPr>
            <p:ph idx="3" type="subTitle"/>
          </p:nvPr>
        </p:nvSpPr>
        <p:spPr>
          <a:xfrm>
            <a:off x="6475975" y="2494188"/>
            <a:ext cx="5170800" cy="9066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</a:rPr>
              <a:t>Make it harder</a:t>
            </a:r>
            <a:endParaRPr b="1"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3" name="Google Shape;133;p20"/>
          <p:cNvSpPr txBox="1"/>
          <p:nvPr>
            <p:ph idx="4" type="body"/>
          </p:nvPr>
        </p:nvSpPr>
        <p:spPr>
          <a:xfrm>
            <a:off x="6475975" y="3414875"/>
            <a:ext cx="5170800" cy="51924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900"/>
              <a:t>*Look at our masterclass and explore ‘top tips’ from elite sportspeople.</a:t>
            </a:r>
            <a:endParaRPr sz="29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900"/>
              <a:t>*Progress from using a balloon to a soft ball and perform skills in a defined area with increasing accuracy.</a:t>
            </a:r>
            <a:endParaRPr sz="29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20"/>
          <p:cNvSpPr txBox="1"/>
          <p:nvPr>
            <p:ph idx="5" type="subTitle"/>
          </p:nvPr>
        </p:nvSpPr>
        <p:spPr>
          <a:xfrm>
            <a:off x="12034000" y="2455550"/>
            <a:ext cx="5170800" cy="9066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</a:rPr>
              <a:t>More ideas</a:t>
            </a:r>
            <a:endParaRPr b="1"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5" name="Google Shape;135;p20"/>
          <p:cNvSpPr txBox="1"/>
          <p:nvPr>
            <p:ph idx="6" type="body"/>
          </p:nvPr>
        </p:nvSpPr>
        <p:spPr>
          <a:xfrm>
            <a:off x="12034000" y="3414875"/>
            <a:ext cx="5170800" cy="51924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900"/>
              <a:t>*Ask your parent or carer to help you search for volleyball content online.</a:t>
            </a:r>
            <a:endParaRPr sz="29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900"/>
              <a:t>*Make a court and enjoy a balloon volleyball match.</a:t>
            </a:r>
            <a:endParaRPr sz="2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1"/>
          <p:cNvSpPr txBox="1"/>
          <p:nvPr>
            <p:ph type="title"/>
          </p:nvPr>
        </p:nvSpPr>
        <p:spPr>
          <a:xfrm>
            <a:off x="2867400" y="1132125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11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*STEP Principle*</a:t>
            </a:r>
            <a:endParaRPr b="0" sz="57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42" name="Google Shape;142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3" name="Google Shape;143;p21"/>
          <p:cNvSpPr txBox="1"/>
          <p:nvPr/>
        </p:nvSpPr>
        <p:spPr>
          <a:xfrm>
            <a:off x="1289700" y="4157125"/>
            <a:ext cx="16356600" cy="30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3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All of our activities can be adapted using the step principle</a:t>
            </a:r>
            <a:endParaRPr b="1" i="1" sz="3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3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(Space, Task, Equipment, People)</a:t>
            </a:r>
            <a:endParaRPr b="1" i="1" sz="17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e.g. Balloon with beads in to support visually impaired learners / Bigger, brighter resources / Adapt space &amp; activities to suit wheelchair users e.g. adjust the height of the net / barrier and ensure there is an appropriate space to practise skills.</a:t>
            </a:r>
            <a:endParaRPr sz="3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3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2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6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6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57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9" name="Google Shape;14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83825" y="7683100"/>
            <a:ext cx="1472325" cy="1472325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1" name="Google Shape;151;p22"/>
          <p:cNvSpPr txBox="1"/>
          <p:nvPr/>
        </p:nvSpPr>
        <p:spPr>
          <a:xfrm>
            <a:off x="1531050" y="2316600"/>
            <a:ext cx="15644700" cy="56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Share your work with Oak National</a:t>
            </a:r>
            <a:endParaRPr b="1" sz="6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If you'd like to, please ask your parent or carer to share your work on </a:t>
            </a:r>
            <a:r>
              <a:rPr b="1"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Instagram</a:t>
            </a: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b="1"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Facebook</a:t>
            </a: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or </a:t>
            </a:r>
            <a:r>
              <a:rPr b="1"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Twitter</a:t>
            </a: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tagging </a:t>
            </a:r>
            <a:r>
              <a:rPr b="1"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@OakNational</a:t>
            </a: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and </a:t>
            </a:r>
            <a:r>
              <a:rPr b="1"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#LearnwithOak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