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Lst>
  <p:sldSz cy="10287000" cx="18288000"/>
  <p:notesSz cx="6858000" cy="9144000"/>
  <p:embeddedFontLst>
    <p:embeddedFont>
      <p:font typeface="Montserrat SemiBold"/>
      <p:regular r:id="rId11"/>
      <p:bold r:id="rId12"/>
      <p:italic r:id="rId13"/>
      <p:boldItalic r:id="rId14"/>
    </p:embeddedFont>
    <p:embeddedFont>
      <p:font typeface="Montserrat"/>
      <p:regular r:id="rId15"/>
      <p:bold r:id="rId16"/>
      <p:italic r:id="rId17"/>
      <p:boldItalic r:id="rId18"/>
    </p:embeddedFont>
    <p:embeddedFont>
      <p:font typeface="Montserrat Medium"/>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3FFC52D-76E9-4FBE-8BC1-906C6561CB72}">
  <a:tblStyle styleId="{23FFC52D-76E9-4FBE-8BC1-906C6561CB72}"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Medium-bold.fntdata"/><Relationship Id="rId11" Type="http://schemas.openxmlformats.org/officeDocument/2006/relationships/font" Target="fonts/MontserratSemiBold-regular.fntdata"/><Relationship Id="rId22" Type="http://schemas.openxmlformats.org/officeDocument/2006/relationships/font" Target="fonts/MontserratMedium-boldItalic.fntdata"/><Relationship Id="rId10" Type="http://schemas.openxmlformats.org/officeDocument/2006/relationships/slide" Target="slides/slide5.xml"/><Relationship Id="rId21" Type="http://schemas.openxmlformats.org/officeDocument/2006/relationships/font" Target="fonts/MontserratMedium-italic.fntdata"/><Relationship Id="rId13" Type="http://schemas.openxmlformats.org/officeDocument/2006/relationships/font" Target="fonts/MontserratSemiBold-italic.fntdata"/><Relationship Id="rId12" Type="http://schemas.openxmlformats.org/officeDocument/2006/relationships/font" Target="fonts/MontserratSemiBold-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regular.fntdata"/><Relationship Id="rId14" Type="http://schemas.openxmlformats.org/officeDocument/2006/relationships/font" Target="fonts/MontserratSemiBold-boldItalic.fntdata"/><Relationship Id="rId17" Type="http://schemas.openxmlformats.org/officeDocument/2006/relationships/font" Target="fonts/Montserrat-italic.fntdata"/><Relationship Id="rId16" Type="http://schemas.openxmlformats.org/officeDocument/2006/relationships/font" Target="fonts/Montserrat-bold.fntdata"/><Relationship Id="rId5" Type="http://schemas.openxmlformats.org/officeDocument/2006/relationships/notesMaster" Target="notesMasters/notesMaster1.xml"/><Relationship Id="rId19" Type="http://schemas.openxmlformats.org/officeDocument/2006/relationships/font" Target="fonts/MontserratMedium-regular.fntdata"/><Relationship Id="rId6" Type="http://schemas.openxmlformats.org/officeDocument/2006/relationships/slide" Target="slides/slide1.xml"/><Relationship Id="rId18" Type="http://schemas.openxmlformats.org/officeDocument/2006/relationships/font" Target="fonts/Montserrat-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66fe662ff_1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66fe662ff_1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866fe662ff_1_5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866fe662ff_1_5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866fe662ff_1_7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866fe662ff_1_7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90000"/>
              </a:lnSpc>
              <a:spcBef>
                <a:spcPts val="1000"/>
              </a:spcBef>
              <a:spcAft>
                <a:spcPts val="0"/>
              </a:spcAft>
              <a:buNone/>
            </a:pPr>
            <a:r>
              <a:rPr lang="en-GB" sz="1200"/>
              <a:t>Remember, evaluate mean advantages and disadvantages., Try and balance them equally, </a:t>
            </a:r>
            <a:r>
              <a:rPr lang="en-GB" sz="1200" u="sng"/>
              <a:t>Add value </a:t>
            </a:r>
            <a:r>
              <a:rPr lang="en-GB" sz="1200"/>
              <a:t>to any information given – ie explain why it is an advantage or disadvantage</a:t>
            </a:r>
            <a:endParaRPr sz="1200"/>
          </a:p>
          <a:p>
            <a:pPr indent="0" lvl="0" marL="0" rtl="0" algn="l">
              <a:lnSpc>
                <a:spcPct val="115000"/>
              </a:lnSpc>
              <a:spcBef>
                <a:spcPts val="0"/>
              </a:spcBef>
              <a:spcAft>
                <a:spcPts val="0"/>
              </a:spcAft>
              <a:buNone/>
            </a:pPr>
            <a:r>
              <a:t/>
            </a:r>
            <a:endParaRPr sz="1000">
              <a:solidFill>
                <a:srgbClr val="231F20"/>
              </a:solidFill>
              <a:latin typeface="Montserrat"/>
              <a:ea typeface="Montserrat"/>
              <a:cs typeface="Montserrat"/>
              <a:sym typeface="Montserrat"/>
            </a:endParaRPr>
          </a:p>
          <a:p>
            <a:pPr indent="0" lvl="0" marL="0" rtl="0" algn="l">
              <a:lnSpc>
                <a:spcPct val="115000"/>
              </a:lnSpc>
              <a:spcBef>
                <a:spcPts val="1200"/>
              </a:spcBef>
              <a:spcAft>
                <a:spcPts val="0"/>
              </a:spcAft>
              <a:buNone/>
            </a:pPr>
            <a:r>
              <a:t/>
            </a:r>
            <a:endParaRPr>
              <a:solidFill>
                <a:srgbClr val="231F20"/>
              </a:solidFill>
            </a:endParaRPr>
          </a:p>
          <a:p>
            <a:pPr indent="0" lvl="0" marL="0" rtl="0" algn="l">
              <a:spcBef>
                <a:spcPts val="300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866fe662ff_1_10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866fe662ff_1_10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90000"/>
              </a:lnSpc>
              <a:spcBef>
                <a:spcPts val="1000"/>
              </a:spcBef>
              <a:spcAft>
                <a:spcPts val="0"/>
              </a:spcAft>
              <a:buNone/>
            </a:pPr>
            <a:r>
              <a:rPr lang="en-GB" sz="1200"/>
              <a:t>Remember, evaluate mean advantages and disadvantages., Try and balance them equally, </a:t>
            </a:r>
            <a:r>
              <a:rPr lang="en-GB" sz="1200" u="sng"/>
              <a:t>Add value </a:t>
            </a:r>
            <a:r>
              <a:rPr lang="en-GB" sz="1200"/>
              <a:t>to any information given – ie explain why it is an advantage or disadvantage</a:t>
            </a:r>
            <a:endParaRPr sz="1200"/>
          </a:p>
          <a:p>
            <a:pPr indent="0" lvl="0" marL="0" rtl="0" algn="l">
              <a:lnSpc>
                <a:spcPct val="115000"/>
              </a:lnSpc>
              <a:spcBef>
                <a:spcPts val="0"/>
              </a:spcBef>
              <a:spcAft>
                <a:spcPts val="0"/>
              </a:spcAft>
              <a:buNone/>
            </a:pPr>
            <a:r>
              <a:t/>
            </a:r>
            <a:endParaRPr sz="1000">
              <a:solidFill>
                <a:srgbClr val="231F20"/>
              </a:solidFill>
              <a:latin typeface="Montserrat"/>
              <a:ea typeface="Montserrat"/>
              <a:cs typeface="Montserrat"/>
              <a:sym typeface="Montserrat"/>
            </a:endParaRPr>
          </a:p>
          <a:p>
            <a:pPr indent="0" lvl="0" marL="0" rtl="0" algn="l">
              <a:lnSpc>
                <a:spcPct val="115000"/>
              </a:lnSpc>
              <a:spcBef>
                <a:spcPts val="1200"/>
              </a:spcBef>
              <a:spcAft>
                <a:spcPts val="0"/>
              </a:spcAft>
              <a:buNone/>
            </a:pPr>
            <a:r>
              <a:t/>
            </a:r>
            <a:endParaRPr>
              <a:solidFill>
                <a:srgbClr val="231F20"/>
              </a:solidFill>
            </a:endParaRPr>
          </a:p>
          <a:p>
            <a:pPr indent="0" lvl="0" marL="0" rtl="0" algn="l">
              <a:spcBef>
                <a:spcPts val="300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8c7f87a305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8c7f87a305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90000"/>
              </a:lnSpc>
              <a:spcBef>
                <a:spcPts val="1000"/>
              </a:spcBef>
              <a:spcAft>
                <a:spcPts val="0"/>
              </a:spcAft>
              <a:buNone/>
            </a:pPr>
            <a:r>
              <a:rPr lang="en-GB" sz="1200"/>
              <a:t>Remember, evaluate mean advantages and disadvantages., Try and balance them equally, </a:t>
            </a:r>
            <a:r>
              <a:rPr lang="en-GB" sz="1200" u="sng"/>
              <a:t>Add value </a:t>
            </a:r>
            <a:r>
              <a:rPr lang="en-GB" sz="1200"/>
              <a:t>to any information given – ie explain why it is an advantage or disadvantage</a:t>
            </a:r>
            <a:endParaRPr sz="1200"/>
          </a:p>
          <a:p>
            <a:pPr indent="0" lvl="0" marL="0" rtl="0" algn="l">
              <a:lnSpc>
                <a:spcPct val="115000"/>
              </a:lnSpc>
              <a:spcBef>
                <a:spcPts val="0"/>
              </a:spcBef>
              <a:spcAft>
                <a:spcPts val="0"/>
              </a:spcAft>
              <a:buNone/>
            </a:pPr>
            <a:r>
              <a:t/>
            </a:r>
            <a:endParaRPr sz="1000">
              <a:solidFill>
                <a:srgbClr val="231F20"/>
              </a:solidFill>
              <a:latin typeface="Montserrat"/>
              <a:ea typeface="Montserrat"/>
              <a:cs typeface="Montserrat"/>
              <a:sym typeface="Montserrat"/>
            </a:endParaRPr>
          </a:p>
          <a:p>
            <a:pPr indent="0" lvl="0" marL="0" rtl="0" algn="l">
              <a:lnSpc>
                <a:spcPct val="115000"/>
              </a:lnSpc>
              <a:spcBef>
                <a:spcPts val="1200"/>
              </a:spcBef>
              <a:spcAft>
                <a:spcPts val="0"/>
              </a:spcAft>
              <a:buNone/>
            </a:pPr>
            <a:r>
              <a:t/>
            </a:r>
            <a:endParaRPr>
              <a:solidFill>
                <a:srgbClr val="231F20"/>
              </a:solidFill>
            </a:endParaRPr>
          </a:p>
          <a:p>
            <a:pPr indent="0" lvl="0" marL="0" rtl="0" algn="l">
              <a:spcBef>
                <a:spcPts val="300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78" name="Shape 78"/>
        <p:cNvGrpSpPr/>
        <p:nvPr/>
      </p:nvGrpSpPr>
      <p:grpSpPr>
        <a:xfrm>
          <a:off x="0" y="0"/>
          <a:ext cx="0" cy="0"/>
          <a:chOff x="0" y="0"/>
          <a:chExt cx="0" cy="0"/>
        </a:xfrm>
      </p:grpSpPr>
      <p:sp>
        <p:nvSpPr>
          <p:cNvPr id="79" name="Google Shape;79;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Miss Strmec</a:t>
            </a:r>
            <a:endParaRPr>
              <a:solidFill>
                <a:srgbClr val="4B3241"/>
              </a:solidFill>
            </a:endParaRPr>
          </a:p>
        </p:txBody>
      </p:sp>
      <p:sp>
        <p:nvSpPr>
          <p:cNvPr id="80" name="Google Shape;80;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1" name="Google Shape;81;p14"/>
          <p:cNvSpPr txBox="1"/>
          <p:nvPr/>
        </p:nvSpPr>
        <p:spPr>
          <a:xfrm>
            <a:off x="917950" y="3282000"/>
            <a:ext cx="16452000" cy="3723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6000">
                <a:solidFill>
                  <a:srgbClr val="4B3241"/>
                </a:solidFill>
                <a:latin typeface="Montserrat SemiBold"/>
                <a:ea typeface="Montserrat SemiBold"/>
                <a:cs typeface="Montserrat SemiBold"/>
                <a:sym typeface="Montserrat SemiBold"/>
              </a:rPr>
              <a:t>Manipulating Factors of Photosynthesis - Higher Tier</a:t>
            </a:r>
            <a:endParaRPr sz="6000">
              <a:solidFill>
                <a:srgbClr val="4B3241"/>
              </a:solidFill>
              <a:latin typeface="Montserrat SemiBold"/>
              <a:ea typeface="Montserrat SemiBold"/>
              <a:cs typeface="Montserrat SemiBold"/>
              <a:sym typeface="Montserrat SemiBold"/>
            </a:endParaRPr>
          </a:p>
        </p:txBody>
      </p:sp>
      <p:sp>
        <p:nvSpPr>
          <p:cNvPr id="82" name="Google Shape;82;p14"/>
          <p:cNvSpPr txBox="1"/>
          <p:nvPr/>
        </p:nvSpPr>
        <p:spPr>
          <a:xfrm>
            <a:off x="917950" y="890050"/>
            <a:ext cx="16452000" cy="15852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600">
                <a:solidFill>
                  <a:srgbClr val="4B3241"/>
                </a:solidFill>
                <a:latin typeface="Montserrat"/>
                <a:ea typeface="Montserrat"/>
                <a:cs typeface="Montserrat"/>
                <a:sym typeface="Montserrat"/>
              </a:rPr>
              <a:t>Combined Science - Biology- Key Stage 4</a:t>
            </a:r>
            <a:endParaRPr sz="3600">
              <a:solidFill>
                <a:srgbClr val="4B3241"/>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3600">
                <a:solidFill>
                  <a:srgbClr val="4B3241"/>
                </a:solidFill>
                <a:latin typeface="Montserrat"/>
                <a:ea typeface="Montserrat"/>
                <a:cs typeface="Montserrat"/>
                <a:sym typeface="Montserrat"/>
              </a:rPr>
              <a:t>Bioenergetics </a:t>
            </a:r>
            <a:endParaRPr sz="3600">
              <a:solidFill>
                <a:srgbClr val="4B3241"/>
              </a:solidFill>
              <a:latin typeface="Montserrat"/>
              <a:ea typeface="Montserrat"/>
              <a:cs typeface="Montserrat"/>
              <a:sym typeface="Montserra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ph type="title"/>
          </p:nvPr>
        </p:nvSpPr>
        <p:spPr>
          <a:xfrm>
            <a:off x="917950" y="892800"/>
            <a:ext cx="7902000" cy="1627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Independent Practice  </a:t>
            </a:r>
            <a:endParaRPr>
              <a:solidFill>
                <a:schemeClr val="dk2"/>
              </a:solidFill>
            </a:endParaRPr>
          </a:p>
        </p:txBody>
      </p:sp>
      <p:sp>
        <p:nvSpPr>
          <p:cNvPr id="88" name="Google Shape;88;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9" name="Google Shape;89;p15"/>
          <p:cNvSpPr txBox="1"/>
          <p:nvPr/>
        </p:nvSpPr>
        <p:spPr>
          <a:xfrm>
            <a:off x="12462575" y="0"/>
            <a:ext cx="14675700" cy="1712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Montserrat"/>
              <a:ea typeface="Montserrat"/>
              <a:cs typeface="Montserrat"/>
              <a:sym typeface="Montserrat"/>
            </a:endParaRPr>
          </a:p>
        </p:txBody>
      </p:sp>
      <p:sp>
        <p:nvSpPr>
          <p:cNvPr id="90" name="Google Shape;90;p15"/>
          <p:cNvSpPr txBox="1"/>
          <p:nvPr/>
        </p:nvSpPr>
        <p:spPr>
          <a:xfrm>
            <a:off x="1154925" y="2417300"/>
            <a:ext cx="11119800" cy="5855400"/>
          </a:xfrm>
          <a:prstGeom prst="rect">
            <a:avLst/>
          </a:prstGeom>
          <a:noFill/>
          <a:ln>
            <a:noFill/>
          </a:ln>
        </p:spPr>
        <p:txBody>
          <a:bodyPr anchorCtr="0" anchor="t" bIns="91425" lIns="91425" spcFirstLastPara="1" rIns="91425" wrap="square" tIns="91425">
            <a:noAutofit/>
          </a:bodyPr>
          <a:lstStyle/>
          <a:p>
            <a:pPr indent="-400050" lvl="0" marL="457200" rtl="0" algn="l">
              <a:spcBef>
                <a:spcPts val="0"/>
              </a:spcBef>
              <a:spcAft>
                <a:spcPts val="0"/>
              </a:spcAft>
              <a:buSzPts val="2700"/>
              <a:buFont typeface="Montserrat"/>
              <a:buAutoNum type="arabicPeriod"/>
            </a:pPr>
            <a:r>
              <a:rPr lang="en-GB" sz="2700">
                <a:latin typeface="Montserrat"/>
                <a:ea typeface="Montserrat"/>
                <a:cs typeface="Montserrat"/>
                <a:sym typeface="Montserrat"/>
              </a:rPr>
              <a:t>What are the four limiting factors of photosynthesis?</a:t>
            </a:r>
            <a:endParaRPr sz="2700">
              <a:latin typeface="Montserrat"/>
              <a:ea typeface="Montserrat"/>
              <a:cs typeface="Montserrat"/>
              <a:sym typeface="Montserrat"/>
            </a:endParaRPr>
          </a:p>
          <a:p>
            <a:pPr indent="0" lvl="0" marL="457200" rtl="0" algn="l">
              <a:spcBef>
                <a:spcPts val="0"/>
              </a:spcBef>
              <a:spcAft>
                <a:spcPts val="0"/>
              </a:spcAft>
              <a:buNone/>
            </a:pPr>
            <a:r>
              <a:t/>
            </a:r>
            <a:endParaRPr sz="2700">
              <a:latin typeface="Montserrat"/>
              <a:ea typeface="Montserrat"/>
              <a:cs typeface="Montserrat"/>
              <a:sym typeface="Montserrat"/>
            </a:endParaRPr>
          </a:p>
          <a:p>
            <a:pPr indent="-400050" lvl="0" marL="457200" rtl="0" algn="l">
              <a:spcBef>
                <a:spcPts val="0"/>
              </a:spcBef>
              <a:spcAft>
                <a:spcPts val="0"/>
              </a:spcAft>
              <a:buSzPts val="2700"/>
              <a:buFont typeface="Montserrat"/>
              <a:buAutoNum type="arabicPeriod"/>
            </a:pPr>
            <a:r>
              <a:rPr lang="en-GB" sz="2700">
                <a:latin typeface="Montserrat"/>
                <a:ea typeface="Montserrat"/>
                <a:cs typeface="Montserrat"/>
                <a:sym typeface="Montserrat"/>
              </a:rPr>
              <a:t>Why is a greenhouse a good storage facility to increase light intensity for crops?</a:t>
            </a:r>
            <a:endParaRPr sz="2700">
              <a:latin typeface="Montserrat"/>
              <a:ea typeface="Montserrat"/>
              <a:cs typeface="Montserrat"/>
              <a:sym typeface="Montserrat"/>
            </a:endParaRPr>
          </a:p>
          <a:p>
            <a:pPr indent="0" lvl="0" marL="457200" rtl="0" algn="l">
              <a:spcBef>
                <a:spcPts val="0"/>
              </a:spcBef>
              <a:spcAft>
                <a:spcPts val="0"/>
              </a:spcAft>
              <a:buNone/>
            </a:pPr>
            <a:r>
              <a:t/>
            </a:r>
            <a:endParaRPr sz="2700">
              <a:latin typeface="Montserrat"/>
              <a:ea typeface="Montserrat"/>
              <a:cs typeface="Montserrat"/>
              <a:sym typeface="Montserrat"/>
            </a:endParaRPr>
          </a:p>
          <a:p>
            <a:pPr indent="-400050" lvl="0" marL="457200" rtl="0" algn="l">
              <a:spcBef>
                <a:spcPts val="0"/>
              </a:spcBef>
              <a:spcAft>
                <a:spcPts val="0"/>
              </a:spcAft>
              <a:buSzPts val="2700"/>
              <a:buFont typeface="Montserrat"/>
              <a:buAutoNum type="arabicPeriod"/>
            </a:pPr>
            <a:r>
              <a:rPr lang="en-GB" sz="2700">
                <a:latin typeface="Montserrat"/>
                <a:ea typeface="Montserrat"/>
                <a:cs typeface="Montserrat"/>
                <a:sym typeface="Montserrat"/>
              </a:rPr>
              <a:t>What process do the fungi do to increase the concentration of carbon dioxide in the greenhouse?</a:t>
            </a:r>
            <a:endParaRPr sz="2700">
              <a:latin typeface="Montserrat"/>
              <a:ea typeface="Montserrat"/>
              <a:cs typeface="Montserrat"/>
              <a:sym typeface="Montserrat"/>
            </a:endParaRPr>
          </a:p>
          <a:p>
            <a:pPr indent="0" lvl="0" marL="457200" rtl="0" algn="l">
              <a:spcBef>
                <a:spcPts val="0"/>
              </a:spcBef>
              <a:spcAft>
                <a:spcPts val="0"/>
              </a:spcAft>
              <a:buNone/>
            </a:pPr>
            <a:r>
              <a:t/>
            </a:r>
            <a:endParaRPr sz="2700">
              <a:latin typeface="Montserrat"/>
              <a:ea typeface="Montserrat"/>
              <a:cs typeface="Montserrat"/>
              <a:sym typeface="Montserrat"/>
            </a:endParaRPr>
          </a:p>
          <a:p>
            <a:pPr indent="-400050" lvl="0" marL="457200" rtl="0" algn="l">
              <a:spcBef>
                <a:spcPts val="0"/>
              </a:spcBef>
              <a:spcAft>
                <a:spcPts val="0"/>
              </a:spcAft>
              <a:buSzPts val="2700"/>
              <a:buFont typeface="Montserrat"/>
              <a:buAutoNum type="arabicPeriod"/>
            </a:pPr>
            <a:r>
              <a:rPr lang="en-GB" sz="2700">
                <a:latin typeface="Montserrat"/>
                <a:ea typeface="Montserrat"/>
                <a:cs typeface="Montserrat"/>
                <a:sym typeface="Montserrat"/>
              </a:rPr>
              <a:t>Why does the rate of photosynthesis decrease when the temperature increases past optimal?</a:t>
            </a:r>
            <a:endParaRPr sz="2700">
              <a:latin typeface="Montserrat"/>
              <a:ea typeface="Montserrat"/>
              <a:cs typeface="Montserrat"/>
              <a:sym typeface="Montserrat"/>
            </a:endParaRPr>
          </a:p>
          <a:p>
            <a:pPr indent="0" lvl="0" marL="457200" rtl="0" algn="l">
              <a:spcBef>
                <a:spcPts val="0"/>
              </a:spcBef>
              <a:spcAft>
                <a:spcPts val="0"/>
              </a:spcAft>
              <a:buNone/>
            </a:pPr>
            <a:r>
              <a:t/>
            </a:r>
            <a:endParaRPr sz="2700">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6" name="Google Shape;96;p16"/>
          <p:cNvSpPr txBox="1"/>
          <p:nvPr>
            <p:ph idx="1" type="body"/>
          </p:nvPr>
        </p:nvSpPr>
        <p:spPr>
          <a:xfrm>
            <a:off x="936800" y="2724363"/>
            <a:ext cx="11794500" cy="6114000"/>
          </a:xfrm>
          <a:prstGeom prst="rect">
            <a:avLst/>
          </a:prstGeom>
        </p:spPr>
        <p:txBody>
          <a:bodyPr anchorCtr="0" anchor="t" bIns="91425" lIns="91425" spcFirstLastPara="1" rIns="91425" wrap="square" tIns="72000">
            <a:noAutofit/>
          </a:bodyPr>
          <a:lstStyle/>
          <a:p>
            <a:pPr indent="0" lvl="0" marL="0" rtl="0" algn="l">
              <a:lnSpc>
                <a:spcPct val="90000"/>
              </a:lnSpc>
              <a:spcBef>
                <a:spcPts val="1000"/>
              </a:spcBef>
              <a:spcAft>
                <a:spcPts val="0"/>
              </a:spcAft>
              <a:buNone/>
            </a:pPr>
            <a:r>
              <a:rPr lang="en-GB" sz="3000">
                <a:solidFill>
                  <a:srgbClr val="000000"/>
                </a:solidFill>
              </a:rPr>
              <a:t>•Putting the lights and the heat on may increase the rate of photosynthesis, but it costs a lot of money.</a:t>
            </a:r>
            <a:endParaRPr sz="3000">
              <a:solidFill>
                <a:srgbClr val="000000"/>
              </a:solidFill>
            </a:endParaRPr>
          </a:p>
          <a:p>
            <a:pPr indent="0" lvl="0" marL="0" rtl="0" algn="l">
              <a:lnSpc>
                <a:spcPct val="90000"/>
              </a:lnSpc>
              <a:spcBef>
                <a:spcPts val="1000"/>
              </a:spcBef>
              <a:spcAft>
                <a:spcPts val="0"/>
              </a:spcAft>
              <a:buNone/>
            </a:pPr>
            <a:r>
              <a:rPr lang="en-GB" sz="3000">
                <a:solidFill>
                  <a:srgbClr val="000000"/>
                </a:solidFill>
              </a:rPr>
              <a:t>•Farmers would need to balance the cost of this with the increased revenue from their crops.</a:t>
            </a:r>
            <a:endParaRPr sz="3000">
              <a:solidFill>
                <a:srgbClr val="000000"/>
              </a:solidFill>
            </a:endParaRPr>
          </a:p>
          <a:p>
            <a:pPr indent="0" lvl="0" marL="0" rtl="0" algn="l">
              <a:lnSpc>
                <a:spcPct val="90000"/>
              </a:lnSpc>
              <a:spcBef>
                <a:spcPts val="1000"/>
              </a:spcBef>
              <a:spcAft>
                <a:spcPts val="0"/>
              </a:spcAft>
              <a:buNone/>
            </a:pPr>
            <a:r>
              <a:rPr lang="en-GB" sz="3000">
                <a:solidFill>
                  <a:srgbClr val="000000"/>
                </a:solidFill>
              </a:rPr>
              <a:t>•There are also environmental issues linked with electricity use</a:t>
            </a:r>
            <a:r>
              <a:rPr lang="en-GB" sz="3000">
                <a:solidFill>
                  <a:srgbClr val="002060"/>
                </a:solidFill>
                <a:latin typeface="Arial"/>
                <a:ea typeface="Arial"/>
                <a:cs typeface="Arial"/>
                <a:sym typeface="Arial"/>
              </a:rPr>
              <a:t>. </a:t>
            </a:r>
            <a:endParaRPr sz="3000">
              <a:solidFill>
                <a:srgbClr val="002060"/>
              </a:solidFill>
              <a:latin typeface="Arial"/>
              <a:ea typeface="Arial"/>
              <a:cs typeface="Arial"/>
              <a:sym typeface="Arial"/>
            </a:endParaRPr>
          </a:p>
          <a:p>
            <a:pPr indent="0" lvl="0" marL="457200" rtl="0" algn="l">
              <a:lnSpc>
                <a:spcPct val="115000"/>
              </a:lnSpc>
              <a:spcBef>
                <a:spcPts val="0"/>
              </a:spcBef>
              <a:spcAft>
                <a:spcPts val="3000"/>
              </a:spcAft>
              <a:buNone/>
            </a:pPr>
            <a:r>
              <a:t/>
            </a:r>
            <a:endParaRPr sz="2900">
              <a:solidFill>
                <a:srgbClr val="231F20"/>
              </a:solidFill>
            </a:endParaRPr>
          </a:p>
        </p:txBody>
      </p:sp>
      <p:sp>
        <p:nvSpPr>
          <p:cNvPr id="97" name="Google Shape;97;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8" name="Google Shape;98;p16"/>
          <p:cNvSpPr txBox="1"/>
          <p:nvPr>
            <p:ph type="title"/>
          </p:nvPr>
        </p:nvSpPr>
        <p:spPr>
          <a:xfrm>
            <a:off x="917950" y="890050"/>
            <a:ext cx="12269700" cy="1044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Evaluate the method of manipulating factors: </a:t>
            </a:r>
            <a:endParaRPr>
              <a:solidFill>
                <a:schemeClr val="dk2"/>
              </a:solidFill>
            </a:endParaRPr>
          </a:p>
        </p:txBody>
      </p:sp>
      <p:graphicFrame>
        <p:nvGraphicFramePr>
          <p:cNvPr id="99" name="Google Shape;99;p16"/>
          <p:cNvGraphicFramePr/>
          <p:nvPr/>
        </p:nvGraphicFramePr>
        <p:xfrm>
          <a:off x="952500" y="6234775"/>
          <a:ext cx="3000000" cy="3000000"/>
        </p:xfrm>
        <a:graphic>
          <a:graphicData uri="http://schemas.openxmlformats.org/drawingml/2006/table">
            <a:tbl>
              <a:tblPr>
                <a:noFill/>
                <a:tableStyleId>{23FFC52D-76E9-4FBE-8BC1-906C6561CB72}</a:tableStyleId>
              </a:tblPr>
              <a:tblGrid>
                <a:gridCol w="8191500"/>
                <a:gridCol w="8191500"/>
              </a:tblGrid>
              <a:tr h="381000">
                <a:tc>
                  <a:txBody>
                    <a:bodyPr/>
                    <a:lstStyle/>
                    <a:p>
                      <a:pPr indent="0" lvl="0" marL="0" rtl="0" algn="ctr">
                        <a:spcBef>
                          <a:spcPts val="0"/>
                        </a:spcBef>
                        <a:spcAft>
                          <a:spcPts val="0"/>
                        </a:spcAft>
                        <a:buNone/>
                      </a:pPr>
                      <a:r>
                        <a:rPr b="1" lang="en-GB" sz="3100">
                          <a:latin typeface="Montserrat"/>
                          <a:ea typeface="Montserrat"/>
                          <a:cs typeface="Montserrat"/>
                          <a:sym typeface="Montserrat"/>
                        </a:rPr>
                        <a:t>Advantages</a:t>
                      </a:r>
                      <a:endParaRPr b="1" sz="3100">
                        <a:latin typeface="Montserrat"/>
                        <a:ea typeface="Montserrat"/>
                        <a:cs typeface="Montserrat"/>
                        <a:sym typeface="Montserrat"/>
                      </a:endParaRPr>
                    </a:p>
                  </a:txBody>
                  <a:tcPr marT="91425" marB="91425" marR="91425" marL="91425">
                    <a:lnL cap="flat" cmpd="sng" w="28575">
                      <a:solidFill>
                        <a:srgbClr val="9E9E9E"/>
                      </a:solidFill>
                      <a:prstDash val="solid"/>
                      <a:round/>
                      <a:headEnd len="sm" w="sm" type="none"/>
                      <a:tailEnd len="sm" w="sm" type="none"/>
                    </a:lnL>
                    <a:lnR cap="flat" cmpd="sng" w="2857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GB" sz="3100">
                          <a:latin typeface="Montserrat"/>
                          <a:ea typeface="Montserrat"/>
                          <a:cs typeface="Montserrat"/>
                          <a:sym typeface="Montserrat"/>
                        </a:rPr>
                        <a:t>Disadvantages</a:t>
                      </a:r>
                      <a:endParaRPr b="1" sz="3100">
                        <a:latin typeface="Montserrat"/>
                        <a:ea typeface="Montserrat"/>
                        <a:cs typeface="Montserrat"/>
                        <a:sym typeface="Montserrat"/>
                      </a:endParaRPr>
                    </a:p>
                  </a:txBody>
                  <a:tcPr marT="91425" marB="91425" marR="91425" marL="91425">
                    <a:lnL cap="flat" cmpd="sng" w="28575">
                      <a:solidFill>
                        <a:srgbClr val="9E9E9E"/>
                      </a:solidFill>
                      <a:prstDash val="solid"/>
                      <a:round/>
                      <a:headEnd len="sm" w="sm" type="none"/>
                      <a:tailEnd len="sm" w="sm" type="none"/>
                    </a:lnL>
                    <a:lnR cap="flat" cmpd="sng" w="2857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None/>
                      </a:pPr>
                      <a:r>
                        <a:t/>
                      </a:r>
                      <a:endParaRPr sz="3100">
                        <a:latin typeface="Montserrat"/>
                        <a:ea typeface="Montserrat"/>
                        <a:cs typeface="Montserrat"/>
                        <a:sym typeface="Montserrat"/>
                      </a:endParaRPr>
                    </a:p>
                  </a:txBody>
                  <a:tcPr marT="91425" marB="91425" marR="91425" marL="91425">
                    <a:lnL cap="flat" cmpd="sng" w="28575">
                      <a:solidFill>
                        <a:srgbClr val="9E9E9E"/>
                      </a:solidFill>
                      <a:prstDash val="solid"/>
                      <a:round/>
                      <a:headEnd len="sm" w="sm" type="none"/>
                      <a:tailEnd len="sm" w="sm" type="none"/>
                    </a:lnL>
                    <a:lnR cap="flat" cmpd="sng" w="2857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sz="3100">
                        <a:latin typeface="Montserrat"/>
                        <a:ea typeface="Montserrat"/>
                        <a:cs typeface="Montserrat"/>
                        <a:sym typeface="Montserrat"/>
                      </a:endParaRPr>
                    </a:p>
                  </a:txBody>
                  <a:tcPr marT="91425" marB="91425" marR="91425" marL="91425">
                    <a:lnL cap="flat" cmpd="sng" w="28575">
                      <a:solidFill>
                        <a:srgbClr val="9E9E9E"/>
                      </a:solidFill>
                      <a:prstDash val="solid"/>
                      <a:round/>
                      <a:headEnd len="sm" w="sm" type="none"/>
                      <a:tailEnd len="sm" w="sm" type="none"/>
                    </a:lnL>
                    <a:lnR cap="flat" cmpd="sng" w="2857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None/>
                      </a:pPr>
                      <a:r>
                        <a:t/>
                      </a:r>
                      <a:endParaRPr sz="3100">
                        <a:latin typeface="Montserrat"/>
                        <a:ea typeface="Montserrat"/>
                        <a:cs typeface="Montserrat"/>
                        <a:sym typeface="Montserrat"/>
                      </a:endParaRPr>
                    </a:p>
                  </a:txBody>
                  <a:tcPr marT="91425" marB="91425" marR="91425" marL="91425">
                    <a:lnL cap="flat" cmpd="sng" w="28575">
                      <a:solidFill>
                        <a:srgbClr val="9E9E9E"/>
                      </a:solidFill>
                      <a:prstDash val="solid"/>
                      <a:round/>
                      <a:headEnd len="sm" w="sm" type="none"/>
                      <a:tailEnd len="sm" w="sm" type="none"/>
                    </a:lnL>
                    <a:lnR cap="flat" cmpd="sng" w="2857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sz="3100">
                        <a:latin typeface="Montserrat"/>
                        <a:ea typeface="Montserrat"/>
                        <a:cs typeface="Montserrat"/>
                        <a:sym typeface="Montserrat"/>
                      </a:endParaRPr>
                    </a:p>
                  </a:txBody>
                  <a:tcPr marT="91425" marB="91425" marR="91425" marL="91425">
                    <a:lnL cap="flat" cmpd="sng" w="28575">
                      <a:solidFill>
                        <a:srgbClr val="9E9E9E"/>
                      </a:solidFill>
                      <a:prstDash val="solid"/>
                      <a:round/>
                      <a:headEnd len="sm" w="sm" type="none"/>
                      <a:tailEnd len="sm" w="sm" type="none"/>
                    </a:lnL>
                    <a:lnR cap="flat" cmpd="sng" w="2857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None/>
                      </a:pPr>
                      <a:r>
                        <a:t/>
                      </a:r>
                      <a:endParaRPr sz="3100">
                        <a:latin typeface="Montserrat"/>
                        <a:ea typeface="Montserrat"/>
                        <a:cs typeface="Montserrat"/>
                        <a:sym typeface="Montserrat"/>
                      </a:endParaRPr>
                    </a:p>
                  </a:txBody>
                  <a:tcPr marT="91425" marB="91425" marR="91425" marL="91425">
                    <a:lnL cap="flat" cmpd="sng" w="28575">
                      <a:solidFill>
                        <a:srgbClr val="9E9E9E"/>
                      </a:solidFill>
                      <a:prstDash val="solid"/>
                      <a:round/>
                      <a:headEnd len="sm" w="sm" type="none"/>
                      <a:tailEnd len="sm" w="sm" type="none"/>
                    </a:lnL>
                    <a:lnR cap="flat" cmpd="sng" w="2857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sz="3100">
                        <a:latin typeface="Montserrat"/>
                        <a:ea typeface="Montserrat"/>
                        <a:cs typeface="Montserrat"/>
                        <a:sym typeface="Montserrat"/>
                      </a:endParaRPr>
                    </a:p>
                  </a:txBody>
                  <a:tcPr marT="91425" marB="91425" marR="91425" marL="91425">
                    <a:lnL cap="flat" cmpd="sng" w="28575">
                      <a:solidFill>
                        <a:srgbClr val="9E9E9E"/>
                      </a:solidFill>
                      <a:prstDash val="solid"/>
                      <a:round/>
                      <a:headEnd len="sm" w="sm" type="none"/>
                      <a:tailEnd len="sm" w="sm" type="none"/>
                    </a:lnL>
                    <a:lnR cap="flat" cmpd="sng" w="2857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5" name="Google Shape;105;p17"/>
          <p:cNvSpPr txBox="1"/>
          <p:nvPr>
            <p:ph idx="1" type="body"/>
          </p:nvPr>
        </p:nvSpPr>
        <p:spPr>
          <a:xfrm>
            <a:off x="674075" y="890050"/>
            <a:ext cx="12868800" cy="7716600"/>
          </a:xfrm>
          <a:prstGeom prst="rect">
            <a:avLst/>
          </a:prstGeom>
        </p:spPr>
        <p:txBody>
          <a:bodyPr anchorCtr="0" anchor="t" bIns="91425" lIns="91425" spcFirstLastPara="1" rIns="91425" wrap="square" tIns="72000">
            <a:noAutofit/>
          </a:bodyPr>
          <a:lstStyle/>
          <a:p>
            <a:pPr indent="0" lvl="0" marL="0" rtl="0" algn="l">
              <a:lnSpc>
                <a:spcPct val="90000"/>
              </a:lnSpc>
              <a:spcBef>
                <a:spcPts val="1000"/>
              </a:spcBef>
              <a:spcAft>
                <a:spcPts val="0"/>
              </a:spcAft>
              <a:buNone/>
            </a:pPr>
            <a:r>
              <a:rPr lang="en-GB" sz="2800">
                <a:solidFill>
                  <a:srgbClr val="000000"/>
                </a:solidFill>
              </a:rPr>
              <a:t>Farmer John wants to increase the yield of his crops. He has heard that installing liquid carbon dioxide through his pipes will increase the concentration of carbon dioxide. But if too high, the crops may become acid to the point of toxic. He also wants to use artificial light to maximize the optimal wavelengths for photosynthesis. But he’s not sure the expense would be offset by the increased crop production. He is also worried that the increased electricity use may be harmful to the environment. </a:t>
            </a:r>
            <a:endParaRPr sz="2800">
              <a:solidFill>
                <a:srgbClr val="000000"/>
              </a:solidFill>
            </a:endParaRPr>
          </a:p>
          <a:p>
            <a:pPr indent="0" lvl="0" marL="0" rtl="0" algn="l">
              <a:lnSpc>
                <a:spcPct val="90000"/>
              </a:lnSpc>
              <a:spcBef>
                <a:spcPts val="1000"/>
              </a:spcBef>
              <a:spcAft>
                <a:spcPts val="0"/>
              </a:spcAft>
              <a:buNone/>
            </a:pPr>
            <a:r>
              <a:t/>
            </a:r>
            <a:endParaRPr sz="2800">
              <a:solidFill>
                <a:srgbClr val="000000"/>
              </a:solidFill>
            </a:endParaRPr>
          </a:p>
          <a:p>
            <a:pPr indent="0" lvl="0" marL="0" rtl="0" algn="l">
              <a:lnSpc>
                <a:spcPct val="90000"/>
              </a:lnSpc>
              <a:spcBef>
                <a:spcPts val="1000"/>
              </a:spcBef>
              <a:spcAft>
                <a:spcPts val="0"/>
              </a:spcAft>
              <a:buNone/>
            </a:pPr>
            <a:r>
              <a:rPr lang="en-GB" sz="2800">
                <a:solidFill>
                  <a:srgbClr val="000000"/>
                </a:solidFill>
              </a:rPr>
              <a:t>Use the information provided to evaluate the methods Farmer John is using to manipulate the limiting factors of photosynthesis. </a:t>
            </a:r>
            <a:endParaRPr sz="2800">
              <a:solidFill>
                <a:srgbClr val="000000"/>
              </a:solidFill>
            </a:endParaRPr>
          </a:p>
        </p:txBody>
      </p:sp>
      <p:sp>
        <p:nvSpPr>
          <p:cNvPr id="106" name="Google Shape;106;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7" name="Google Shape;107;p17"/>
          <p:cNvSpPr txBox="1"/>
          <p:nvPr>
            <p:ph type="title"/>
          </p:nvPr>
        </p:nvSpPr>
        <p:spPr>
          <a:xfrm>
            <a:off x="674075" y="368050"/>
            <a:ext cx="12269700" cy="1044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Independent Practice</a:t>
            </a:r>
            <a:endParaRPr>
              <a:solidFill>
                <a:schemeClr val="dk2"/>
              </a:solidFill>
            </a:endParaRPr>
          </a:p>
        </p:txBody>
      </p:sp>
      <p:graphicFrame>
        <p:nvGraphicFramePr>
          <p:cNvPr id="108" name="Google Shape;108;p17"/>
          <p:cNvGraphicFramePr/>
          <p:nvPr/>
        </p:nvGraphicFramePr>
        <p:xfrm>
          <a:off x="952500" y="6103600"/>
          <a:ext cx="3000000" cy="3000000"/>
        </p:xfrm>
        <a:graphic>
          <a:graphicData uri="http://schemas.openxmlformats.org/drawingml/2006/table">
            <a:tbl>
              <a:tblPr>
                <a:noFill/>
                <a:tableStyleId>{23FFC52D-76E9-4FBE-8BC1-906C6561CB72}</a:tableStyleId>
              </a:tblPr>
              <a:tblGrid>
                <a:gridCol w="8191500"/>
                <a:gridCol w="8191500"/>
              </a:tblGrid>
              <a:tr h="381000">
                <a:tc>
                  <a:txBody>
                    <a:bodyPr/>
                    <a:lstStyle/>
                    <a:p>
                      <a:pPr indent="0" lvl="0" marL="0" rtl="0" algn="ctr">
                        <a:spcBef>
                          <a:spcPts val="0"/>
                        </a:spcBef>
                        <a:spcAft>
                          <a:spcPts val="0"/>
                        </a:spcAft>
                        <a:buNone/>
                      </a:pPr>
                      <a:r>
                        <a:rPr b="1" lang="en-GB" sz="3100">
                          <a:latin typeface="Montserrat"/>
                          <a:ea typeface="Montserrat"/>
                          <a:cs typeface="Montserrat"/>
                          <a:sym typeface="Montserrat"/>
                        </a:rPr>
                        <a:t>Advantages</a:t>
                      </a:r>
                      <a:endParaRPr b="1" sz="3100">
                        <a:latin typeface="Montserrat"/>
                        <a:ea typeface="Montserrat"/>
                        <a:cs typeface="Montserrat"/>
                        <a:sym typeface="Montserrat"/>
                      </a:endParaRPr>
                    </a:p>
                  </a:txBody>
                  <a:tcPr marT="91425" marB="91425" marR="91425" marL="91425">
                    <a:lnL cap="flat" cmpd="sng" w="28575">
                      <a:solidFill>
                        <a:srgbClr val="9E9E9E"/>
                      </a:solidFill>
                      <a:prstDash val="solid"/>
                      <a:round/>
                      <a:headEnd len="sm" w="sm" type="none"/>
                      <a:tailEnd len="sm" w="sm" type="none"/>
                    </a:lnL>
                    <a:lnR cap="flat" cmpd="sng" w="2857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GB" sz="3100">
                          <a:latin typeface="Montserrat"/>
                          <a:ea typeface="Montserrat"/>
                          <a:cs typeface="Montserrat"/>
                          <a:sym typeface="Montserrat"/>
                        </a:rPr>
                        <a:t>Disadvantages</a:t>
                      </a:r>
                      <a:endParaRPr b="1" sz="3100">
                        <a:latin typeface="Montserrat"/>
                        <a:ea typeface="Montserrat"/>
                        <a:cs typeface="Montserrat"/>
                        <a:sym typeface="Montserrat"/>
                      </a:endParaRPr>
                    </a:p>
                  </a:txBody>
                  <a:tcPr marT="91425" marB="91425" marR="91425" marL="91425">
                    <a:lnL cap="flat" cmpd="sng" w="28575">
                      <a:solidFill>
                        <a:srgbClr val="9E9E9E"/>
                      </a:solidFill>
                      <a:prstDash val="solid"/>
                      <a:round/>
                      <a:headEnd len="sm" w="sm" type="none"/>
                      <a:tailEnd len="sm" w="sm" type="none"/>
                    </a:lnL>
                    <a:lnR cap="flat" cmpd="sng" w="2857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None/>
                      </a:pPr>
                      <a:r>
                        <a:t/>
                      </a:r>
                      <a:endParaRPr sz="3100">
                        <a:latin typeface="Montserrat"/>
                        <a:ea typeface="Montserrat"/>
                        <a:cs typeface="Montserrat"/>
                        <a:sym typeface="Montserrat"/>
                      </a:endParaRPr>
                    </a:p>
                  </a:txBody>
                  <a:tcPr marT="91425" marB="91425" marR="91425" marL="91425">
                    <a:lnL cap="flat" cmpd="sng" w="28575">
                      <a:solidFill>
                        <a:srgbClr val="9E9E9E"/>
                      </a:solidFill>
                      <a:prstDash val="solid"/>
                      <a:round/>
                      <a:headEnd len="sm" w="sm" type="none"/>
                      <a:tailEnd len="sm" w="sm" type="none"/>
                    </a:lnL>
                    <a:lnR cap="flat" cmpd="sng" w="2857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sz="3100">
                        <a:latin typeface="Montserrat"/>
                        <a:ea typeface="Montserrat"/>
                        <a:cs typeface="Montserrat"/>
                        <a:sym typeface="Montserrat"/>
                      </a:endParaRPr>
                    </a:p>
                  </a:txBody>
                  <a:tcPr marT="91425" marB="91425" marR="91425" marL="91425">
                    <a:lnL cap="flat" cmpd="sng" w="28575">
                      <a:solidFill>
                        <a:srgbClr val="9E9E9E"/>
                      </a:solidFill>
                      <a:prstDash val="solid"/>
                      <a:round/>
                      <a:headEnd len="sm" w="sm" type="none"/>
                      <a:tailEnd len="sm" w="sm" type="none"/>
                    </a:lnL>
                    <a:lnR cap="flat" cmpd="sng" w="2857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None/>
                      </a:pPr>
                      <a:r>
                        <a:t/>
                      </a:r>
                      <a:endParaRPr sz="3100">
                        <a:latin typeface="Montserrat"/>
                        <a:ea typeface="Montserrat"/>
                        <a:cs typeface="Montserrat"/>
                        <a:sym typeface="Montserrat"/>
                      </a:endParaRPr>
                    </a:p>
                  </a:txBody>
                  <a:tcPr marT="91425" marB="91425" marR="91425" marL="91425">
                    <a:lnL cap="flat" cmpd="sng" w="28575">
                      <a:solidFill>
                        <a:srgbClr val="9E9E9E"/>
                      </a:solidFill>
                      <a:prstDash val="solid"/>
                      <a:round/>
                      <a:headEnd len="sm" w="sm" type="none"/>
                      <a:tailEnd len="sm" w="sm" type="none"/>
                    </a:lnL>
                    <a:lnR cap="flat" cmpd="sng" w="2857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sz="3100">
                        <a:latin typeface="Montserrat"/>
                        <a:ea typeface="Montserrat"/>
                        <a:cs typeface="Montserrat"/>
                        <a:sym typeface="Montserrat"/>
                      </a:endParaRPr>
                    </a:p>
                  </a:txBody>
                  <a:tcPr marT="91425" marB="91425" marR="91425" marL="91425">
                    <a:lnL cap="flat" cmpd="sng" w="28575">
                      <a:solidFill>
                        <a:srgbClr val="9E9E9E"/>
                      </a:solidFill>
                      <a:prstDash val="solid"/>
                      <a:round/>
                      <a:headEnd len="sm" w="sm" type="none"/>
                      <a:tailEnd len="sm" w="sm" type="none"/>
                    </a:lnL>
                    <a:lnR cap="flat" cmpd="sng" w="2857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None/>
                      </a:pPr>
                      <a:r>
                        <a:t/>
                      </a:r>
                      <a:endParaRPr sz="3100">
                        <a:latin typeface="Montserrat"/>
                        <a:ea typeface="Montserrat"/>
                        <a:cs typeface="Montserrat"/>
                        <a:sym typeface="Montserrat"/>
                      </a:endParaRPr>
                    </a:p>
                  </a:txBody>
                  <a:tcPr marT="91425" marB="91425" marR="91425" marL="91425">
                    <a:lnL cap="flat" cmpd="sng" w="28575">
                      <a:solidFill>
                        <a:srgbClr val="9E9E9E"/>
                      </a:solidFill>
                      <a:prstDash val="solid"/>
                      <a:round/>
                      <a:headEnd len="sm" w="sm" type="none"/>
                      <a:tailEnd len="sm" w="sm" type="none"/>
                    </a:lnL>
                    <a:lnR cap="flat" cmpd="sng" w="2857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sz="3100">
                        <a:latin typeface="Montserrat"/>
                        <a:ea typeface="Montserrat"/>
                        <a:cs typeface="Montserrat"/>
                        <a:sym typeface="Montserrat"/>
                      </a:endParaRPr>
                    </a:p>
                  </a:txBody>
                  <a:tcPr marT="91425" marB="91425" marR="91425" marL="91425">
                    <a:lnL cap="flat" cmpd="sng" w="28575">
                      <a:solidFill>
                        <a:srgbClr val="9E9E9E"/>
                      </a:solidFill>
                      <a:prstDash val="solid"/>
                      <a:round/>
                      <a:headEnd len="sm" w="sm" type="none"/>
                      <a:tailEnd len="sm" w="sm" type="none"/>
                    </a:lnL>
                    <a:lnR cap="flat" cmpd="sng" w="2857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4" name="Google Shape;114;p18"/>
          <p:cNvSpPr txBox="1"/>
          <p:nvPr>
            <p:ph idx="1" type="body"/>
          </p:nvPr>
        </p:nvSpPr>
        <p:spPr>
          <a:xfrm>
            <a:off x="860600" y="1826425"/>
            <a:ext cx="12868800" cy="7011900"/>
          </a:xfrm>
          <a:prstGeom prst="rect">
            <a:avLst/>
          </a:prstGeom>
        </p:spPr>
        <p:txBody>
          <a:bodyPr anchorCtr="0" anchor="t" bIns="91425" lIns="91425" spcFirstLastPara="1" rIns="91425" wrap="square" tIns="72000">
            <a:noAutofit/>
          </a:bodyPr>
          <a:lstStyle/>
          <a:p>
            <a:pPr indent="0" lvl="0" marL="0" rtl="0" algn="l">
              <a:lnSpc>
                <a:spcPct val="90000"/>
              </a:lnSpc>
              <a:spcBef>
                <a:spcPts val="1000"/>
              </a:spcBef>
              <a:spcAft>
                <a:spcPts val="0"/>
              </a:spcAft>
              <a:buNone/>
            </a:pPr>
            <a:r>
              <a:rPr lang="en-GB" sz="2800">
                <a:solidFill>
                  <a:srgbClr val="000000"/>
                </a:solidFill>
              </a:rPr>
              <a:t>Farmer John wants to increase the yield of his crops. He has heard that installing liquid carbon dioxide through his pipes will increase the concentration of carbon dioxide. But if too high, the crops may become acid to the point of toxic. He also wants to use artificial light to maximize the optimal wavelengths for photosynthesis. But he’s not sure the expense would be offset by the increased crop production. He is also worried that the increased electricity use may be harmful to the environment. </a:t>
            </a:r>
            <a:endParaRPr sz="2800">
              <a:solidFill>
                <a:srgbClr val="000000"/>
              </a:solidFill>
            </a:endParaRPr>
          </a:p>
          <a:p>
            <a:pPr indent="0" lvl="0" marL="0" rtl="0" algn="l">
              <a:lnSpc>
                <a:spcPct val="90000"/>
              </a:lnSpc>
              <a:spcBef>
                <a:spcPts val="1000"/>
              </a:spcBef>
              <a:spcAft>
                <a:spcPts val="0"/>
              </a:spcAft>
              <a:buNone/>
            </a:pPr>
            <a:r>
              <a:t/>
            </a:r>
            <a:endParaRPr sz="2800">
              <a:solidFill>
                <a:srgbClr val="000000"/>
              </a:solidFill>
            </a:endParaRPr>
          </a:p>
          <a:p>
            <a:pPr indent="0" lvl="0" marL="0" rtl="0" algn="l">
              <a:lnSpc>
                <a:spcPct val="90000"/>
              </a:lnSpc>
              <a:spcBef>
                <a:spcPts val="1000"/>
              </a:spcBef>
              <a:spcAft>
                <a:spcPts val="0"/>
              </a:spcAft>
              <a:buNone/>
            </a:pPr>
            <a:r>
              <a:rPr lang="en-GB" sz="2800">
                <a:solidFill>
                  <a:srgbClr val="000000"/>
                </a:solidFill>
              </a:rPr>
              <a:t>Higher tier: Use the information provided to evaluate </a:t>
            </a:r>
            <a:r>
              <a:rPr b="1" lang="en-GB" sz="2800">
                <a:solidFill>
                  <a:srgbClr val="000000"/>
                </a:solidFill>
              </a:rPr>
              <a:t>AND EXPLAIN</a:t>
            </a:r>
            <a:r>
              <a:rPr lang="en-GB" sz="2800">
                <a:solidFill>
                  <a:srgbClr val="000000"/>
                </a:solidFill>
              </a:rPr>
              <a:t>  the methods Farmer John is using to manipulate the limiting factors of photosynthesis.</a:t>
            </a:r>
            <a:endParaRPr sz="2800">
              <a:solidFill>
                <a:srgbClr val="000000"/>
              </a:solidFill>
            </a:endParaRPr>
          </a:p>
          <a:p>
            <a:pPr indent="0" lvl="0" marL="0" rtl="0" algn="l">
              <a:lnSpc>
                <a:spcPct val="90000"/>
              </a:lnSpc>
              <a:spcBef>
                <a:spcPts val="1000"/>
              </a:spcBef>
              <a:spcAft>
                <a:spcPts val="0"/>
              </a:spcAft>
              <a:buNone/>
            </a:pPr>
            <a:r>
              <a:t/>
            </a:r>
            <a:endParaRPr sz="2800">
              <a:solidFill>
                <a:srgbClr val="000000"/>
              </a:solidFill>
            </a:endParaRPr>
          </a:p>
          <a:p>
            <a:pPr indent="0" lvl="0" marL="0" rtl="0" algn="l">
              <a:lnSpc>
                <a:spcPct val="90000"/>
              </a:lnSpc>
              <a:spcBef>
                <a:spcPts val="1000"/>
              </a:spcBef>
              <a:spcAft>
                <a:spcPts val="0"/>
              </a:spcAft>
              <a:buNone/>
            </a:pPr>
            <a:r>
              <a:rPr lang="en-GB" sz="2800">
                <a:solidFill>
                  <a:srgbClr val="000000"/>
                </a:solidFill>
              </a:rPr>
              <a:t>Complete in full sentences for </a:t>
            </a:r>
            <a:r>
              <a:rPr b="1" lang="en-GB" sz="2800">
                <a:solidFill>
                  <a:srgbClr val="000000"/>
                </a:solidFill>
              </a:rPr>
              <a:t>6 marks. </a:t>
            </a:r>
            <a:endParaRPr b="1" sz="2800">
              <a:solidFill>
                <a:srgbClr val="000000"/>
              </a:solidFill>
            </a:endParaRPr>
          </a:p>
          <a:p>
            <a:pPr indent="0" lvl="0" marL="0" rtl="0" algn="l">
              <a:lnSpc>
                <a:spcPct val="90000"/>
              </a:lnSpc>
              <a:spcBef>
                <a:spcPts val="1000"/>
              </a:spcBef>
              <a:spcAft>
                <a:spcPts val="0"/>
              </a:spcAft>
              <a:buNone/>
            </a:pPr>
            <a:r>
              <a:rPr lang="en-GB" sz="2500">
                <a:solidFill>
                  <a:srgbClr val="000000"/>
                </a:solidFill>
              </a:rPr>
              <a:t> </a:t>
            </a:r>
            <a:endParaRPr sz="2500">
              <a:solidFill>
                <a:srgbClr val="000000"/>
              </a:solidFill>
            </a:endParaRPr>
          </a:p>
        </p:txBody>
      </p:sp>
      <p:sp>
        <p:nvSpPr>
          <p:cNvPr id="115" name="Google Shape;115;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6" name="Google Shape;116;p18"/>
          <p:cNvSpPr txBox="1"/>
          <p:nvPr>
            <p:ph type="title"/>
          </p:nvPr>
        </p:nvSpPr>
        <p:spPr>
          <a:xfrm>
            <a:off x="649725" y="517575"/>
            <a:ext cx="12868800" cy="1044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Independent Practice: Exam Style Question</a:t>
            </a:r>
            <a:endParaRPr>
              <a:solidFill>
                <a:schemeClr val="dk2"/>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