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5"/>
    <p:sldMasterId id="2147483705" r:id="rId6"/>
    <p:sldMasterId id="2147483706" r:id="rId7"/>
    <p:sldMasterId id="214748370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5143500" cx="9144000"/>
  <p:notesSz cx="6858000" cy="9144000"/>
  <p:embeddedFontLst>
    <p:embeddedFont>
      <p:font typeface="Montserrat SemiBold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Montserrat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5254B2D-5271-49D6-BA39-C1076983C326}">
  <a:tblStyle styleId="{D5254B2D-5271-49D6-BA39-C1076983C3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MontserratSemiBold-regular.fntdata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MontserratSemiBold-italic.fntdata"/><Relationship Id="rId25" Type="http://schemas.openxmlformats.org/officeDocument/2006/relationships/font" Target="fonts/MontserratSemiBold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MontserratSemiBold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2.xml"/><Relationship Id="rId33" Type="http://schemas.openxmlformats.org/officeDocument/2006/relationships/font" Target="fonts/MontserratMedium-bold.fntdata"/><Relationship Id="rId10" Type="http://schemas.openxmlformats.org/officeDocument/2006/relationships/slide" Target="slides/slide1.xml"/><Relationship Id="rId32" Type="http://schemas.openxmlformats.org/officeDocument/2006/relationships/font" Target="fonts/MontserratMedium-regular.fntdata"/><Relationship Id="rId13" Type="http://schemas.openxmlformats.org/officeDocument/2006/relationships/slide" Target="slides/slide4.xml"/><Relationship Id="rId35" Type="http://schemas.openxmlformats.org/officeDocument/2006/relationships/font" Target="fonts/MontserratMedium-boldItalic.fntdata"/><Relationship Id="rId12" Type="http://schemas.openxmlformats.org/officeDocument/2006/relationships/slide" Target="slides/slide3.xml"/><Relationship Id="rId34" Type="http://schemas.openxmlformats.org/officeDocument/2006/relationships/font" Target="fonts/MontserratMedium-italic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8f34e729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8f34e729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6c0bcd1ba_0_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6c0bcd1ba_0_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86c0bcd1ba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86c0bcd1ba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86c0bcd1ba_0_8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86c0bcd1ba_0_8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6c0bcd1ba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6c0bcd1ba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f34e7295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f34e7295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86c0bcd1b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86c0bcd1b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6c0bcd1b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6c0bcd1b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e701d9f95_0_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e701d9f95_0_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6c0bcd1ba_0_18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6c0bcd1ba_0_18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86c0bcd1ba_0_5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86c0bcd1ba_0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86c0bcd1ba_0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86c0bcd1ba_0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86c0bcd1ba_0_5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86c0bcd1ba_0_5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6c0bcd1ba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6c0bcd1ba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1" name="Google Shape;81;p14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4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9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50" name="Google Shape;150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8" name="Google Shape;158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628650" y="273844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29"/>
          <p:cNvSpPr txBox="1"/>
          <p:nvPr>
            <p:ph idx="10" type="dt"/>
          </p:nvPr>
        </p:nvSpPr>
        <p:spPr>
          <a:xfrm>
            <a:off x="6286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3" name="Google Shape;163;p29"/>
          <p:cNvSpPr txBox="1"/>
          <p:nvPr>
            <p:ph idx="11" type="ftr"/>
          </p:nvPr>
        </p:nvSpPr>
        <p:spPr>
          <a:xfrm>
            <a:off x="3028950" y="4767263"/>
            <a:ext cx="30861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4" name="Google Shape;164;p29"/>
          <p:cNvSpPr txBox="1"/>
          <p:nvPr>
            <p:ph idx="12" type="sldNum"/>
          </p:nvPr>
        </p:nvSpPr>
        <p:spPr>
          <a:xfrm>
            <a:off x="6457950" y="4767263"/>
            <a:ext cx="20574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2" name="Google Shape;172;p31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3" name="Google Shape;173;p31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74" name="Google Shape;174;p31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1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8" name="Google Shape;178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8" name="Google Shape;188;p34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3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8" name="Google Shape;198;p36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00" name="Google Shape;200;p36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1" name="Google Shape;201;p36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6" name="Google Shape;206;p37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7" name="Google Shape;207;p37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08" name="Google Shape;208;p37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9" name="Google Shape;209;p37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0" name="Google Shape;210;p37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1" name="Google Shape;211;p3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4" name="Google Shape;214;p3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5" name="Google Shape;215;p3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6" name="Google Shape;216;p3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19" name="Google Shape;219;p3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0" name="Google Shape;220;p3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1" name="Google Shape;221;p3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2" name="Google Shape;222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6" name="Google Shape;226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230" name="Google Shape;230;p4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4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4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1" name="Google Shape;241;p4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2" name="Google Shape;242;p4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243" name="Google Shape;243;p4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6" name="Google Shape;246;p4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7" name="Google Shape;247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5" name="Google Shape;255;p4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56" name="Google Shape;256;p4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57" name="Google Shape;257;p4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1" name="Google Shape;261;p4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2" name="Google Shape;262;p4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p5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9" name="Google Shape;269;p5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0" name="Google Shape;270;p5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5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p5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5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8" name="Google Shape;278;p52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9" name="Google Shape;279;p52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0" name="Google Shape;280;p52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81" name="Google Shape;281;p52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2" name="Google Shape;282;p52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283" name="Google Shape;283;p52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4" name="Google Shape;284;p52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7" name="Google Shape;287;p5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8" name="Google Shape;288;p5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89" name="Google Shape;289;p5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0" name="Google Shape;290;p5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1" name="Google Shape;291;p5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2" name="Google Shape;292;p5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4" name="Google Shape;294;p5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5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98" name="Google Shape;298;p5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99" name="Google Shape;299;p5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0" name="Google Shape;300;p5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01" name="Google Shape;301;p5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2" name="Google Shape;302;p5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03" name="Google Shape;303;p5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05" name="Google Shape;305;p5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8" name="Google Shape;308;p5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09" name="Google Shape;309;p5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12" name="Google Shape;312;p5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313" name="Google Shape;313;p5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9"/>
          <p:cNvSpPr txBox="1"/>
          <p:nvPr>
            <p:ph type="title"/>
          </p:nvPr>
        </p:nvSpPr>
        <p:spPr>
          <a:xfrm>
            <a:off x="628650" y="332305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0" name="Google Shape;320;p5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3" name="Google Shape;323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4" name="Google Shape;324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5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3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8" name="Google Shape;16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1" name="Google Shape;251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2" name="Google Shape;252;p4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1"/>
          <p:cNvSpPr txBox="1"/>
          <p:nvPr>
            <p:ph idx="4294967295" type="ctrTitle"/>
          </p:nvPr>
        </p:nvSpPr>
        <p:spPr>
          <a:xfrm>
            <a:off x="382775" y="1438150"/>
            <a:ext cx="8154600" cy="21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B3241"/>
                </a:solidFill>
              </a:rPr>
              <a:t>Compare past experiences  [1/2]</a:t>
            </a:r>
            <a:endParaRPr sz="3200">
              <a:solidFill>
                <a:srgbClr val="4B324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600"/>
              <a:buChar char="-"/>
            </a:pPr>
            <a:r>
              <a:rPr lang="en-GB" sz="2600">
                <a:solidFill>
                  <a:srgbClr val="4B3241"/>
                </a:solidFill>
              </a:rPr>
              <a:t>Perfect tense regular -ER verbs (‘tu’ form)</a:t>
            </a:r>
            <a:endParaRPr sz="2600">
              <a:solidFill>
                <a:srgbClr val="4B3241"/>
              </a:solidFill>
            </a:endParaRPr>
          </a:p>
          <a:p>
            <a:pPr indent="-3937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600"/>
              <a:buChar char="-"/>
            </a:pPr>
            <a:r>
              <a:rPr lang="en-GB" sz="2600">
                <a:solidFill>
                  <a:srgbClr val="4B3241"/>
                </a:solidFill>
              </a:rPr>
              <a:t>Questions with intonation and </a:t>
            </a:r>
            <a:r>
              <a:rPr i="1" lang="en-GB" sz="2600">
                <a:solidFill>
                  <a:srgbClr val="4B3241"/>
                </a:solidFill>
              </a:rPr>
              <a:t>qu’est-ce que</a:t>
            </a:r>
            <a:endParaRPr i="1" sz="2600">
              <a:solidFill>
                <a:srgbClr val="4B3241"/>
              </a:solidFill>
            </a:endParaRPr>
          </a:p>
        </p:txBody>
      </p:sp>
      <p:sp>
        <p:nvSpPr>
          <p:cNvPr id="330" name="Google Shape;330;p61"/>
          <p:cNvSpPr txBox="1"/>
          <p:nvPr>
            <p:ph idx="4294967295" type="subTitle"/>
          </p:nvPr>
        </p:nvSpPr>
        <p:spPr>
          <a:xfrm>
            <a:off x="458975" y="3688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French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1" name="Google Shape;331;p61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Johnson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0"/>
          <p:cNvSpPr/>
          <p:nvPr/>
        </p:nvSpPr>
        <p:spPr>
          <a:xfrm>
            <a:off x="1592435" y="1556358"/>
            <a:ext cx="4866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Tu as payé.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7" name="Google Shape;447;p70"/>
          <p:cNvSpPr txBox="1"/>
          <p:nvPr/>
        </p:nvSpPr>
        <p:spPr>
          <a:xfrm>
            <a:off x="458987" y="1556373"/>
            <a:ext cx="19539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Statement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70"/>
          <p:cNvSpPr txBox="1"/>
          <p:nvPr/>
        </p:nvSpPr>
        <p:spPr>
          <a:xfrm>
            <a:off x="458975" y="2699345"/>
            <a:ext cx="1953900" cy="918000"/>
          </a:xfrm>
          <a:prstGeom prst="rect">
            <a:avLst/>
          </a:prstGeom>
          <a:solidFill>
            <a:srgbClr val="11507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 (intonation)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9" name="Google Shape;449;p70"/>
          <p:cNvSpPr txBox="1"/>
          <p:nvPr/>
        </p:nvSpPr>
        <p:spPr>
          <a:xfrm>
            <a:off x="5934728" y="1556350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You paid.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70"/>
          <p:cNvSpPr txBox="1"/>
          <p:nvPr/>
        </p:nvSpPr>
        <p:spPr>
          <a:xfrm>
            <a:off x="5930459" y="2937489"/>
            <a:ext cx="24759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You paid</a:t>
            </a:r>
            <a:r>
              <a:rPr b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51" name="Google Shape;451;p70"/>
          <p:cNvCxnSpPr/>
          <p:nvPr/>
        </p:nvCxnSpPr>
        <p:spPr>
          <a:xfrm flipH="1" rot="10800000">
            <a:off x="3601004" y="3362926"/>
            <a:ext cx="552900" cy="1962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2" name="Google Shape;452;p70"/>
          <p:cNvCxnSpPr/>
          <p:nvPr/>
        </p:nvCxnSpPr>
        <p:spPr>
          <a:xfrm flipH="1" rot="10800000">
            <a:off x="3353361" y="2013610"/>
            <a:ext cx="895800" cy="174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3" name="Google Shape;453;p70"/>
          <p:cNvSpPr/>
          <p:nvPr/>
        </p:nvSpPr>
        <p:spPr>
          <a:xfrm>
            <a:off x="2421163" y="2927958"/>
            <a:ext cx="3137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Tu as payé</a:t>
            </a: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54" name="Google Shape;45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955" y="276700"/>
            <a:ext cx="1036381" cy="823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Google Shape;455;p70"/>
          <p:cNvCxnSpPr/>
          <p:nvPr/>
        </p:nvCxnSpPr>
        <p:spPr>
          <a:xfrm flipH="1" rot="10800000">
            <a:off x="6344204" y="3362926"/>
            <a:ext cx="552900" cy="196200"/>
          </a:xfrm>
          <a:prstGeom prst="straightConnector1">
            <a:avLst/>
          </a:prstGeom>
          <a:noFill/>
          <a:ln cap="flat" cmpd="sng" w="57150">
            <a:solidFill>
              <a:srgbClr val="11507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56" name="Google Shape;456;p70"/>
          <p:cNvSpPr txBox="1"/>
          <p:nvPr>
            <p:ph type="title"/>
          </p:nvPr>
        </p:nvSpPr>
        <p:spPr>
          <a:xfrm>
            <a:off x="458975" y="445025"/>
            <a:ext cx="6600600" cy="39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Changing your intonation to ask questions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1"/>
          <p:cNvSpPr txBox="1"/>
          <p:nvPr/>
        </p:nvSpPr>
        <p:spPr>
          <a:xfrm>
            <a:off x="4895675" y="1785125"/>
            <a:ext cx="4061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are you watching?</a:t>
            </a:r>
            <a:endParaRPr b="1"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71"/>
          <p:cNvSpPr txBox="1"/>
          <p:nvPr/>
        </p:nvSpPr>
        <p:spPr>
          <a:xfrm>
            <a:off x="607300" y="182225"/>
            <a:ext cx="48312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Asking </a:t>
            </a: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(Qu’est-ce que)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71"/>
          <p:cNvSpPr/>
          <p:nvPr/>
        </p:nvSpPr>
        <p:spPr>
          <a:xfrm>
            <a:off x="458975" y="1769075"/>
            <a:ext cx="4436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regardes?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71"/>
          <p:cNvSpPr txBox="1"/>
          <p:nvPr/>
        </p:nvSpPr>
        <p:spPr>
          <a:xfrm>
            <a:off x="458975" y="2375543"/>
            <a:ext cx="13491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p71"/>
          <p:cNvSpPr txBox="1"/>
          <p:nvPr/>
        </p:nvSpPr>
        <p:spPr>
          <a:xfrm>
            <a:off x="2029525" y="2375550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6" name="Google Shape;466;p71"/>
          <p:cNvSpPr txBox="1"/>
          <p:nvPr/>
        </p:nvSpPr>
        <p:spPr>
          <a:xfrm>
            <a:off x="4410000" y="2375550"/>
            <a:ext cx="15846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7" name="Google Shape;467;p71"/>
          <p:cNvSpPr txBox="1"/>
          <p:nvPr/>
        </p:nvSpPr>
        <p:spPr>
          <a:xfrm>
            <a:off x="6283775" y="2392325"/>
            <a:ext cx="9447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verb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8" name="Google Shape;468;p71"/>
          <p:cNvSpPr txBox="1"/>
          <p:nvPr/>
        </p:nvSpPr>
        <p:spPr>
          <a:xfrm>
            <a:off x="1105125" y="2912425"/>
            <a:ext cx="24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= qu’est-ce que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9" name="Google Shape;469;p71"/>
          <p:cNvSpPr txBox="1"/>
          <p:nvPr/>
        </p:nvSpPr>
        <p:spPr>
          <a:xfrm>
            <a:off x="6369125" y="29825"/>
            <a:ext cx="3045300" cy="15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For more on present tense questions with </a:t>
            </a:r>
            <a:r>
              <a:rPr b="1" i="1" lang="en-GB" sz="1800">
                <a:latin typeface="Montserrat"/>
                <a:ea typeface="Montserrat"/>
                <a:cs typeface="Montserrat"/>
                <a:sym typeface="Montserrat"/>
              </a:rPr>
              <a:t>qu’est-ce que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, please see lesson ‘Say what people do in general’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2"/>
          <p:cNvSpPr txBox="1"/>
          <p:nvPr/>
        </p:nvSpPr>
        <p:spPr>
          <a:xfrm>
            <a:off x="4895675" y="1785125"/>
            <a:ext cx="40617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200">
                <a:solidFill>
                  <a:srgbClr val="1F3864"/>
                </a:solidFill>
                <a:latin typeface="Montserrat"/>
                <a:ea typeface="Montserrat"/>
                <a:cs typeface="Montserrat"/>
                <a:sym typeface="Montserrat"/>
              </a:rPr>
              <a:t>What did you watch?</a:t>
            </a:r>
            <a:endParaRPr b="1" i="1"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5" name="Google Shape;475;p72"/>
          <p:cNvSpPr txBox="1"/>
          <p:nvPr/>
        </p:nvSpPr>
        <p:spPr>
          <a:xfrm>
            <a:off x="607300" y="182225"/>
            <a:ext cx="6841500" cy="9180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Asking Questions in the past (perfect) tense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(Qu’est-ce que)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6" name="Google Shape;476;p72"/>
          <p:cNvSpPr/>
          <p:nvPr/>
        </p:nvSpPr>
        <p:spPr>
          <a:xfrm>
            <a:off x="458975" y="1769075"/>
            <a:ext cx="44367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Qu’est-ce que tu as regardé?</a:t>
            </a:r>
            <a:endParaRPr b="1" sz="22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7" name="Google Shape;477;p72"/>
          <p:cNvSpPr txBox="1"/>
          <p:nvPr/>
        </p:nvSpPr>
        <p:spPr>
          <a:xfrm>
            <a:off x="154175" y="2375543"/>
            <a:ext cx="13491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8" name="Google Shape;478;p72"/>
          <p:cNvSpPr txBox="1"/>
          <p:nvPr/>
        </p:nvSpPr>
        <p:spPr>
          <a:xfrm>
            <a:off x="1724725" y="2375550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9" name="Google Shape;479;p72"/>
          <p:cNvSpPr txBox="1"/>
          <p:nvPr/>
        </p:nvSpPr>
        <p:spPr>
          <a:xfrm>
            <a:off x="3952800" y="2375550"/>
            <a:ext cx="15846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0" name="Google Shape;480;p72"/>
          <p:cNvSpPr txBox="1"/>
          <p:nvPr/>
        </p:nvSpPr>
        <p:spPr>
          <a:xfrm>
            <a:off x="5674175" y="2392325"/>
            <a:ext cx="15120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72"/>
          <p:cNvSpPr txBox="1"/>
          <p:nvPr/>
        </p:nvSpPr>
        <p:spPr>
          <a:xfrm>
            <a:off x="952725" y="2760025"/>
            <a:ext cx="24942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= qu’est-ce que</a:t>
            </a:r>
            <a:endParaRPr b="1"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72"/>
          <p:cNvSpPr txBox="1"/>
          <p:nvPr/>
        </p:nvSpPr>
        <p:spPr>
          <a:xfrm>
            <a:off x="7322950" y="2375550"/>
            <a:ext cx="1634400" cy="7293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3"/>
          <p:cNvSpPr txBox="1"/>
          <p:nvPr/>
        </p:nvSpPr>
        <p:spPr>
          <a:xfrm>
            <a:off x="458975" y="445018"/>
            <a:ext cx="13491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8" name="Google Shape;488;p73"/>
          <p:cNvSpPr txBox="1"/>
          <p:nvPr/>
        </p:nvSpPr>
        <p:spPr>
          <a:xfrm>
            <a:off x="1871100" y="4450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73"/>
          <p:cNvSpPr txBox="1"/>
          <p:nvPr/>
        </p:nvSpPr>
        <p:spPr>
          <a:xfrm>
            <a:off x="4048200" y="445025"/>
            <a:ext cx="15846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pronoun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0" name="Google Shape;490;p73"/>
          <p:cNvSpPr txBox="1"/>
          <p:nvPr/>
        </p:nvSpPr>
        <p:spPr>
          <a:xfrm>
            <a:off x="7395000" y="445025"/>
            <a:ext cx="1584600" cy="8316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past participle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1" name="Google Shape;491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2634" y="1511815"/>
            <a:ext cx="944700" cy="75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3"/>
          <p:cNvSpPr txBox="1"/>
          <p:nvPr/>
        </p:nvSpPr>
        <p:spPr>
          <a:xfrm>
            <a:off x="535175" y="1511825"/>
            <a:ext cx="9447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Google Shape;493;p73"/>
          <p:cNvSpPr txBox="1"/>
          <p:nvPr/>
        </p:nvSpPr>
        <p:spPr>
          <a:xfrm>
            <a:off x="1490100" y="15118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que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4" name="Google Shape;494;p73"/>
          <p:cNvSpPr txBox="1"/>
          <p:nvPr/>
        </p:nvSpPr>
        <p:spPr>
          <a:xfrm>
            <a:off x="3514800" y="1511825"/>
            <a:ext cx="6762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73"/>
          <p:cNvSpPr txBox="1"/>
          <p:nvPr/>
        </p:nvSpPr>
        <p:spPr>
          <a:xfrm>
            <a:off x="4880400" y="1511825"/>
            <a:ext cx="1584600" cy="392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fait</a:t>
            </a: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73"/>
          <p:cNvSpPr txBox="1"/>
          <p:nvPr/>
        </p:nvSpPr>
        <p:spPr>
          <a:xfrm>
            <a:off x="535175" y="2197625"/>
            <a:ext cx="3543600" cy="392400"/>
          </a:xfrm>
          <a:prstGeom prst="rect">
            <a:avLst/>
          </a:prstGeom>
          <a:noFill/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did you do?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73"/>
          <p:cNvSpPr txBox="1"/>
          <p:nvPr/>
        </p:nvSpPr>
        <p:spPr>
          <a:xfrm>
            <a:off x="458975" y="2883425"/>
            <a:ext cx="944700" cy="392400"/>
          </a:xfrm>
          <a:prstGeom prst="rect">
            <a:avLst/>
          </a:prstGeom>
          <a:solidFill>
            <a:schemeClr val="accent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Google Shape;498;p73"/>
          <p:cNvSpPr txBox="1"/>
          <p:nvPr/>
        </p:nvSpPr>
        <p:spPr>
          <a:xfrm>
            <a:off x="1413900" y="2883425"/>
            <a:ext cx="2091300" cy="392400"/>
          </a:xfrm>
          <a:prstGeom prst="rect">
            <a:avLst/>
          </a:prstGeom>
          <a:solidFill>
            <a:schemeClr val="accent3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est-ce qu’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9" name="Google Shape;499;p73"/>
          <p:cNvSpPr txBox="1"/>
          <p:nvPr/>
        </p:nvSpPr>
        <p:spPr>
          <a:xfrm>
            <a:off x="3438600" y="2883425"/>
            <a:ext cx="676200" cy="392400"/>
          </a:xfrm>
          <a:prstGeom prst="rect">
            <a:avLst/>
          </a:prstGeom>
          <a:solidFill>
            <a:schemeClr val="accent5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tu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0" name="Google Shape;500;p73"/>
          <p:cNvSpPr txBox="1"/>
          <p:nvPr/>
        </p:nvSpPr>
        <p:spPr>
          <a:xfrm>
            <a:off x="4804200" y="2883425"/>
            <a:ext cx="1349100" cy="392400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mangé?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1" name="Google Shape;501;p73"/>
          <p:cNvSpPr txBox="1"/>
          <p:nvPr/>
        </p:nvSpPr>
        <p:spPr>
          <a:xfrm>
            <a:off x="535175" y="3569225"/>
            <a:ext cx="3543600" cy="392400"/>
          </a:xfrm>
          <a:prstGeom prst="rect">
            <a:avLst/>
          </a:prstGeom>
          <a:noFill/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did you eat?</a:t>
            </a:r>
            <a:endParaRPr b="1"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2" name="Google Shape;502;p73"/>
          <p:cNvSpPr txBox="1"/>
          <p:nvPr/>
        </p:nvSpPr>
        <p:spPr>
          <a:xfrm>
            <a:off x="5724600" y="445025"/>
            <a:ext cx="1584600" cy="3924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auxiliary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73"/>
          <p:cNvSpPr txBox="1"/>
          <p:nvPr/>
        </p:nvSpPr>
        <p:spPr>
          <a:xfrm>
            <a:off x="4200600" y="1511825"/>
            <a:ext cx="676200" cy="3924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73"/>
          <p:cNvSpPr txBox="1"/>
          <p:nvPr/>
        </p:nvSpPr>
        <p:spPr>
          <a:xfrm>
            <a:off x="4124400" y="2883425"/>
            <a:ext cx="676200" cy="392400"/>
          </a:xfrm>
          <a:prstGeom prst="rect">
            <a:avLst/>
          </a:prstGeom>
          <a:solidFill>
            <a:srgbClr val="666666"/>
          </a:solidFill>
          <a:ln cap="flat" cmpd="sng" w="28575">
            <a:solidFill>
              <a:srgbClr val="E25B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4"/>
          <p:cNvSpPr txBox="1"/>
          <p:nvPr>
            <p:ph type="title"/>
          </p:nvPr>
        </p:nvSpPr>
        <p:spPr>
          <a:xfrm>
            <a:off x="230375" y="218950"/>
            <a:ext cx="7832400" cy="42003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B3241"/>
                </a:solidFill>
              </a:rPr>
              <a:t>Compare past experiences [1/2]</a:t>
            </a:r>
            <a:endParaRPr sz="2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I visited =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You visited =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What did you visit? =</a:t>
            </a:r>
            <a:endParaRPr sz="2400" u="sng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What did you do? =     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In summer I played tennis =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AutoNum type="arabicPeriod"/>
            </a:pPr>
            <a:r>
              <a:rPr lang="en-GB" sz="2400">
                <a:solidFill>
                  <a:schemeClr val="dk2"/>
                </a:solidFill>
              </a:rPr>
              <a:t>What did you do in winter? = </a:t>
            </a:r>
            <a:r>
              <a:rPr lang="en-GB" sz="2400"/>
              <a:t>             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pic>
        <p:nvPicPr>
          <p:cNvPr id="510" name="Google Shape;51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337" y="144400"/>
            <a:ext cx="840087" cy="6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74"/>
          <p:cNvSpPr txBox="1"/>
          <p:nvPr/>
        </p:nvSpPr>
        <p:spPr>
          <a:xfrm>
            <a:off x="2730350" y="1816875"/>
            <a:ext cx="14502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Tu as visité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Google Shape;512;p74"/>
          <p:cNvSpPr txBox="1"/>
          <p:nvPr/>
        </p:nvSpPr>
        <p:spPr>
          <a:xfrm>
            <a:off x="2349350" y="1435875"/>
            <a:ext cx="14502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J’ai visité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3" name="Google Shape;513;p74"/>
          <p:cNvSpPr txBox="1"/>
          <p:nvPr/>
        </p:nvSpPr>
        <p:spPr>
          <a:xfrm>
            <a:off x="4025750" y="2274075"/>
            <a:ext cx="33114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Qu’est-ce que tu as visité?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4" name="Google Shape;514;p74"/>
          <p:cNvSpPr txBox="1"/>
          <p:nvPr/>
        </p:nvSpPr>
        <p:spPr>
          <a:xfrm>
            <a:off x="3797150" y="2731275"/>
            <a:ext cx="33114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Qu’est-ce que tu as fait?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5" name="Google Shape;515;p74"/>
          <p:cNvSpPr txBox="1"/>
          <p:nvPr/>
        </p:nvSpPr>
        <p:spPr>
          <a:xfrm>
            <a:off x="5016350" y="3112275"/>
            <a:ext cx="32238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En été j’ai joué au tennis.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74"/>
          <p:cNvSpPr txBox="1"/>
          <p:nvPr/>
        </p:nvSpPr>
        <p:spPr>
          <a:xfrm>
            <a:off x="672950" y="3874275"/>
            <a:ext cx="41235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Qu’est-ce que tu as fait en hiver?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336" name="Google Shape;336;p62"/>
          <p:cNvSpPr/>
          <p:nvPr/>
        </p:nvSpPr>
        <p:spPr>
          <a:xfrm>
            <a:off x="2679913" y="14567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37" name="Google Shape;33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2"/>
          <p:cNvSpPr txBox="1"/>
          <p:nvPr/>
        </p:nvSpPr>
        <p:spPr>
          <a:xfrm>
            <a:off x="3394125" y="266738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62"/>
          <p:cNvSpPr txBox="1"/>
          <p:nvPr/>
        </p:nvSpPr>
        <p:spPr>
          <a:xfrm>
            <a:off x="3376448" y="2945824"/>
            <a:ext cx="1553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vr</a:t>
            </a:r>
            <a:r>
              <a:rPr b="1"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green checkmark" id="340" name="Google Shape;34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7255" y="1681201"/>
            <a:ext cx="1063738" cy="1108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3"/>
          <p:cNvSpPr txBox="1"/>
          <p:nvPr/>
        </p:nvSpPr>
        <p:spPr>
          <a:xfrm>
            <a:off x="1178049" y="1190513"/>
            <a:ext cx="15795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63"/>
          <p:cNvSpPr txBox="1"/>
          <p:nvPr/>
        </p:nvSpPr>
        <p:spPr>
          <a:xfrm flipH="1">
            <a:off x="6576161" y="1232863"/>
            <a:ext cx="17673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mauv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63"/>
          <p:cNvSpPr txBox="1"/>
          <p:nvPr/>
        </p:nvSpPr>
        <p:spPr>
          <a:xfrm>
            <a:off x="3757561" y="2968476"/>
            <a:ext cx="1557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3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endParaRPr sz="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8" name="Google Shape;3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3"/>
          <p:cNvSpPr txBox="1"/>
          <p:nvPr/>
        </p:nvSpPr>
        <p:spPr>
          <a:xfrm>
            <a:off x="3394125" y="266738"/>
            <a:ext cx="30822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ai ]</a:t>
            </a:r>
            <a:endParaRPr b="1" sz="5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0" name="Google Shape;350;p63"/>
          <p:cNvPicPr preferRelativeResize="0"/>
          <p:nvPr/>
        </p:nvPicPr>
        <p:blipFill rotWithShape="1">
          <a:blip r:embed="rId4">
            <a:alphaModFix/>
          </a:blip>
          <a:srcRect b="42286" l="10277" r="71388" t="34128"/>
          <a:stretch/>
        </p:blipFill>
        <p:spPr>
          <a:xfrm>
            <a:off x="1129600" y="1666438"/>
            <a:ext cx="1676400" cy="1213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63"/>
          <p:cNvSpPr/>
          <p:nvPr/>
        </p:nvSpPr>
        <p:spPr>
          <a:xfrm>
            <a:off x="6990238" y="180958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[bad]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2" name="Google Shape;352;p63"/>
          <p:cNvSpPr/>
          <p:nvPr/>
        </p:nvSpPr>
        <p:spPr>
          <a:xfrm>
            <a:off x="4098413" y="3564338"/>
            <a:ext cx="939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do]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9700" y="121329"/>
            <a:ext cx="1316825" cy="1316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58" name="Google Shape;358;p64"/>
          <p:cNvGraphicFramePr/>
          <p:nvPr/>
        </p:nvGraphicFramePr>
        <p:xfrm>
          <a:off x="2019763" y="6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{D5254B2D-5271-49D6-BA39-C1076983C326}</a:tableStyleId>
              </a:tblPr>
              <a:tblGrid>
                <a:gridCol w="2451275"/>
                <a:gridCol w="2341275"/>
              </a:tblGrid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l’été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summer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printemps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spring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4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l’automne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autumn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l’hiver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winter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saison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season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musée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museum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belge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Belgian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Belgique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Belgium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8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Bruxelles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Brussels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/>
              <a:t>Les saisons</a:t>
            </a:r>
            <a:endParaRPr sz="3100"/>
          </a:p>
        </p:txBody>
      </p:sp>
      <p:sp>
        <p:nvSpPr>
          <p:cNvPr id="364" name="Google Shape;364;p65"/>
          <p:cNvSpPr txBox="1"/>
          <p:nvPr>
            <p:ph idx="1" type="body"/>
          </p:nvPr>
        </p:nvSpPr>
        <p:spPr>
          <a:xfrm>
            <a:off x="1775025" y="108120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En</a:t>
            </a:r>
            <a:r>
              <a:rPr b="1" lang="en-GB" sz="2800">
                <a:solidFill>
                  <a:schemeClr val="accent4"/>
                </a:solidFill>
              </a:rPr>
              <a:t> </a:t>
            </a:r>
            <a:r>
              <a:rPr lang="en-GB" sz="2800"/>
              <a:t>été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En</a:t>
            </a:r>
            <a:r>
              <a:rPr b="1" lang="en-GB" sz="2800"/>
              <a:t> </a:t>
            </a:r>
            <a:r>
              <a:rPr lang="en-GB" sz="2800"/>
              <a:t>hiver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En</a:t>
            </a:r>
            <a:r>
              <a:rPr lang="en-GB" sz="2800"/>
              <a:t> automne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800">
                <a:solidFill>
                  <a:srgbClr val="008237"/>
                </a:solidFill>
              </a:rPr>
              <a:t>Au</a:t>
            </a:r>
            <a:r>
              <a:rPr lang="en-GB" sz="2800"/>
              <a:t> printemps</a:t>
            </a:r>
            <a:endParaRPr sz="2800"/>
          </a:p>
        </p:txBody>
      </p:sp>
      <p:pic>
        <p:nvPicPr>
          <p:cNvPr id="365" name="Google Shape;36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975" y="-178350"/>
            <a:ext cx="2872199" cy="14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5"/>
          <p:cNvSpPr txBox="1"/>
          <p:nvPr>
            <p:ph idx="1" type="body"/>
          </p:nvPr>
        </p:nvSpPr>
        <p:spPr>
          <a:xfrm>
            <a:off x="5019600" y="108120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In</a:t>
            </a:r>
            <a:r>
              <a:rPr b="1" lang="en-GB" sz="2800">
                <a:solidFill>
                  <a:schemeClr val="accent4"/>
                </a:solidFill>
              </a:rPr>
              <a:t> </a:t>
            </a:r>
            <a:r>
              <a:rPr lang="en-GB" sz="2800"/>
              <a:t>summer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In</a:t>
            </a:r>
            <a:r>
              <a:rPr b="1" lang="en-GB" sz="2800"/>
              <a:t> </a:t>
            </a:r>
            <a:r>
              <a:rPr lang="en-GB" sz="2800"/>
              <a:t>winter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accent3"/>
                </a:solidFill>
              </a:rPr>
              <a:t>In</a:t>
            </a:r>
            <a:r>
              <a:rPr lang="en-GB" sz="2800"/>
              <a:t> autumn</a:t>
            </a:r>
            <a:endParaRPr sz="2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-GB" sz="2800">
                <a:solidFill>
                  <a:srgbClr val="008237"/>
                </a:solidFill>
              </a:rPr>
              <a:t>In</a:t>
            </a:r>
            <a:r>
              <a:rPr lang="en-GB" sz="2800"/>
              <a:t> spring</a:t>
            </a:r>
            <a:endParaRPr sz="2800"/>
          </a:p>
        </p:txBody>
      </p:sp>
      <p:pic>
        <p:nvPicPr>
          <p:cNvPr id="367" name="Google Shape;36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1888" y="195409"/>
            <a:ext cx="867125" cy="68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3" name="Google Shape;373;p66"/>
          <p:cNvSpPr txBox="1"/>
          <p:nvPr>
            <p:ph idx="1" type="body"/>
          </p:nvPr>
        </p:nvSpPr>
        <p:spPr>
          <a:xfrm>
            <a:off x="2225950" y="1755719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visité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374" name="Google Shape;374;p66"/>
          <p:cNvSpPr txBox="1"/>
          <p:nvPr>
            <p:ph idx="1" type="body"/>
          </p:nvPr>
        </p:nvSpPr>
        <p:spPr>
          <a:xfrm>
            <a:off x="1000300" y="1250038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visited / I have visited</a:t>
            </a:r>
            <a:endParaRPr b="1" sz="1400"/>
          </a:p>
        </p:txBody>
      </p:sp>
      <p:cxnSp>
        <p:nvCxnSpPr>
          <p:cNvPr id="375" name="Google Shape;375;p66"/>
          <p:cNvCxnSpPr/>
          <p:nvPr/>
        </p:nvCxnSpPr>
        <p:spPr>
          <a:xfrm flipH="1">
            <a:off x="4397463" y="1159644"/>
            <a:ext cx="14700" cy="303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376" name="Google Shape;376;p66"/>
          <p:cNvSpPr txBox="1"/>
          <p:nvPr>
            <p:ph type="title"/>
          </p:nvPr>
        </p:nvSpPr>
        <p:spPr>
          <a:xfrm>
            <a:off x="428238" y="465263"/>
            <a:ext cx="825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a completed action in the past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77" name="Google Shape;37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00" y="1105519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6"/>
          <p:cNvSpPr txBox="1"/>
          <p:nvPr>
            <p:ph idx="1" type="body"/>
          </p:nvPr>
        </p:nvSpPr>
        <p:spPr>
          <a:xfrm>
            <a:off x="1844950" y="1755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379" name="Google Shape;379;p66"/>
          <p:cNvSpPr txBox="1"/>
          <p:nvPr>
            <p:ph idx="1" type="body"/>
          </p:nvPr>
        </p:nvSpPr>
        <p:spPr>
          <a:xfrm>
            <a:off x="1654450" y="1755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380" name="Google Shape;380;p66"/>
          <p:cNvSpPr txBox="1"/>
          <p:nvPr>
            <p:ph idx="1" type="body"/>
          </p:nvPr>
        </p:nvSpPr>
        <p:spPr>
          <a:xfrm>
            <a:off x="7140850" y="1749925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visité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381" name="Google Shape;381;p66"/>
          <p:cNvSpPr txBox="1"/>
          <p:nvPr>
            <p:ph idx="1" type="body"/>
          </p:nvPr>
        </p:nvSpPr>
        <p:spPr>
          <a:xfrm>
            <a:off x="5267500" y="1244244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You</a:t>
            </a:r>
            <a:r>
              <a:rPr lang="en-GB" sz="1800"/>
              <a:t> visited / you have visited</a:t>
            </a:r>
            <a:endParaRPr b="1" sz="1400"/>
          </a:p>
        </p:txBody>
      </p:sp>
      <p:sp>
        <p:nvSpPr>
          <p:cNvPr id="382" name="Google Shape;382;p66"/>
          <p:cNvSpPr txBox="1"/>
          <p:nvPr>
            <p:ph idx="1" type="body"/>
          </p:nvPr>
        </p:nvSpPr>
        <p:spPr>
          <a:xfrm>
            <a:off x="67598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as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383" name="Google Shape;383;p66"/>
          <p:cNvSpPr txBox="1"/>
          <p:nvPr>
            <p:ph idx="1" type="body"/>
          </p:nvPr>
        </p:nvSpPr>
        <p:spPr>
          <a:xfrm>
            <a:off x="6268413" y="1749925"/>
            <a:ext cx="561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Tu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384" name="Google Shape;384;p66"/>
          <p:cNvSpPr/>
          <p:nvPr/>
        </p:nvSpPr>
        <p:spPr>
          <a:xfrm>
            <a:off x="1582738" y="1629306"/>
            <a:ext cx="5610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6"/>
          <p:cNvSpPr txBox="1"/>
          <p:nvPr>
            <p:ph idx="1" type="body"/>
          </p:nvPr>
        </p:nvSpPr>
        <p:spPr>
          <a:xfrm>
            <a:off x="2225950" y="3317819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acheté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386" name="Google Shape;386;p66"/>
          <p:cNvSpPr txBox="1"/>
          <p:nvPr>
            <p:ph idx="1" type="body"/>
          </p:nvPr>
        </p:nvSpPr>
        <p:spPr>
          <a:xfrm>
            <a:off x="1000300" y="2812138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bought / I have bought</a:t>
            </a:r>
            <a:endParaRPr b="1" sz="1400"/>
          </a:p>
        </p:txBody>
      </p:sp>
      <p:sp>
        <p:nvSpPr>
          <p:cNvPr id="387" name="Google Shape;387;p66"/>
          <p:cNvSpPr txBox="1"/>
          <p:nvPr>
            <p:ph idx="1" type="body"/>
          </p:nvPr>
        </p:nvSpPr>
        <p:spPr>
          <a:xfrm>
            <a:off x="1844950" y="33178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388" name="Google Shape;388;p66"/>
          <p:cNvSpPr txBox="1"/>
          <p:nvPr>
            <p:ph idx="1" type="body"/>
          </p:nvPr>
        </p:nvSpPr>
        <p:spPr>
          <a:xfrm>
            <a:off x="1616350" y="33178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 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389" name="Google Shape;389;p66"/>
          <p:cNvSpPr txBox="1"/>
          <p:nvPr>
            <p:ph idx="1" type="body"/>
          </p:nvPr>
        </p:nvSpPr>
        <p:spPr>
          <a:xfrm>
            <a:off x="7140850" y="3350125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acheté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390" name="Google Shape;390;p66"/>
          <p:cNvSpPr txBox="1"/>
          <p:nvPr>
            <p:ph idx="1" type="body"/>
          </p:nvPr>
        </p:nvSpPr>
        <p:spPr>
          <a:xfrm>
            <a:off x="5267500" y="2844444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You</a:t>
            </a:r>
            <a:r>
              <a:rPr lang="en-GB" sz="1800"/>
              <a:t> bought / you have bought</a:t>
            </a:r>
            <a:endParaRPr b="1" sz="1400"/>
          </a:p>
        </p:txBody>
      </p:sp>
      <p:sp>
        <p:nvSpPr>
          <p:cNvPr id="391" name="Google Shape;391;p66"/>
          <p:cNvSpPr/>
          <p:nvPr/>
        </p:nvSpPr>
        <p:spPr>
          <a:xfrm>
            <a:off x="6230313" y="3291275"/>
            <a:ext cx="9336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66"/>
          <p:cNvSpPr txBox="1"/>
          <p:nvPr>
            <p:ph idx="1" type="body"/>
          </p:nvPr>
        </p:nvSpPr>
        <p:spPr>
          <a:xfrm>
            <a:off x="6759850" y="33882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as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393" name="Google Shape;393;p66"/>
          <p:cNvSpPr txBox="1"/>
          <p:nvPr>
            <p:ph idx="1" type="body"/>
          </p:nvPr>
        </p:nvSpPr>
        <p:spPr>
          <a:xfrm>
            <a:off x="6344613" y="3388225"/>
            <a:ext cx="561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Tu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394" name="Google Shape;394;p66"/>
          <p:cNvSpPr/>
          <p:nvPr/>
        </p:nvSpPr>
        <p:spPr>
          <a:xfrm>
            <a:off x="6162538" y="1607919"/>
            <a:ext cx="9336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66"/>
          <p:cNvSpPr/>
          <p:nvPr/>
        </p:nvSpPr>
        <p:spPr>
          <a:xfrm>
            <a:off x="1582738" y="3229506"/>
            <a:ext cx="5610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1586826"/>
            <a:ext cx="1095500" cy="96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7"/>
          <p:cNvSpPr txBox="1"/>
          <p:nvPr/>
        </p:nvSpPr>
        <p:spPr>
          <a:xfrm>
            <a:off x="787125" y="522600"/>
            <a:ext cx="7246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Perfect Tense - The Auxiliary</a:t>
            </a:r>
            <a:endParaRPr b="1" sz="3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02" name="Google Shape;402;p67"/>
          <p:cNvGraphicFramePr/>
          <p:nvPr/>
        </p:nvGraphicFramePr>
        <p:xfrm>
          <a:off x="1695169" y="1438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{D5254B2D-5271-49D6-BA39-C1076983C326}</a:tableStyleId>
              </a:tblPr>
              <a:tblGrid>
                <a:gridCol w="607625"/>
                <a:gridCol w="2642875"/>
                <a:gridCol w="2827175"/>
              </a:tblGrid>
              <a:tr h="573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visited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visité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7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ate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   mangé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564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bought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acheté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70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played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___   joué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  <a:tr h="51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 watched =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J’___   regardé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03" name="Google Shape;40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2135" y="332100"/>
            <a:ext cx="812838" cy="8136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7"/>
          <p:cNvSpPr txBox="1"/>
          <p:nvPr/>
        </p:nvSpPr>
        <p:spPr>
          <a:xfrm>
            <a:off x="5193875" y="14350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5" name="Google Shape;405;p67"/>
          <p:cNvSpPr txBox="1"/>
          <p:nvPr/>
        </p:nvSpPr>
        <p:spPr>
          <a:xfrm>
            <a:off x="5193875" y="27112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6" name="Google Shape;406;p67"/>
          <p:cNvSpPr txBox="1"/>
          <p:nvPr/>
        </p:nvSpPr>
        <p:spPr>
          <a:xfrm>
            <a:off x="5231975" y="3975788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ai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67"/>
          <p:cNvSpPr txBox="1"/>
          <p:nvPr/>
        </p:nvSpPr>
        <p:spPr>
          <a:xfrm>
            <a:off x="5346275" y="1998450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8" name="Google Shape;408;p67"/>
          <p:cNvSpPr txBox="1"/>
          <p:nvPr/>
        </p:nvSpPr>
        <p:spPr>
          <a:xfrm>
            <a:off x="5422163" y="3237588"/>
            <a:ext cx="4209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as</a:t>
            </a:r>
            <a:endParaRPr b="1" sz="18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9" name="Google Shape;40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3476" y="2336713"/>
            <a:ext cx="752211" cy="5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8"/>
          <p:cNvSpPr txBox="1"/>
          <p:nvPr>
            <p:ph type="title"/>
          </p:nvPr>
        </p:nvSpPr>
        <p:spPr>
          <a:xfrm>
            <a:off x="382775" y="2164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F4E79"/>
                </a:solidFill>
              </a:rPr>
              <a:t>The perfect tense - </a:t>
            </a:r>
            <a:r>
              <a:rPr i="1" lang="en-GB">
                <a:solidFill>
                  <a:srgbClr val="1F4E79"/>
                </a:solidFill>
              </a:rPr>
              <a:t>je </a:t>
            </a:r>
            <a:r>
              <a:rPr lang="en-GB">
                <a:solidFill>
                  <a:srgbClr val="1F4E79"/>
                </a:solidFill>
              </a:rPr>
              <a:t>and </a:t>
            </a:r>
            <a:r>
              <a:rPr i="1" lang="en-GB">
                <a:solidFill>
                  <a:srgbClr val="1F4E79"/>
                </a:solidFill>
              </a:rPr>
              <a:t>tu </a:t>
            </a:r>
            <a:r>
              <a:rPr lang="en-GB">
                <a:solidFill>
                  <a:srgbClr val="1F4E79"/>
                </a:solidFill>
              </a:rPr>
              <a:t>forms</a:t>
            </a:r>
            <a:endParaRPr>
              <a:solidFill>
                <a:srgbClr val="1F4E79"/>
              </a:solidFill>
            </a:endParaRPr>
          </a:p>
        </p:txBody>
      </p:sp>
      <p:sp>
        <p:nvSpPr>
          <p:cNvPr id="415" name="Google Shape;415;p68"/>
          <p:cNvSpPr txBox="1"/>
          <p:nvPr>
            <p:ph idx="6" type="subTitle"/>
          </p:nvPr>
        </p:nvSpPr>
        <p:spPr>
          <a:xfrm>
            <a:off x="6099625" y="878325"/>
            <a:ext cx="2585400" cy="6747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Past Participle</a:t>
            </a:r>
            <a:endParaRPr/>
          </a:p>
        </p:txBody>
      </p:sp>
      <p:graphicFrame>
        <p:nvGraphicFramePr>
          <p:cNvPr id="416" name="Google Shape;416;p68"/>
          <p:cNvGraphicFramePr/>
          <p:nvPr/>
        </p:nvGraphicFramePr>
        <p:xfrm>
          <a:off x="302000" y="194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{D5254B2D-5271-49D6-BA39-C1076983C326}</a:tableStyleId>
              </a:tblPr>
              <a:tblGrid>
                <a:gridCol w="2966725"/>
                <a:gridCol w="2766725"/>
                <a:gridCol w="2750400"/>
              </a:tblGrid>
              <a:tr h="4647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Je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ai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e.g.</a:t>
                      </a:r>
                      <a:endParaRPr b="1" sz="14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</a:t>
                      </a:r>
                      <a:r>
                        <a:rPr b="1" lang="en-GB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r>
                        <a:rPr b="1" lang="en-GB" sz="1400">
                          <a:solidFill>
                            <a:srgbClr val="46C7E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r>
                        <a:rPr b="1" lang="en-GB" sz="1400">
                          <a:solidFill>
                            <a:srgbClr val="46C7E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regard</a:t>
                      </a:r>
                      <a:r>
                        <a:rPr b="1" lang="en-GB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 vMerge="1"/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</a:t>
                      </a:r>
                      <a:r>
                        <a:rPr b="1"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b="1" lang="en-GB" sz="1400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-</a:t>
                      </a:r>
                      <a:r>
                        <a:rPr b="1" lang="en-GB" sz="1400">
                          <a:solidFill>
                            <a:srgbClr val="46C7E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pay</a:t>
                      </a:r>
                      <a:r>
                        <a:rPr b="1" lang="en-GB">
                          <a:solidFill>
                            <a:srgbClr val="F03C78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</a:t>
                      </a:r>
                      <a:endParaRPr b="1" sz="1400">
                        <a:solidFill>
                          <a:srgbClr val="F03C78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472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</a:t>
                      </a:r>
                      <a:endParaRPr sz="2500"/>
                    </a:p>
                  </a:txBody>
                  <a:tcPr marT="91425" marB="91425" marR="91425" marL="91425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 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64725">
                <a:tc vMerge="1"/>
                <a:tc vMerge="1"/>
                <a:tc vMerge="1"/>
              </a:tr>
              <a:tr h="464725">
                <a:tc vMerge="1"/>
                <a:tc vMerge="1"/>
                <a:tc vMerge="1"/>
              </a:tr>
            </a:tbl>
          </a:graphicData>
        </a:graphic>
      </p:graphicFrame>
      <p:pic>
        <p:nvPicPr>
          <p:cNvPr id="417" name="Google Shape;417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1101" y="110063"/>
            <a:ext cx="752211" cy="59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8"/>
          <p:cNvSpPr txBox="1"/>
          <p:nvPr>
            <p:ph idx="4" type="subTitle"/>
          </p:nvPr>
        </p:nvSpPr>
        <p:spPr>
          <a:xfrm>
            <a:off x="3279300" y="878575"/>
            <a:ext cx="2674800" cy="674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2. The Auxiliary Verb</a:t>
            </a:r>
            <a:endParaRPr sz="1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(Avoir - Present Tense)</a:t>
            </a:r>
            <a:endParaRPr sz="1500"/>
          </a:p>
        </p:txBody>
      </p:sp>
      <p:sp>
        <p:nvSpPr>
          <p:cNvPr id="419" name="Google Shape;419;p68"/>
          <p:cNvSpPr txBox="1"/>
          <p:nvPr>
            <p:ph idx="2" type="subTitle"/>
          </p:nvPr>
        </p:nvSpPr>
        <p:spPr>
          <a:xfrm>
            <a:off x="369575" y="878325"/>
            <a:ext cx="2674800" cy="6747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</a:t>
            </a:r>
            <a:r>
              <a:rPr b="1" lang="en-GB" sz="1500">
                <a:latin typeface="Montserrat"/>
                <a:ea typeface="Montserrat"/>
                <a:cs typeface="Montserrat"/>
                <a:sym typeface="Montserrat"/>
              </a:rPr>
              <a:t>The Subject Pronoun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0" name="Google Shape;420;p68"/>
          <p:cNvSpPr txBox="1"/>
          <p:nvPr/>
        </p:nvSpPr>
        <p:spPr>
          <a:xfrm>
            <a:off x="1629375" y="2857338"/>
            <a:ext cx="4215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= I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1" name="Google Shape;421;p68"/>
          <p:cNvSpPr txBox="1"/>
          <p:nvPr/>
        </p:nvSpPr>
        <p:spPr>
          <a:xfrm>
            <a:off x="1438875" y="4317113"/>
            <a:ext cx="7521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= you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2" name="Google Shape;422;p68"/>
          <p:cNvSpPr txBox="1"/>
          <p:nvPr/>
        </p:nvSpPr>
        <p:spPr>
          <a:xfrm>
            <a:off x="4293250" y="2857338"/>
            <a:ext cx="9093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8" name="Google Shape;428;p69"/>
          <p:cNvSpPr txBox="1"/>
          <p:nvPr>
            <p:ph idx="1" type="body"/>
          </p:nvPr>
        </p:nvSpPr>
        <p:spPr>
          <a:xfrm>
            <a:off x="2225950" y="1755719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fait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429" name="Google Shape;429;p69"/>
          <p:cNvSpPr txBox="1"/>
          <p:nvPr>
            <p:ph idx="1" type="body"/>
          </p:nvPr>
        </p:nvSpPr>
        <p:spPr>
          <a:xfrm>
            <a:off x="1686100" y="1250050"/>
            <a:ext cx="16728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I did / I made</a:t>
            </a:r>
            <a:endParaRPr b="1" sz="1400"/>
          </a:p>
        </p:txBody>
      </p:sp>
      <p:cxnSp>
        <p:nvCxnSpPr>
          <p:cNvPr id="430" name="Google Shape;430;p69"/>
          <p:cNvCxnSpPr/>
          <p:nvPr/>
        </p:nvCxnSpPr>
        <p:spPr>
          <a:xfrm flipH="1">
            <a:off x="4399863" y="1159644"/>
            <a:ext cx="12300" cy="20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431" name="Google Shape;431;p69"/>
          <p:cNvSpPr txBox="1"/>
          <p:nvPr>
            <p:ph type="title"/>
          </p:nvPr>
        </p:nvSpPr>
        <p:spPr>
          <a:xfrm>
            <a:off x="428238" y="465263"/>
            <a:ext cx="825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The perfect tense - Irregular verb ‘faire’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32" name="Google Shape;43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00" y="1105519"/>
            <a:ext cx="766001" cy="161783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69"/>
          <p:cNvSpPr txBox="1"/>
          <p:nvPr>
            <p:ph idx="1" type="body"/>
          </p:nvPr>
        </p:nvSpPr>
        <p:spPr>
          <a:xfrm>
            <a:off x="1844950" y="1755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ai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434" name="Google Shape;434;p69"/>
          <p:cNvSpPr txBox="1"/>
          <p:nvPr>
            <p:ph idx="1" type="body"/>
          </p:nvPr>
        </p:nvSpPr>
        <p:spPr>
          <a:xfrm>
            <a:off x="1654450" y="1755719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J’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435" name="Google Shape;435;p69"/>
          <p:cNvSpPr txBox="1"/>
          <p:nvPr>
            <p:ph idx="1" type="body"/>
          </p:nvPr>
        </p:nvSpPr>
        <p:spPr>
          <a:xfrm>
            <a:off x="7140850" y="1749925"/>
            <a:ext cx="12429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5"/>
                </a:solidFill>
              </a:rPr>
              <a:t>fait</a:t>
            </a:r>
            <a:endParaRPr b="1" sz="1400">
              <a:solidFill>
                <a:schemeClr val="accent5"/>
              </a:solidFill>
            </a:endParaRPr>
          </a:p>
        </p:txBody>
      </p:sp>
      <p:sp>
        <p:nvSpPr>
          <p:cNvPr id="436" name="Google Shape;436;p69"/>
          <p:cNvSpPr txBox="1"/>
          <p:nvPr>
            <p:ph idx="1" type="body"/>
          </p:nvPr>
        </p:nvSpPr>
        <p:spPr>
          <a:xfrm>
            <a:off x="5267500" y="1244244"/>
            <a:ext cx="42372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800"/>
              <a:t>You did / you made</a:t>
            </a:r>
            <a:endParaRPr b="1" sz="1400"/>
          </a:p>
        </p:txBody>
      </p:sp>
      <p:sp>
        <p:nvSpPr>
          <p:cNvPr id="437" name="Google Shape;437;p69"/>
          <p:cNvSpPr txBox="1"/>
          <p:nvPr>
            <p:ph idx="1" type="body"/>
          </p:nvPr>
        </p:nvSpPr>
        <p:spPr>
          <a:xfrm>
            <a:off x="6759850" y="1749925"/>
            <a:ext cx="336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4"/>
                </a:solidFill>
              </a:rPr>
              <a:t>as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438" name="Google Shape;438;p69"/>
          <p:cNvSpPr txBox="1"/>
          <p:nvPr>
            <p:ph idx="1" type="body"/>
          </p:nvPr>
        </p:nvSpPr>
        <p:spPr>
          <a:xfrm>
            <a:off x="6268413" y="1749925"/>
            <a:ext cx="5610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 sz="1800">
                <a:solidFill>
                  <a:schemeClr val="accent1"/>
                </a:solidFill>
              </a:rPr>
              <a:t>Tu</a:t>
            </a:r>
            <a:endParaRPr b="1" sz="1400">
              <a:solidFill>
                <a:schemeClr val="accent1"/>
              </a:solidFill>
            </a:endParaRPr>
          </a:p>
        </p:txBody>
      </p:sp>
      <p:sp>
        <p:nvSpPr>
          <p:cNvPr id="439" name="Google Shape;439;p69"/>
          <p:cNvSpPr/>
          <p:nvPr/>
        </p:nvSpPr>
        <p:spPr>
          <a:xfrm>
            <a:off x="1582738" y="1629306"/>
            <a:ext cx="5610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9"/>
          <p:cNvSpPr/>
          <p:nvPr/>
        </p:nvSpPr>
        <p:spPr>
          <a:xfrm>
            <a:off x="6162538" y="1607919"/>
            <a:ext cx="933600" cy="5058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510626"/>
            <a:ext cx="1095500" cy="967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