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10287000" cx="18288000"/>
  <p:notesSz cx="6858000" cy="9144000"/>
  <p:embeddedFontLst>
    <p:embeddedFont>
      <p:font typeface="Montserrat SemiBold"/>
      <p:regular r:id="rId17"/>
      <p:bold r:id="rId18"/>
      <p:italic r:id="rId19"/>
      <p:boldItalic r:id="rId20"/>
    </p:embeddedFont>
    <p:embeddedFont>
      <p:font typeface="Montserrat"/>
      <p:regular r:id="rId21"/>
      <p:bold r:id="rId22"/>
      <p:italic r:id="rId23"/>
      <p:boldItalic r:id="rId24"/>
    </p:embeddedFont>
    <p:embeddedFont>
      <p:font typeface="Montserrat Medium"/>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SemiBold-boldItalic.fntdata"/><Relationship Id="rId22" Type="http://schemas.openxmlformats.org/officeDocument/2006/relationships/font" Target="fonts/Montserrat-bold.fntdata"/><Relationship Id="rId21" Type="http://schemas.openxmlformats.org/officeDocument/2006/relationships/font" Target="fonts/Montserrat-regular.fntdata"/><Relationship Id="rId24" Type="http://schemas.openxmlformats.org/officeDocument/2006/relationships/font" Target="fonts/Montserrat-boldItalic.fntdata"/><Relationship Id="rId23" Type="http://schemas.openxmlformats.org/officeDocument/2006/relationships/font" Target="fonts/Montserrat-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MontserratMedium-bold.fntdata"/><Relationship Id="rId25" Type="http://schemas.openxmlformats.org/officeDocument/2006/relationships/font" Target="fonts/MontserratMedium-regular.fntdata"/><Relationship Id="rId28" Type="http://schemas.openxmlformats.org/officeDocument/2006/relationships/font" Target="fonts/MontserratMedium-boldItalic.fntdata"/><Relationship Id="rId27" Type="http://schemas.openxmlformats.org/officeDocument/2006/relationships/font" Target="fonts/MontserratMedium-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MontserratSemiBold-regular.fntdata"/><Relationship Id="rId16" Type="http://schemas.openxmlformats.org/officeDocument/2006/relationships/slide" Target="slides/slide12.xml"/><Relationship Id="rId19" Type="http://schemas.openxmlformats.org/officeDocument/2006/relationships/font" Target="fonts/MontserratSemiBold-italic.fntdata"/><Relationship Id="rId18" Type="http://schemas.openxmlformats.org/officeDocument/2006/relationships/font" Target="fonts/MontserratSemiBold-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e79839b1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e79839b1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8cadf1c3b5_0_1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8cadf1c3b5_0_1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solidFill>
                <a:srgbClr val="222222"/>
              </a:solidFill>
              <a:highlight>
                <a:srgbClr val="FFFFFF"/>
              </a:highlight>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8e75f47999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5" name="Google Shape;195;g8e75f47999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solidFill>
                <a:srgbClr val="222222"/>
              </a:solidFill>
              <a:highlight>
                <a:srgbClr val="FFFFFF"/>
              </a:highlight>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8cadf1c3b5_0_2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2" name="Google Shape;202;g8cadf1c3b5_0_2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8cadf1c3b5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8cadf1c3b5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8cadf1c3b5_0_3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8cadf1c3b5_0_3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8cadf1c3b5_0_3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8cadf1c3b5_0_3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8cadf1c3b5_0_3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8cadf1c3b5_0_3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8e75f47999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8e75f47999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8e75f47999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8e75f47999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8e75f47999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8e75f47999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90000"/>
              </a:lnSpc>
              <a:spcBef>
                <a:spcPts val="1000"/>
              </a:spcBef>
              <a:spcAft>
                <a:spcPts val="0"/>
              </a:spcAft>
              <a:buNone/>
            </a:pPr>
            <a:r>
              <a:t/>
            </a:r>
            <a:endParaRPr sz="1800"/>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8e75f47999_0_1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8e75f47999_0_1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idx="4294967295" type="ctrTitle"/>
          </p:nvPr>
        </p:nvSpPr>
        <p:spPr>
          <a:xfrm>
            <a:off x="917950" y="2876300"/>
            <a:ext cx="16452000" cy="49098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a:solidFill>
                  <a:srgbClr val="4B3241"/>
                </a:solidFill>
              </a:rPr>
              <a:t>Worksheet:</a:t>
            </a:r>
            <a:endParaRPr>
              <a:solidFill>
                <a:srgbClr val="4B3241"/>
              </a:solidFill>
            </a:endParaRPr>
          </a:p>
          <a:p>
            <a:pPr indent="0" lvl="0" marL="0" rtl="0" algn="l">
              <a:spcBef>
                <a:spcPts val="0"/>
              </a:spcBef>
              <a:spcAft>
                <a:spcPts val="0"/>
              </a:spcAft>
              <a:buNone/>
            </a:pPr>
            <a:r>
              <a:rPr lang="en-GB">
                <a:solidFill>
                  <a:srgbClr val="4B3241"/>
                </a:solidFill>
              </a:rPr>
              <a:t>How far did treatment advance in the 20th century?</a:t>
            </a:r>
            <a:endParaRPr>
              <a:solidFill>
                <a:srgbClr val="4B3241"/>
              </a:solidFill>
            </a:endParaRPr>
          </a:p>
          <a:p>
            <a:pPr indent="0" lvl="0" marL="0" rtl="0" algn="l">
              <a:spcBef>
                <a:spcPts val="0"/>
              </a:spcBef>
              <a:spcAft>
                <a:spcPts val="0"/>
              </a:spcAft>
              <a:buNone/>
            </a:pPr>
            <a:r>
              <a:t/>
            </a:r>
            <a:endParaRPr>
              <a:solidFill>
                <a:srgbClr val="4B3241"/>
              </a:solidFill>
            </a:endParaRPr>
          </a:p>
          <a:p>
            <a:pPr indent="0" lvl="0" marL="0" rtl="0" algn="l">
              <a:spcBef>
                <a:spcPts val="0"/>
              </a:spcBef>
              <a:spcAft>
                <a:spcPts val="0"/>
              </a:spcAft>
              <a:buNone/>
            </a:pPr>
            <a:r>
              <a:t/>
            </a:r>
            <a:endParaRPr>
              <a:solidFill>
                <a:srgbClr val="4B3241"/>
              </a:solidFill>
            </a:endParaRPr>
          </a:p>
          <a:p>
            <a:pPr indent="0" lvl="0" marL="0" rtl="0" algn="l">
              <a:spcBef>
                <a:spcPts val="0"/>
              </a:spcBef>
              <a:spcAft>
                <a:spcPts val="0"/>
              </a:spcAft>
              <a:buNone/>
            </a:pPr>
            <a:r>
              <a:t/>
            </a:r>
            <a:endParaRPr>
              <a:solidFill>
                <a:srgbClr val="4B3241"/>
              </a:solidFill>
            </a:endParaRPr>
          </a:p>
          <a:p>
            <a:pPr indent="0" lvl="0" marL="0" rtl="0" algn="l">
              <a:spcBef>
                <a:spcPts val="0"/>
              </a:spcBef>
              <a:spcAft>
                <a:spcPts val="0"/>
              </a:spcAft>
              <a:buNone/>
            </a:pPr>
            <a:r>
              <a:t/>
            </a:r>
            <a:endParaRPr>
              <a:solidFill>
                <a:srgbClr val="4B3241"/>
              </a:solidFill>
            </a:endParaRPr>
          </a:p>
          <a:p>
            <a:pPr indent="0" lvl="0" marL="0" marR="0" rtl="0" algn="l">
              <a:lnSpc>
                <a:spcPct val="115000"/>
              </a:lnSpc>
              <a:spcBef>
                <a:spcPts val="0"/>
              </a:spcBef>
              <a:spcAft>
                <a:spcPts val="0"/>
              </a:spcAft>
              <a:buNone/>
            </a:pPr>
            <a:r>
              <a:t/>
            </a:r>
            <a:endParaRPr>
              <a:solidFill>
                <a:srgbClr val="4B3241"/>
              </a:solidFill>
            </a:endParaRPr>
          </a:p>
        </p:txBody>
      </p:sp>
      <p:sp>
        <p:nvSpPr>
          <p:cNvPr id="80" name="Google Shape;80;p14"/>
          <p:cNvSpPr txBox="1"/>
          <p:nvPr>
            <p:ph idx="4294967295" type="subTitle"/>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History, Medicine through time</a:t>
            </a:r>
            <a:endParaRPr>
              <a:solidFill>
                <a:srgbClr val="4B3241"/>
              </a:solidFill>
            </a:endParaRPr>
          </a:p>
          <a:p>
            <a:pPr indent="0" lvl="0" marL="0" rtl="0" algn="l">
              <a:spcBef>
                <a:spcPts val="2000"/>
              </a:spcBef>
              <a:spcAft>
                <a:spcPts val="0"/>
              </a:spcAft>
              <a:buNone/>
            </a:pPr>
            <a:r>
              <a:rPr lang="en-GB">
                <a:solidFill>
                  <a:srgbClr val="4B3241"/>
                </a:solidFill>
              </a:rPr>
              <a:t>Lesson 22 of 30 </a:t>
            </a:r>
            <a:endParaRPr>
              <a:solidFill>
                <a:srgbClr val="4B3241"/>
              </a:solidFill>
            </a:endParaRPr>
          </a:p>
          <a:p>
            <a:pPr indent="0" lvl="0" marL="0" rtl="0" algn="l">
              <a:spcBef>
                <a:spcPts val="2000"/>
              </a:spcBef>
              <a:spcAft>
                <a:spcPts val="2000"/>
              </a:spcAft>
              <a:buNone/>
            </a:pPr>
            <a:r>
              <a:t/>
            </a:r>
            <a:endParaRPr>
              <a:solidFill>
                <a:srgbClr val="4B3241"/>
              </a:solidFill>
            </a:endParaRPr>
          </a:p>
        </p:txBody>
      </p:sp>
      <p:sp>
        <p:nvSpPr>
          <p:cNvPr id="81" name="Google Shape;81;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Mr Prudden</a:t>
            </a:r>
            <a:endParaRPr>
              <a:solidFill>
                <a:srgbClr val="4B324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23"/>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Glossary</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91" name="Google Shape;191;p23"/>
          <p:cNvSpPr txBox="1"/>
          <p:nvPr>
            <p:ph idx="1" type="body"/>
          </p:nvPr>
        </p:nvSpPr>
        <p:spPr>
          <a:xfrm>
            <a:off x="917950" y="585250"/>
            <a:ext cx="16722600" cy="81840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t/>
            </a:r>
            <a:endParaRPr b="1" sz="3500">
              <a:solidFill>
                <a:schemeClr val="accent4"/>
              </a:solidFill>
            </a:endParaRPr>
          </a:p>
          <a:p>
            <a:pPr indent="0" lvl="0" marL="457200" rtl="0" algn="l">
              <a:lnSpc>
                <a:spcPct val="115000"/>
              </a:lnSpc>
              <a:spcBef>
                <a:spcPts val="0"/>
              </a:spcBef>
              <a:spcAft>
                <a:spcPts val="0"/>
              </a:spcAft>
              <a:buNone/>
            </a:pPr>
            <a:r>
              <a:t/>
            </a:r>
            <a:endParaRPr b="1" sz="3500">
              <a:solidFill>
                <a:schemeClr val="accent4"/>
              </a:solidFill>
            </a:endParaRPr>
          </a:p>
          <a:p>
            <a:pPr indent="-450850" lvl="0" marL="457200" rtl="0" algn="l">
              <a:lnSpc>
                <a:spcPct val="115000"/>
              </a:lnSpc>
              <a:spcBef>
                <a:spcPts val="0"/>
              </a:spcBef>
              <a:spcAft>
                <a:spcPts val="0"/>
              </a:spcAft>
              <a:buSzPts val="3500"/>
              <a:buChar char="-"/>
            </a:pPr>
            <a:r>
              <a:rPr b="1" lang="en-GB" sz="3500">
                <a:solidFill>
                  <a:schemeClr val="accent4"/>
                </a:solidFill>
              </a:rPr>
              <a:t>Compound </a:t>
            </a:r>
            <a:r>
              <a:rPr lang="en-GB" sz="3500"/>
              <a:t>A mixture of two or more different elements</a:t>
            </a:r>
            <a:r>
              <a:rPr lang="en-GB" sz="3500"/>
              <a:t>.</a:t>
            </a:r>
            <a:endParaRPr sz="3500">
              <a:solidFill>
                <a:srgbClr val="222222"/>
              </a:solidFill>
              <a:highlight>
                <a:schemeClr val="lt1"/>
              </a:highlight>
            </a:endParaRPr>
          </a:p>
          <a:p>
            <a:pPr indent="-450850" lvl="0" marL="457200" rtl="0" algn="l">
              <a:lnSpc>
                <a:spcPct val="115000"/>
              </a:lnSpc>
              <a:spcBef>
                <a:spcPts val="0"/>
              </a:spcBef>
              <a:spcAft>
                <a:spcPts val="0"/>
              </a:spcAft>
              <a:buSzPts val="3500"/>
              <a:buChar char="-"/>
            </a:pPr>
            <a:r>
              <a:rPr b="1" lang="en-GB" sz="3500">
                <a:solidFill>
                  <a:schemeClr val="accent4"/>
                </a:solidFill>
              </a:rPr>
              <a:t>Diabetes </a:t>
            </a:r>
            <a:r>
              <a:rPr lang="en-GB" sz="3500">
                <a:solidFill>
                  <a:srgbClr val="222222"/>
                </a:solidFill>
                <a:highlight>
                  <a:srgbClr val="FFFFFF"/>
                </a:highlight>
              </a:rPr>
              <a:t>A disease in which the body’s ability to produce or respond to the hormone insulin is weakened, resulting in high levels of sugar in the blood.</a:t>
            </a:r>
            <a:endParaRPr sz="3500">
              <a:solidFill>
                <a:srgbClr val="000000"/>
              </a:solidFill>
            </a:endParaRPr>
          </a:p>
          <a:p>
            <a:pPr indent="-450850" lvl="0" marL="457200" rtl="0" algn="l">
              <a:lnSpc>
                <a:spcPct val="115000"/>
              </a:lnSpc>
              <a:spcBef>
                <a:spcPts val="0"/>
              </a:spcBef>
              <a:spcAft>
                <a:spcPts val="0"/>
              </a:spcAft>
              <a:buSzPts val="3500"/>
              <a:buChar char="-"/>
            </a:pPr>
            <a:r>
              <a:rPr b="1" lang="en-GB" sz="3500">
                <a:solidFill>
                  <a:schemeClr val="accent4"/>
                </a:solidFill>
              </a:rPr>
              <a:t>Germs</a:t>
            </a:r>
            <a:r>
              <a:rPr b="1" lang="en-GB" sz="3500">
                <a:solidFill>
                  <a:schemeClr val="accent4"/>
                </a:solidFill>
              </a:rPr>
              <a:t> </a:t>
            </a:r>
            <a:r>
              <a:rPr lang="en-GB" sz="3500">
                <a:solidFill>
                  <a:srgbClr val="000000"/>
                </a:solidFill>
              </a:rPr>
              <a:t>A </a:t>
            </a:r>
            <a:r>
              <a:rPr b="1" lang="en-GB" sz="3500">
                <a:solidFill>
                  <a:schemeClr val="accent4"/>
                </a:solidFill>
              </a:rPr>
              <a:t>microorganism </a:t>
            </a:r>
            <a:r>
              <a:rPr lang="en-GB" sz="3500">
                <a:solidFill>
                  <a:srgbClr val="000000"/>
                </a:solidFill>
              </a:rPr>
              <a:t>that causes disease</a:t>
            </a:r>
            <a:r>
              <a:rPr lang="en-GB" sz="3500">
                <a:solidFill>
                  <a:srgbClr val="000000"/>
                </a:solidFill>
              </a:rPr>
              <a:t>.</a:t>
            </a:r>
            <a:endParaRPr sz="3500">
              <a:solidFill>
                <a:srgbClr val="000000"/>
              </a:solidFill>
            </a:endParaRPr>
          </a:p>
          <a:p>
            <a:pPr indent="-450850" lvl="0" marL="457200" rtl="0" algn="l">
              <a:lnSpc>
                <a:spcPct val="115000"/>
              </a:lnSpc>
              <a:spcBef>
                <a:spcPts val="0"/>
              </a:spcBef>
              <a:spcAft>
                <a:spcPts val="0"/>
              </a:spcAft>
              <a:buSzPts val="3500"/>
              <a:buChar char="-"/>
            </a:pPr>
            <a:r>
              <a:rPr b="1" lang="en-GB" sz="3500">
                <a:solidFill>
                  <a:schemeClr val="accent4"/>
                </a:solidFill>
              </a:rPr>
              <a:t>Insulin </a:t>
            </a:r>
            <a:r>
              <a:rPr lang="en-GB" sz="3500"/>
              <a:t>A simple sugar which is an important energy source in living organisms</a:t>
            </a:r>
            <a:r>
              <a:rPr lang="en-GB" sz="3500"/>
              <a:t>.</a:t>
            </a:r>
            <a:endParaRPr sz="3500"/>
          </a:p>
          <a:p>
            <a:pPr indent="-450850" lvl="0" marL="457200" rtl="0" algn="l">
              <a:lnSpc>
                <a:spcPct val="115000"/>
              </a:lnSpc>
              <a:spcBef>
                <a:spcPts val="0"/>
              </a:spcBef>
              <a:spcAft>
                <a:spcPts val="0"/>
              </a:spcAft>
              <a:buSzPts val="3500"/>
              <a:buChar char="-"/>
            </a:pPr>
            <a:r>
              <a:rPr b="1" lang="en-GB" sz="3500">
                <a:solidFill>
                  <a:schemeClr val="accent4"/>
                </a:solidFill>
              </a:rPr>
              <a:t>Pharmaceutical companies </a:t>
            </a:r>
            <a:r>
              <a:rPr lang="en-GB" sz="3500">
                <a:solidFill>
                  <a:srgbClr val="000000"/>
                </a:solidFill>
              </a:rPr>
              <a:t>These test substances and develop new antibiotics. </a:t>
            </a:r>
            <a:endParaRPr sz="3500">
              <a:solidFill>
                <a:srgbClr val="000000"/>
              </a:solidFill>
            </a:endParaRPr>
          </a:p>
          <a:p>
            <a:pPr indent="0" lvl="0" marL="457200" rtl="0" algn="l">
              <a:lnSpc>
                <a:spcPct val="115000"/>
              </a:lnSpc>
              <a:spcBef>
                <a:spcPts val="0"/>
              </a:spcBef>
              <a:spcAft>
                <a:spcPts val="0"/>
              </a:spcAft>
              <a:buNone/>
            </a:pPr>
            <a:r>
              <a:t/>
            </a:r>
            <a:endParaRPr sz="3500"/>
          </a:p>
          <a:p>
            <a:pPr indent="0" lvl="0" marL="457200" rtl="0" algn="l">
              <a:lnSpc>
                <a:spcPct val="115000"/>
              </a:lnSpc>
              <a:spcBef>
                <a:spcPts val="0"/>
              </a:spcBef>
              <a:spcAft>
                <a:spcPts val="0"/>
              </a:spcAft>
              <a:buNone/>
            </a:pPr>
            <a:r>
              <a:t/>
            </a:r>
            <a:endParaRPr sz="3500">
              <a:solidFill>
                <a:srgbClr val="000000"/>
              </a:solidFill>
            </a:endParaRPr>
          </a:p>
          <a:p>
            <a:pPr indent="-317500" lvl="0" marL="457200" rtl="0" algn="l">
              <a:lnSpc>
                <a:spcPct val="115000"/>
              </a:lnSpc>
              <a:spcBef>
                <a:spcPts val="0"/>
              </a:spcBef>
              <a:spcAft>
                <a:spcPts val="0"/>
              </a:spcAft>
              <a:buClr>
                <a:srgbClr val="000000"/>
              </a:buClr>
              <a:buSzPts val="1400"/>
              <a:buChar char="-"/>
            </a:pPr>
            <a:r>
              <a:t/>
            </a:r>
            <a:endParaRPr sz="1400">
              <a:solidFill>
                <a:srgbClr val="000000"/>
              </a:solidFill>
            </a:endParaRPr>
          </a:p>
          <a:p>
            <a:pPr indent="0" lvl="0" marL="457200" rtl="0" algn="l">
              <a:lnSpc>
                <a:spcPct val="115000"/>
              </a:lnSpc>
              <a:spcBef>
                <a:spcPts val="0"/>
              </a:spcBef>
              <a:spcAft>
                <a:spcPts val="0"/>
              </a:spcAft>
              <a:buNone/>
            </a:pPr>
            <a:r>
              <a:t/>
            </a:r>
            <a:endParaRPr sz="3500"/>
          </a:p>
          <a:p>
            <a:pPr indent="0" lvl="0" marL="0" rtl="0" algn="l">
              <a:lnSpc>
                <a:spcPct val="115000"/>
              </a:lnSpc>
              <a:spcBef>
                <a:spcPts val="0"/>
              </a:spcBef>
              <a:spcAft>
                <a:spcPts val="0"/>
              </a:spcAft>
              <a:buNone/>
            </a:pPr>
            <a:r>
              <a:t/>
            </a:r>
            <a:endParaRPr sz="3500">
              <a:solidFill>
                <a:srgbClr val="000000"/>
              </a:solidFill>
            </a:endParaRPr>
          </a:p>
          <a:p>
            <a:pPr indent="0" lvl="0" marL="914400" marR="0" rtl="0" algn="l">
              <a:lnSpc>
                <a:spcPct val="115000"/>
              </a:lnSpc>
              <a:spcBef>
                <a:spcPts val="0"/>
              </a:spcBef>
              <a:spcAft>
                <a:spcPts val="0"/>
              </a:spcAft>
              <a:buNone/>
            </a:pPr>
            <a:r>
              <a:t/>
            </a:r>
            <a:endParaRPr b="1" sz="3500"/>
          </a:p>
        </p:txBody>
      </p:sp>
      <p:sp>
        <p:nvSpPr>
          <p:cNvPr id="192" name="Google Shape;192;p23"/>
          <p:cNvSpPr txBox="1"/>
          <p:nvPr>
            <p:ph idx="12" type="sldNum"/>
          </p:nvPr>
        </p:nvSpPr>
        <p:spPr>
          <a:xfrm>
            <a:off x="8417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24"/>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Glossary</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98" name="Google Shape;198;p24"/>
          <p:cNvSpPr txBox="1"/>
          <p:nvPr>
            <p:ph idx="1" type="body"/>
          </p:nvPr>
        </p:nvSpPr>
        <p:spPr>
          <a:xfrm>
            <a:off x="917950" y="585250"/>
            <a:ext cx="16722600" cy="81840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t/>
            </a:r>
            <a:endParaRPr b="1" sz="3500">
              <a:solidFill>
                <a:schemeClr val="accent4"/>
              </a:solidFill>
            </a:endParaRPr>
          </a:p>
          <a:p>
            <a:pPr indent="0" lvl="0" marL="457200" rtl="0" algn="l">
              <a:lnSpc>
                <a:spcPct val="115000"/>
              </a:lnSpc>
              <a:spcBef>
                <a:spcPts val="0"/>
              </a:spcBef>
              <a:spcAft>
                <a:spcPts val="0"/>
              </a:spcAft>
              <a:buNone/>
            </a:pPr>
            <a:r>
              <a:t/>
            </a:r>
            <a:endParaRPr b="1" sz="3500">
              <a:solidFill>
                <a:schemeClr val="accent4"/>
              </a:solidFill>
            </a:endParaRPr>
          </a:p>
          <a:p>
            <a:pPr indent="-450850" lvl="0" marL="457200" rtl="0" algn="l">
              <a:lnSpc>
                <a:spcPct val="115000"/>
              </a:lnSpc>
              <a:spcBef>
                <a:spcPts val="0"/>
              </a:spcBef>
              <a:spcAft>
                <a:spcPts val="0"/>
              </a:spcAft>
              <a:buSzPts val="3500"/>
              <a:buChar char="-"/>
            </a:pPr>
            <a:r>
              <a:rPr b="1" lang="en-GB" sz="3500">
                <a:solidFill>
                  <a:schemeClr val="accent4"/>
                </a:solidFill>
              </a:rPr>
              <a:t>Pneumonia </a:t>
            </a:r>
            <a:r>
              <a:rPr lang="en-GB" sz="3500"/>
              <a:t>The inflammation of the lungs due to an infection.</a:t>
            </a:r>
            <a:endParaRPr b="1" sz="3500">
              <a:solidFill>
                <a:schemeClr val="accent4"/>
              </a:solidFill>
            </a:endParaRPr>
          </a:p>
          <a:p>
            <a:pPr indent="-450850" lvl="0" marL="457200" rtl="0" algn="l">
              <a:lnSpc>
                <a:spcPct val="115000"/>
              </a:lnSpc>
              <a:spcBef>
                <a:spcPts val="0"/>
              </a:spcBef>
              <a:spcAft>
                <a:spcPts val="0"/>
              </a:spcAft>
              <a:buSzPts val="3500"/>
              <a:buChar char="-"/>
            </a:pPr>
            <a:r>
              <a:rPr b="1" lang="en-GB" sz="3500">
                <a:solidFill>
                  <a:schemeClr val="accent4"/>
                </a:solidFill>
              </a:rPr>
              <a:t>Syphilis </a:t>
            </a:r>
            <a:r>
              <a:rPr lang="en-GB" sz="3500"/>
              <a:t>A sexually transmitted disease.</a:t>
            </a:r>
            <a:endParaRPr sz="1400">
              <a:solidFill>
                <a:srgbClr val="000000"/>
              </a:solidFill>
            </a:endParaRPr>
          </a:p>
          <a:p>
            <a:pPr indent="-450850" lvl="0" marL="457200" rtl="0" algn="l">
              <a:lnSpc>
                <a:spcPct val="115000"/>
              </a:lnSpc>
              <a:spcBef>
                <a:spcPts val="0"/>
              </a:spcBef>
              <a:spcAft>
                <a:spcPts val="0"/>
              </a:spcAft>
              <a:buSzPts val="3500"/>
              <a:buChar char="-"/>
            </a:pPr>
            <a:r>
              <a:rPr b="1" lang="en-GB" sz="3500">
                <a:solidFill>
                  <a:schemeClr val="accent4"/>
                </a:solidFill>
              </a:rPr>
              <a:t>Tuberculosis </a:t>
            </a:r>
            <a:r>
              <a:rPr lang="en-GB" sz="3500">
                <a:solidFill>
                  <a:srgbClr val="222222"/>
                </a:solidFill>
                <a:highlight>
                  <a:srgbClr val="FFFFFF"/>
                </a:highlight>
              </a:rPr>
              <a:t>An infectious bacterial disease characterized by the growth of nodules (tubercles) in the tissues, especially the lungs.</a:t>
            </a:r>
            <a:endParaRPr sz="3500">
              <a:solidFill>
                <a:srgbClr val="222222"/>
              </a:solidFill>
              <a:highlight>
                <a:schemeClr val="lt1"/>
              </a:highlight>
            </a:endParaRPr>
          </a:p>
          <a:p>
            <a:pPr indent="-450850" lvl="0" marL="457200" rtl="0" algn="l">
              <a:lnSpc>
                <a:spcPct val="115000"/>
              </a:lnSpc>
              <a:spcBef>
                <a:spcPts val="0"/>
              </a:spcBef>
              <a:spcAft>
                <a:spcPts val="0"/>
              </a:spcAft>
              <a:buSzPts val="3500"/>
              <a:buChar char="-"/>
            </a:pPr>
            <a:r>
              <a:rPr b="1" lang="en-GB" sz="3500">
                <a:solidFill>
                  <a:schemeClr val="accent4"/>
                </a:solidFill>
              </a:rPr>
              <a:t>Vaccine </a:t>
            </a:r>
            <a:r>
              <a:rPr lang="en-GB" sz="3500">
                <a:solidFill>
                  <a:srgbClr val="000000"/>
                </a:solidFill>
              </a:rPr>
              <a:t>An injection into the body of killed or weakened organisms to give the body resistance against disease.</a:t>
            </a:r>
            <a:endParaRPr sz="3500">
              <a:solidFill>
                <a:srgbClr val="000000"/>
              </a:solidFill>
            </a:endParaRPr>
          </a:p>
          <a:p>
            <a:pPr indent="0" lvl="0" marL="457200" rtl="0" algn="l">
              <a:lnSpc>
                <a:spcPct val="115000"/>
              </a:lnSpc>
              <a:spcBef>
                <a:spcPts val="0"/>
              </a:spcBef>
              <a:spcAft>
                <a:spcPts val="0"/>
              </a:spcAft>
              <a:buNone/>
            </a:pPr>
            <a:r>
              <a:t/>
            </a:r>
            <a:endParaRPr sz="1400">
              <a:solidFill>
                <a:srgbClr val="000000"/>
              </a:solidFill>
            </a:endParaRPr>
          </a:p>
          <a:p>
            <a:pPr indent="0" lvl="0" marL="457200" rtl="0" algn="l">
              <a:lnSpc>
                <a:spcPct val="115000"/>
              </a:lnSpc>
              <a:spcBef>
                <a:spcPts val="0"/>
              </a:spcBef>
              <a:spcAft>
                <a:spcPts val="0"/>
              </a:spcAft>
              <a:buNone/>
            </a:pPr>
            <a:r>
              <a:t/>
            </a:r>
            <a:endParaRPr sz="3500"/>
          </a:p>
          <a:p>
            <a:pPr indent="0" lvl="0" marL="0" rtl="0" algn="l">
              <a:lnSpc>
                <a:spcPct val="115000"/>
              </a:lnSpc>
              <a:spcBef>
                <a:spcPts val="0"/>
              </a:spcBef>
              <a:spcAft>
                <a:spcPts val="0"/>
              </a:spcAft>
              <a:buNone/>
            </a:pPr>
            <a:r>
              <a:t/>
            </a:r>
            <a:endParaRPr sz="3500">
              <a:solidFill>
                <a:srgbClr val="000000"/>
              </a:solidFill>
            </a:endParaRPr>
          </a:p>
          <a:p>
            <a:pPr indent="0" lvl="0" marL="914400" marR="0" rtl="0" algn="l">
              <a:lnSpc>
                <a:spcPct val="115000"/>
              </a:lnSpc>
              <a:spcBef>
                <a:spcPts val="0"/>
              </a:spcBef>
              <a:spcAft>
                <a:spcPts val="0"/>
              </a:spcAft>
              <a:buNone/>
            </a:pPr>
            <a:r>
              <a:t/>
            </a:r>
            <a:endParaRPr b="1" sz="3500"/>
          </a:p>
        </p:txBody>
      </p:sp>
      <p:sp>
        <p:nvSpPr>
          <p:cNvPr id="199" name="Google Shape;199;p24"/>
          <p:cNvSpPr txBox="1"/>
          <p:nvPr>
            <p:ph idx="12" type="sldNum"/>
          </p:nvPr>
        </p:nvSpPr>
        <p:spPr>
          <a:xfrm>
            <a:off x="8417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2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205" name="Google Shape;205;p25"/>
          <p:cNvSpPr txBox="1"/>
          <p:nvPr>
            <p:ph type="title"/>
          </p:nvPr>
        </p:nvSpPr>
        <p:spPr>
          <a:xfrm>
            <a:off x="917950" y="33290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5600"/>
              <a:t>Comprehension Questions</a:t>
            </a:r>
            <a:endParaRPr sz="5600"/>
          </a:p>
        </p:txBody>
      </p:sp>
      <p:sp>
        <p:nvSpPr>
          <p:cNvPr id="206" name="Google Shape;206;p25"/>
          <p:cNvSpPr txBox="1"/>
          <p:nvPr>
            <p:ph idx="1" type="body"/>
          </p:nvPr>
        </p:nvSpPr>
        <p:spPr>
          <a:xfrm>
            <a:off x="306400" y="1477250"/>
            <a:ext cx="17675100" cy="5635200"/>
          </a:xfrm>
          <a:prstGeom prst="rect">
            <a:avLst/>
          </a:prstGeom>
        </p:spPr>
        <p:txBody>
          <a:bodyPr anchorCtr="0" anchor="t" bIns="0" lIns="0" spcFirstLastPara="1" rIns="0" wrap="square" tIns="0">
            <a:noAutofit/>
          </a:bodyPr>
          <a:lstStyle/>
          <a:p>
            <a:pPr indent="-450850" lvl="0" marL="457200" rtl="0" algn="l">
              <a:lnSpc>
                <a:spcPct val="90000"/>
              </a:lnSpc>
              <a:spcBef>
                <a:spcPts val="1000"/>
              </a:spcBef>
              <a:spcAft>
                <a:spcPts val="0"/>
              </a:spcAft>
              <a:buClr>
                <a:srgbClr val="000000"/>
              </a:buClr>
              <a:buSzPts val="3500"/>
              <a:buAutoNum type="arabicPeriod"/>
            </a:pPr>
            <a:r>
              <a:rPr lang="en-GB" sz="3500">
                <a:solidFill>
                  <a:srgbClr val="000000"/>
                </a:solidFill>
              </a:rPr>
              <a:t>What was the first magic bullet?</a:t>
            </a:r>
            <a:endParaRPr sz="3500">
              <a:solidFill>
                <a:srgbClr val="000000"/>
              </a:solidFill>
            </a:endParaRPr>
          </a:p>
          <a:p>
            <a:pPr indent="-450850" lvl="0" marL="457200" rtl="0" algn="l">
              <a:lnSpc>
                <a:spcPct val="90000"/>
              </a:lnSpc>
              <a:spcBef>
                <a:spcPts val="0"/>
              </a:spcBef>
              <a:spcAft>
                <a:spcPts val="0"/>
              </a:spcAft>
              <a:buClr>
                <a:srgbClr val="000000"/>
              </a:buClr>
              <a:buSzPts val="3500"/>
              <a:buAutoNum type="arabicPeriod"/>
            </a:pPr>
            <a:r>
              <a:rPr lang="en-GB" sz="3500">
                <a:solidFill>
                  <a:srgbClr val="000000"/>
                </a:solidFill>
              </a:rPr>
              <a:t>What is the difference between a magic bullet and an antibiotic?</a:t>
            </a:r>
            <a:endParaRPr sz="3500">
              <a:solidFill>
                <a:srgbClr val="000000"/>
              </a:solidFill>
            </a:endParaRPr>
          </a:p>
          <a:p>
            <a:pPr indent="-450850" lvl="0" marL="457200" rtl="0" algn="l">
              <a:lnSpc>
                <a:spcPct val="90000"/>
              </a:lnSpc>
              <a:spcBef>
                <a:spcPts val="0"/>
              </a:spcBef>
              <a:spcAft>
                <a:spcPts val="0"/>
              </a:spcAft>
              <a:buClr>
                <a:srgbClr val="000000"/>
              </a:buClr>
              <a:buSzPts val="3500"/>
              <a:buAutoNum type="arabicPeriod"/>
            </a:pPr>
            <a:r>
              <a:rPr lang="en-GB" sz="3500">
                <a:solidFill>
                  <a:srgbClr val="000000"/>
                </a:solidFill>
              </a:rPr>
              <a:t>Describe three ways improved technology has made it easier to provide people with medicine.</a:t>
            </a:r>
            <a:endParaRPr sz="3500">
              <a:solidFill>
                <a:srgbClr val="000000"/>
              </a:solidFill>
            </a:endParaRPr>
          </a:p>
          <a:p>
            <a:pPr indent="-450850" lvl="0" marL="457200" rtl="0" algn="l">
              <a:lnSpc>
                <a:spcPct val="90000"/>
              </a:lnSpc>
              <a:spcBef>
                <a:spcPts val="0"/>
              </a:spcBef>
              <a:spcAft>
                <a:spcPts val="0"/>
              </a:spcAft>
              <a:buClr>
                <a:srgbClr val="000000"/>
              </a:buClr>
              <a:buSzPts val="3500"/>
              <a:buAutoNum type="arabicPeriod"/>
            </a:pPr>
            <a:r>
              <a:rPr lang="en-GB" sz="3500">
                <a:solidFill>
                  <a:srgbClr val="000000"/>
                </a:solidFill>
              </a:rPr>
              <a:t>Describe three ways improved technology has improved surgery since 1900.</a:t>
            </a:r>
            <a:endParaRPr sz="3500">
              <a:solidFill>
                <a:srgbClr val="000000"/>
              </a:solidFill>
            </a:endParaRPr>
          </a:p>
          <a:p>
            <a:pPr indent="-450850" lvl="0" marL="457200" rtl="0" algn="l">
              <a:lnSpc>
                <a:spcPct val="90000"/>
              </a:lnSpc>
              <a:spcBef>
                <a:spcPts val="0"/>
              </a:spcBef>
              <a:spcAft>
                <a:spcPts val="0"/>
              </a:spcAft>
              <a:buClr>
                <a:srgbClr val="000000"/>
              </a:buClr>
              <a:buSzPts val="3500"/>
              <a:buAutoNum type="arabicPeriod"/>
            </a:pPr>
            <a:r>
              <a:rPr lang="en-GB" sz="3500" u="sng">
                <a:solidFill>
                  <a:srgbClr val="000000"/>
                </a:solidFill>
              </a:rPr>
              <a:t>Challenge</a:t>
            </a:r>
            <a:r>
              <a:rPr lang="en-GB" sz="3500" u="sng">
                <a:solidFill>
                  <a:srgbClr val="000000"/>
                </a:solidFill>
              </a:rPr>
              <a:t> question</a:t>
            </a:r>
            <a:r>
              <a:rPr lang="en-GB" sz="3500">
                <a:solidFill>
                  <a:srgbClr val="000000"/>
                </a:solidFill>
              </a:rPr>
              <a:t>: How far do you agree that science and technology has made the biggest difference to the development of treatments since 1900? </a:t>
            </a:r>
            <a:endParaRPr sz="3500">
              <a:solidFill>
                <a:srgbClr val="000000"/>
              </a:solidFill>
            </a:endParaRPr>
          </a:p>
          <a:p>
            <a:pPr indent="0" lvl="0" marL="0" rtl="0" algn="l">
              <a:lnSpc>
                <a:spcPct val="90000"/>
              </a:lnSpc>
              <a:spcBef>
                <a:spcPts val="1000"/>
              </a:spcBef>
              <a:spcAft>
                <a:spcPts val="0"/>
              </a:spcAft>
              <a:buNone/>
            </a:pPr>
            <a:r>
              <a:rPr b="1" lang="en-GB" sz="3500">
                <a:solidFill>
                  <a:schemeClr val="accent4"/>
                </a:solidFill>
              </a:rPr>
              <a:t>You may want to use the following sentence starters to help you.</a:t>
            </a:r>
            <a:endParaRPr sz="3500">
              <a:solidFill>
                <a:srgbClr val="000000"/>
              </a:solidFill>
            </a:endParaRPr>
          </a:p>
          <a:p>
            <a:pPr indent="0" lvl="0" marL="0" rtl="0" algn="l">
              <a:lnSpc>
                <a:spcPct val="90000"/>
              </a:lnSpc>
              <a:spcBef>
                <a:spcPts val="1000"/>
              </a:spcBef>
              <a:spcAft>
                <a:spcPts val="0"/>
              </a:spcAft>
              <a:buNone/>
            </a:pPr>
            <a:r>
              <a:rPr i="1" lang="en-GB" sz="3000">
                <a:solidFill>
                  <a:srgbClr val="000000"/>
                </a:solidFill>
              </a:rPr>
              <a:t>In some ways science and technology has made the biggest difference to the development of treatments since 1900. For example… </a:t>
            </a:r>
            <a:endParaRPr b="1" i="1" sz="3000">
              <a:solidFill>
                <a:schemeClr val="accent4"/>
              </a:solidFill>
            </a:endParaRPr>
          </a:p>
          <a:p>
            <a:pPr indent="0" lvl="0" marL="0" rtl="0" algn="l">
              <a:lnSpc>
                <a:spcPct val="90000"/>
              </a:lnSpc>
              <a:spcBef>
                <a:spcPts val="1000"/>
              </a:spcBef>
              <a:spcAft>
                <a:spcPts val="0"/>
              </a:spcAft>
              <a:buNone/>
            </a:pPr>
            <a:r>
              <a:rPr i="1" lang="en-GB" sz="3000">
                <a:solidFill>
                  <a:srgbClr val="000000"/>
                </a:solidFill>
              </a:rPr>
              <a:t>However, in some ways… </a:t>
            </a:r>
            <a:r>
              <a:rPr i="1" lang="en-GB" sz="3000">
                <a:solidFill>
                  <a:srgbClr val="000000"/>
                </a:solidFill>
              </a:rPr>
              <a:t>[</a:t>
            </a:r>
            <a:r>
              <a:rPr b="1" i="1" lang="en-GB" sz="3000">
                <a:solidFill>
                  <a:schemeClr val="accent4"/>
                </a:solidFill>
              </a:rPr>
              <a:t>Hint</a:t>
            </a:r>
            <a:r>
              <a:rPr i="1" lang="en-GB" sz="3000">
                <a:solidFill>
                  <a:srgbClr val="000000"/>
                </a:solidFill>
              </a:rPr>
              <a:t>: </a:t>
            </a:r>
            <a:r>
              <a:rPr i="1" lang="en-GB" sz="3000">
                <a:solidFill>
                  <a:srgbClr val="000000"/>
                </a:solidFill>
              </a:rPr>
              <a:t>Paul Erlich, Alexander Fleming and Christian Barnard]</a:t>
            </a:r>
            <a:endParaRPr i="1" sz="3000">
              <a:solidFill>
                <a:srgbClr val="000000"/>
              </a:solidFill>
            </a:endParaRPr>
          </a:p>
          <a:p>
            <a:pPr indent="0" lvl="0" marL="0" rtl="0" algn="l">
              <a:lnSpc>
                <a:spcPct val="90000"/>
              </a:lnSpc>
              <a:spcBef>
                <a:spcPts val="1000"/>
              </a:spcBef>
              <a:spcAft>
                <a:spcPts val="0"/>
              </a:spcAft>
              <a:buNone/>
            </a:pPr>
            <a:r>
              <a:rPr i="1" lang="en-GB" sz="3000">
                <a:solidFill>
                  <a:srgbClr val="000000"/>
                </a:solidFill>
              </a:rPr>
              <a:t>Overall, I mostly agree that…</a:t>
            </a:r>
            <a:endParaRPr b="1" i="1" sz="3000">
              <a:solidFill>
                <a:schemeClr val="accent4"/>
              </a:solidFill>
            </a:endParaRPr>
          </a:p>
          <a:p>
            <a:pPr indent="0" lvl="0" marL="0" rtl="0" algn="l">
              <a:lnSpc>
                <a:spcPct val="90000"/>
              </a:lnSpc>
              <a:spcBef>
                <a:spcPts val="1000"/>
              </a:spcBef>
              <a:spcAft>
                <a:spcPts val="0"/>
              </a:spcAft>
              <a:buNone/>
            </a:pPr>
            <a:r>
              <a:t/>
            </a:r>
            <a:endParaRPr sz="3500">
              <a:solidFill>
                <a:srgbClr val="000000"/>
              </a:solidFill>
            </a:endParaRPr>
          </a:p>
          <a:p>
            <a:pPr indent="0" lvl="0" marL="457200" rtl="0" algn="l">
              <a:lnSpc>
                <a:spcPct val="100000"/>
              </a:lnSpc>
              <a:spcBef>
                <a:spcPts val="0"/>
              </a:spcBef>
              <a:spcAft>
                <a:spcPts val="0"/>
              </a:spcAft>
              <a:buNone/>
            </a:pPr>
            <a:r>
              <a:t/>
            </a:r>
            <a:endParaRPr i="1" sz="4400">
              <a:solidFill>
                <a:srgbClr val="000000"/>
              </a:solidFill>
            </a:endParaRPr>
          </a:p>
        </p:txBody>
      </p:sp>
      <p:sp>
        <p:nvSpPr>
          <p:cNvPr id="207" name="Google Shape;207;p25"/>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5"/>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Magic bullets</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87" name="Google Shape;87;p15"/>
          <p:cNvSpPr txBox="1"/>
          <p:nvPr>
            <p:ph idx="1" type="body"/>
          </p:nvPr>
        </p:nvSpPr>
        <p:spPr>
          <a:xfrm>
            <a:off x="778900" y="1772700"/>
            <a:ext cx="16874400" cy="51300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3500">
                <a:solidFill>
                  <a:srgbClr val="000000"/>
                </a:solidFill>
              </a:rPr>
              <a:t>The term ‘</a:t>
            </a:r>
            <a:r>
              <a:rPr b="1" lang="en-GB" sz="3500">
                <a:solidFill>
                  <a:schemeClr val="accent5"/>
                </a:solidFill>
              </a:rPr>
              <a:t>magic bullet</a:t>
            </a:r>
            <a:r>
              <a:rPr lang="en-GB" sz="3500">
                <a:solidFill>
                  <a:srgbClr val="000000"/>
                </a:solidFill>
              </a:rPr>
              <a:t>’ is used by scientists to describe a chemical cure that attacks </a:t>
            </a:r>
            <a:r>
              <a:rPr b="1" lang="en-GB" sz="3500">
                <a:solidFill>
                  <a:schemeClr val="accent4"/>
                </a:solidFill>
              </a:rPr>
              <a:t>germs </a:t>
            </a:r>
            <a:r>
              <a:rPr lang="en-GB" sz="3500">
                <a:solidFill>
                  <a:srgbClr val="000000"/>
                </a:solidFill>
              </a:rPr>
              <a:t>in the body causing disease, with no after effects.</a:t>
            </a:r>
            <a:endParaRPr sz="3500">
              <a:solidFill>
                <a:srgbClr val="000000"/>
              </a:solidFill>
            </a:endParaRPr>
          </a:p>
          <a:p>
            <a:pPr indent="0" lvl="0" marL="0" rtl="0" algn="l">
              <a:lnSpc>
                <a:spcPct val="115000"/>
              </a:lnSpc>
              <a:spcBef>
                <a:spcPts val="0"/>
              </a:spcBef>
              <a:spcAft>
                <a:spcPts val="0"/>
              </a:spcAft>
              <a:buNone/>
            </a:pPr>
            <a:r>
              <a:t/>
            </a:r>
            <a:endParaRPr sz="3500">
              <a:solidFill>
                <a:srgbClr val="000000"/>
              </a:solidFill>
            </a:endParaRPr>
          </a:p>
          <a:p>
            <a:pPr indent="0" lvl="0" marL="0" rtl="0" algn="l">
              <a:lnSpc>
                <a:spcPct val="115000"/>
              </a:lnSpc>
              <a:spcBef>
                <a:spcPts val="0"/>
              </a:spcBef>
              <a:spcAft>
                <a:spcPts val="0"/>
              </a:spcAft>
              <a:buNone/>
            </a:pPr>
            <a:r>
              <a:rPr lang="en-GB" sz="3500">
                <a:solidFill>
                  <a:srgbClr val="000000"/>
                </a:solidFill>
              </a:rPr>
              <a:t>In the late 19</a:t>
            </a:r>
            <a:r>
              <a:rPr baseline="30000" lang="en-GB" sz="3500">
                <a:solidFill>
                  <a:srgbClr val="000000"/>
                </a:solidFill>
              </a:rPr>
              <a:t>th</a:t>
            </a:r>
            <a:r>
              <a:rPr lang="en-GB" sz="3500">
                <a:solidFill>
                  <a:srgbClr val="000000"/>
                </a:solidFill>
              </a:rPr>
              <a:t> century, more </a:t>
            </a:r>
            <a:r>
              <a:rPr b="1" lang="en-GB" sz="3500">
                <a:solidFill>
                  <a:schemeClr val="accent4"/>
                </a:solidFill>
              </a:rPr>
              <a:t>germs </a:t>
            </a:r>
            <a:r>
              <a:rPr lang="en-GB" sz="3500">
                <a:solidFill>
                  <a:srgbClr val="000000"/>
                </a:solidFill>
              </a:rPr>
              <a:t>causing specific diseases were being discovered resulting in scientists starting to search for substances to attack and destroy these </a:t>
            </a:r>
            <a:r>
              <a:rPr b="1" lang="en-GB" sz="3500">
                <a:solidFill>
                  <a:schemeClr val="accent4"/>
                </a:solidFill>
              </a:rPr>
              <a:t>germs</a:t>
            </a:r>
            <a:r>
              <a:rPr lang="en-GB" sz="3500">
                <a:solidFill>
                  <a:srgbClr val="000000"/>
                </a:solidFill>
              </a:rPr>
              <a:t>.</a:t>
            </a:r>
            <a:endParaRPr sz="3500">
              <a:solidFill>
                <a:srgbClr val="000000"/>
              </a:solidFill>
            </a:endParaRPr>
          </a:p>
          <a:p>
            <a:pPr indent="0" lvl="0" marL="0" rtl="0" algn="l">
              <a:lnSpc>
                <a:spcPct val="115000"/>
              </a:lnSpc>
              <a:spcBef>
                <a:spcPts val="0"/>
              </a:spcBef>
              <a:spcAft>
                <a:spcPts val="0"/>
              </a:spcAft>
              <a:buNone/>
            </a:pPr>
            <a:r>
              <a:t/>
            </a:r>
            <a:endParaRPr sz="3500">
              <a:solidFill>
                <a:srgbClr val="000000"/>
              </a:solidFill>
            </a:endParaRPr>
          </a:p>
          <a:p>
            <a:pPr indent="0" lvl="0" marL="0" rtl="0" algn="l">
              <a:lnSpc>
                <a:spcPct val="115000"/>
              </a:lnSpc>
              <a:spcBef>
                <a:spcPts val="0"/>
              </a:spcBef>
              <a:spcAft>
                <a:spcPts val="0"/>
              </a:spcAft>
              <a:buNone/>
            </a:pPr>
            <a:r>
              <a:rPr lang="en-GB" sz="3500">
                <a:solidFill>
                  <a:srgbClr val="000000"/>
                </a:solidFill>
              </a:rPr>
              <a:t>Doctors now understood that the body produced antibodies which fight diseases that had previously infected it – this is how </a:t>
            </a:r>
            <a:r>
              <a:rPr b="1" lang="en-GB" sz="3500">
                <a:solidFill>
                  <a:schemeClr val="accent4"/>
                </a:solidFill>
              </a:rPr>
              <a:t>vaccines </a:t>
            </a:r>
            <a:r>
              <a:rPr lang="en-GB" sz="3500">
                <a:solidFill>
                  <a:srgbClr val="000000"/>
                </a:solidFill>
              </a:rPr>
              <a:t>work. So scientists started searching for artificial chemical antibodies that would work in the same way, attacking the infection without harming the body.</a:t>
            </a:r>
            <a:endParaRPr sz="3500">
              <a:solidFill>
                <a:srgbClr val="000000"/>
              </a:solidFill>
            </a:endParaRPr>
          </a:p>
          <a:p>
            <a:pPr indent="0" lvl="0" marL="0" rtl="0" algn="l">
              <a:lnSpc>
                <a:spcPct val="115000"/>
              </a:lnSpc>
              <a:spcBef>
                <a:spcPts val="0"/>
              </a:spcBef>
              <a:spcAft>
                <a:spcPts val="0"/>
              </a:spcAft>
              <a:buNone/>
            </a:pPr>
            <a:r>
              <a:t/>
            </a:r>
            <a:endParaRPr b="1" sz="3500">
              <a:solidFill>
                <a:schemeClr val="accent5"/>
              </a:solidFill>
            </a:endParaRPr>
          </a:p>
          <a:p>
            <a:pPr indent="-228600" lvl="0" marL="0" rtl="0" algn="l">
              <a:lnSpc>
                <a:spcPct val="115000"/>
              </a:lnSpc>
              <a:spcBef>
                <a:spcPts val="1200"/>
              </a:spcBef>
              <a:spcAft>
                <a:spcPts val="0"/>
              </a:spcAft>
              <a:buNone/>
            </a:pPr>
            <a:r>
              <a:t/>
            </a:r>
            <a:endParaRPr sz="3500">
              <a:solidFill>
                <a:srgbClr val="000000"/>
              </a:solidFill>
            </a:endParaRPr>
          </a:p>
          <a:p>
            <a:pPr indent="-228600" lvl="0" marL="0" rtl="0" algn="l">
              <a:lnSpc>
                <a:spcPct val="115000"/>
              </a:lnSpc>
              <a:spcBef>
                <a:spcPts val="1200"/>
              </a:spcBef>
              <a:spcAft>
                <a:spcPts val="0"/>
              </a:spcAft>
              <a:buNone/>
            </a:pPr>
            <a:r>
              <a:t/>
            </a:r>
            <a:endParaRPr sz="3500">
              <a:solidFill>
                <a:srgbClr val="000000"/>
              </a:solidFill>
            </a:endParaRPr>
          </a:p>
          <a:p>
            <a:pPr indent="0" lvl="0" marL="914400" marR="0" rtl="0" algn="l">
              <a:lnSpc>
                <a:spcPct val="115000"/>
              </a:lnSpc>
              <a:spcBef>
                <a:spcPts val="1200"/>
              </a:spcBef>
              <a:spcAft>
                <a:spcPts val="0"/>
              </a:spcAft>
              <a:buNone/>
            </a:pPr>
            <a:r>
              <a:t/>
            </a:r>
            <a:endParaRPr sz="3000"/>
          </a:p>
        </p:txBody>
      </p:sp>
      <p:sp>
        <p:nvSpPr>
          <p:cNvPr id="88" name="Google Shape;88;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6"/>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The discovery of m</a:t>
            </a:r>
            <a:r>
              <a:rPr lang="en-GB">
                <a:solidFill>
                  <a:schemeClr val="dk2"/>
                </a:solidFill>
              </a:rPr>
              <a:t>agic bullets</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94" name="Google Shape;94;p16"/>
          <p:cNvSpPr txBox="1"/>
          <p:nvPr>
            <p:ph idx="1" type="body"/>
          </p:nvPr>
        </p:nvSpPr>
        <p:spPr>
          <a:xfrm>
            <a:off x="797275" y="1221625"/>
            <a:ext cx="16874400" cy="51300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3500">
                <a:solidFill>
                  <a:srgbClr val="000000"/>
                </a:solidFill>
              </a:rPr>
              <a:t>Since the Renaissance, </a:t>
            </a:r>
            <a:r>
              <a:rPr b="1" lang="en-GB" sz="3500">
                <a:solidFill>
                  <a:schemeClr val="accent4"/>
                </a:solidFill>
              </a:rPr>
              <a:t>syphilis </a:t>
            </a:r>
            <a:r>
              <a:rPr lang="en-GB" sz="3500">
                <a:solidFill>
                  <a:srgbClr val="000000"/>
                </a:solidFill>
              </a:rPr>
              <a:t>had been treated with mercury, a poisonous chemical. In the early years of the 20</a:t>
            </a:r>
            <a:r>
              <a:rPr baseline="30000" lang="en-GB" sz="3500">
                <a:solidFill>
                  <a:srgbClr val="000000"/>
                </a:solidFill>
              </a:rPr>
              <a:t>th</a:t>
            </a:r>
            <a:r>
              <a:rPr lang="en-GB" sz="3500">
                <a:solidFill>
                  <a:srgbClr val="000000"/>
                </a:solidFill>
              </a:rPr>
              <a:t> century, mercury was still being used to treat </a:t>
            </a:r>
            <a:r>
              <a:rPr b="1" lang="en-GB" sz="3500">
                <a:solidFill>
                  <a:schemeClr val="accent4"/>
                </a:solidFill>
              </a:rPr>
              <a:t>syphilis</a:t>
            </a:r>
            <a:r>
              <a:rPr lang="en-GB" sz="3500">
                <a:solidFill>
                  <a:srgbClr val="000000"/>
                </a:solidFill>
              </a:rPr>
              <a:t>. In the early 20</a:t>
            </a:r>
            <a:r>
              <a:rPr baseline="30000" lang="en-GB" sz="3500">
                <a:solidFill>
                  <a:srgbClr val="000000"/>
                </a:solidFill>
              </a:rPr>
              <a:t>th</a:t>
            </a:r>
            <a:r>
              <a:rPr lang="en-GB" sz="3500">
                <a:solidFill>
                  <a:srgbClr val="000000"/>
                </a:solidFill>
              </a:rPr>
              <a:t> century, a scientist called </a:t>
            </a:r>
            <a:r>
              <a:rPr b="1" lang="en-GB" sz="3500">
                <a:solidFill>
                  <a:schemeClr val="accent3"/>
                </a:solidFill>
              </a:rPr>
              <a:t>Paul Erlich</a:t>
            </a:r>
            <a:r>
              <a:rPr lang="en-GB" sz="3500">
                <a:solidFill>
                  <a:schemeClr val="accent3"/>
                </a:solidFill>
              </a:rPr>
              <a:t> </a:t>
            </a:r>
            <a:r>
              <a:rPr lang="en-GB" sz="3500">
                <a:solidFill>
                  <a:srgbClr val="000000"/>
                </a:solidFill>
              </a:rPr>
              <a:t>tested hundreds of arsenic </a:t>
            </a:r>
            <a:r>
              <a:rPr b="1" lang="en-GB" sz="3500">
                <a:solidFill>
                  <a:schemeClr val="accent4"/>
                </a:solidFill>
              </a:rPr>
              <a:t>compounds</a:t>
            </a:r>
            <a:r>
              <a:rPr lang="en-GB" sz="3500">
                <a:solidFill>
                  <a:schemeClr val="accent4"/>
                </a:solidFill>
              </a:rPr>
              <a:t> </a:t>
            </a:r>
            <a:r>
              <a:rPr lang="en-GB" sz="3500">
                <a:solidFill>
                  <a:srgbClr val="000000"/>
                </a:solidFill>
              </a:rPr>
              <a:t>to find a cure for </a:t>
            </a:r>
            <a:r>
              <a:rPr b="1" lang="en-GB" sz="3500">
                <a:solidFill>
                  <a:schemeClr val="accent4"/>
                </a:solidFill>
              </a:rPr>
              <a:t>syphilis</a:t>
            </a:r>
            <a:r>
              <a:rPr lang="en-GB" sz="3500">
                <a:solidFill>
                  <a:srgbClr val="000000"/>
                </a:solidFill>
              </a:rPr>
              <a:t>. By 1907, he had tested over 600 compounds, but had not found a cure. In 1909, a Japanese scientist </a:t>
            </a:r>
            <a:r>
              <a:rPr lang="en-GB" sz="3500">
                <a:solidFill>
                  <a:srgbClr val="000000"/>
                </a:solidFill>
              </a:rPr>
              <a:t>re-</a:t>
            </a:r>
            <a:r>
              <a:rPr lang="en-GB" sz="3500">
                <a:solidFill>
                  <a:srgbClr val="000000"/>
                </a:solidFill>
              </a:rPr>
              <a:t>tested all of the compounds and found that compound 606 cured </a:t>
            </a:r>
            <a:r>
              <a:rPr b="1" lang="en-GB" sz="3500">
                <a:solidFill>
                  <a:schemeClr val="accent4"/>
                </a:solidFill>
              </a:rPr>
              <a:t>syphilis</a:t>
            </a:r>
            <a:r>
              <a:rPr lang="en-GB" sz="3500">
                <a:solidFill>
                  <a:srgbClr val="000000"/>
                </a:solidFill>
              </a:rPr>
              <a:t>. The drug was named </a:t>
            </a:r>
            <a:r>
              <a:rPr b="1" lang="en-GB" sz="3500">
                <a:solidFill>
                  <a:schemeClr val="accent5"/>
                </a:solidFill>
              </a:rPr>
              <a:t>Salvarson 606</a:t>
            </a:r>
            <a:r>
              <a:rPr lang="en-GB" sz="3500">
                <a:solidFill>
                  <a:srgbClr val="000000"/>
                </a:solidFill>
              </a:rPr>
              <a:t>, and became the first </a:t>
            </a:r>
            <a:r>
              <a:rPr b="1" lang="en-GB" sz="3500">
                <a:solidFill>
                  <a:schemeClr val="accent5"/>
                </a:solidFill>
              </a:rPr>
              <a:t>magic bullet</a:t>
            </a:r>
            <a:r>
              <a:rPr lang="en-GB" sz="3500">
                <a:solidFill>
                  <a:srgbClr val="000000"/>
                </a:solidFill>
              </a:rPr>
              <a:t>.</a:t>
            </a:r>
            <a:endParaRPr sz="3500">
              <a:solidFill>
                <a:srgbClr val="000000"/>
              </a:solidFill>
            </a:endParaRPr>
          </a:p>
          <a:p>
            <a:pPr indent="0" lvl="0" marL="0" rtl="0" algn="l">
              <a:lnSpc>
                <a:spcPct val="115000"/>
              </a:lnSpc>
              <a:spcBef>
                <a:spcPts val="0"/>
              </a:spcBef>
              <a:spcAft>
                <a:spcPts val="0"/>
              </a:spcAft>
              <a:buNone/>
            </a:pPr>
            <a:r>
              <a:rPr lang="en-GB" sz="3500">
                <a:solidFill>
                  <a:srgbClr val="000000"/>
                </a:solidFill>
              </a:rPr>
              <a:t>In 1932, </a:t>
            </a:r>
            <a:r>
              <a:rPr b="1" lang="en-GB" sz="3500">
                <a:solidFill>
                  <a:schemeClr val="accent3"/>
                </a:solidFill>
              </a:rPr>
              <a:t>Gerhard Domagk</a:t>
            </a:r>
            <a:r>
              <a:rPr lang="en-GB" sz="3500">
                <a:solidFill>
                  <a:srgbClr val="000000"/>
                </a:solidFill>
              </a:rPr>
              <a:t> discovered that a red dye called </a:t>
            </a:r>
            <a:r>
              <a:rPr b="1" lang="en-GB" sz="3500">
                <a:solidFill>
                  <a:schemeClr val="accent5"/>
                </a:solidFill>
              </a:rPr>
              <a:t>Prontosil</a:t>
            </a:r>
            <a:r>
              <a:rPr lang="en-GB" sz="3500">
                <a:solidFill>
                  <a:schemeClr val="accent5"/>
                </a:solidFill>
              </a:rPr>
              <a:t> </a:t>
            </a:r>
            <a:r>
              <a:rPr lang="en-GB" sz="3500">
                <a:solidFill>
                  <a:srgbClr val="000000"/>
                </a:solidFill>
              </a:rPr>
              <a:t>killed bacterial infections in mice. He tested </a:t>
            </a:r>
            <a:r>
              <a:rPr b="1" lang="en-GB" sz="3500">
                <a:solidFill>
                  <a:schemeClr val="accent5"/>
                </a:solidFill>
              </a:rPr>
              <a:t>Prontosil</a:t>
            </a:r>
            <a:r>
              <a:rPr lang="en-GB" sz="3500">
                <a:solidFill>
                  <a:schemeClr val="accent5"/>
                </a:solidFill>
              </a:rPr>
              <a:t> </a:t>
            </a:r>
            <a:r>
              <a:rPr lang="en-GB" sz="3500">
                <a:solidFill>
                  <a:srgbClr val="000000"/>
                </a:solidFill>
              </a:rPr>
              <a:t>on his daughter who was suffering from blood poisoning and she was cured. In 1938 British scientists developed </a:t>
            </a:r>
            <a:r>
              <a:rPr b="1" lang="en-GB" sz="3500">
                <a:solidFill>
                  <a:schemeClr val="accent5"/>
                </a:solidFill>
              </a:rPr>
              <a:t>M&amp;B 693</a:t>
            </a:r>
            <a:r>
              <a:rPr lang="en-GB" sz="3500">
                <a:solidFill>
                  <a:srgbClr val="000000"/>
                </a:solidFill>
              </a:rPr>
              <a:t>. This successfully treated </a:t>
            </a:r>
            <a:r>
              <a:rPr b="1" lang="en-GB" sz="3500">
                <a:solidFill>
                  <a:schemeClr val="accent3"/>
                </a:solidFill>
              </a:rPr>
              <a:t>Winston Churchill</a:t>
            </a:r>
            <a:r>
              <a:rPr lang="en-GB" sz="3500">
                <a:solidFill>
                  <a:schemeClr val="accent3"/>
                </a:solidFill>
              </a:rPr>
              <a:t> </a:t>
            </a:r>
            <a:r>
              <a:rPr lang="en-GB" sz="3500">
                <a:solidFill>
                  <a:srgbClr val="000000"/>
                </a:solidFill>
              </a:rPr>
              <a:t>for </a:t>
            </a:r>
            <a:r>
              <a:rPr b="1" lang="en-GB" sz="3500">
                <a:solidFill>
                  <a:schemeClr val="accent4"/>
                </a:solidFill>
              </a:rPr>
              <a:t>pneumonia </a:t>
            </a:r>
            <a:r>
              <a:rPr lang="en-GB" sz="3500">
                <a:solidFill>
                  <a:srgbClr val="000000"/>
                </a:solidFill>
              </a:rPr>
              <a:t>during World War Two.</a:t>
            </a:r>
            <a:endParaRPr sz="3500">
              <a:solidFill>
                <a:srgbClr val="000000"/>
              </a:solidFill>
            </a:endParaRPr>
          </a:p>
          <a:p>
            <a:pPr indent="0" lvl="0" marL="0" rtl="0" algn="l">
              <a:lnSpc>
                <a:spcPct val="115000"/>
              </a:lnSpc>
              <a:spcBef>
                <a:spcPts val="0"/>
              </a:spcBef>
              <a:spcAft>
                <a:spcPts val="0"/>
              </a:spcAft>
              <a:buNone/>
            </a:pPr>
            <a:r>
              <a:t/>
            </a:r>
            <a:endParaRPr sz="3500">
              <a:solidFill>
                <a:srgbClr val="000000"/>
              </a:solidFill>
            </a:endParaRPr>
          </a:p>
          <a:p>
            <a:pPr indent="0" lvl="0" marL="0" rtl="0" algn="l">
              <a:lnSpc>
                <a:spcPct val="115000"/>
              </a:lnSpc>
              <a:spcBef>
                <a:spcPts val="0"/>
              </a:spcBef>
              <a:spcAft>
                <a:spcPts val="0"/>
              </a:spcAft>
              <a:buNone/>
            </a:pPr>
            <a:r>
              <a:t/>
            </a:r>
            <a:endParaRPr b="1" sz="3500">
              <a:solidFill>
                <a:schemeClr val="accent5"/>
              </a:solidFill>
            </a:endParaRPr>
          </a:p>
          <a:p>
            <a:pPr indent="-228600" lvl="0" marL="0" rtl="0" algn="l">
              <a:lnSpc>
                <a:spcPct val="115000"/>
              </a:lnSpc>
              <a:spcBef>
                <a:spcPts val="1200"/>
              </a:spcBef>
              <a:spcAft>
                <a:spcPts val="0"/>
              </a:spcAft>
              <a:buNone/>
            </a:pPr>
            <a:r>
              <a:t/>
            </a:r>
            <a:endParaRPr sz="3500">
              <a:solidFill>
                <a:srgbClr val="000000"/>
              </a:solidFill>
            </a:endParaRPr>
          </a:p>
          <a:p>
            <a:pPr indent="-228600" lvl="0" marL="0" rtl="0" algn="l">
              <a:lnSpc>
                <a:spcPct val="115000"/>
              </a:lnSpc>
              <a:spcBef>
                <a:spcPts val="1200"/>
              </a:spcBef>
              <a:spcAft>
                <a:spcPts val="0"/>
              </a:spcAft>
              <a:buNone/>
            </a:pPr>
            <a:r>
              <a:t/>
            </a:r>
            <a:endParaRPr sz="3500">
              <a:solidFill>
                <a:srgbClr val="000000"/>
              </a:solidFill>
            </a:endParaRPr>
          </a:p>
          <a:p>
            <a:pPr indent="0" lvl="0" marL="914400" marR="0" rtl="0" algn="l">
              <a:lnSpc>
                <a:spcPct val="115000"/>
              </a:lnSpc>
              <a:spcBef>
                <a:spcPts val="1200"/>
              </a:spcBef>
              <a:spcAft>
                <a:spcPts val="0"/>
              </a:spcAft>
              <a:buNone/>
            </a:pPr>
            <a:r>
              <a:t/>
            </a:r>
            <a:endParaRPr sz="3000"/>
          </a:p>
        </p:txBody>
      </p:sp>
      <p:sp>
        <p:nvSpPr>
          <p:cNvPr id="95" name="Google Shape;95;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7"/>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The development of antibiotics </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01" name="Google Shape;101;p17"/>
          <p:cNvSpPr txBox="1"/>
          <p:nvPr>
            <p:ph idx="1" type="body"/>
          </p:nvPr>
        </p:nvSpPr>
        <p:spPr>
          <a:xfrm>
            <a:off x="815650" y="1037925"/>
            <a:ext cx="16874400" cy="5130000"/>
          </a:xfrm>
          <a:prstGeom prst="rect">
            <a:avLst/>
          </a:prstGeom>
        </p:spPr>
        <p:txBody>
          <a:bodyPr anchorCtr="0" anchor="t" bIns="0" lIns="0" spcFirstLastPara="1" rIns="0" wrap="square" tIns="0">
            <a:noAutofit/>
          </a:bodyPr>
          <a:lstStyle/>
          <a:p>
            <a:pPr indent="0" lvl="0" marL="0" rtl="0" algn="l">
              <a:lnSpc>
                <a:spcPct val="90000"/>
              </a:lnSpc>
              <a:spcBef>
                <a:spcPts val="1000"/>
              </a:spcBef>
              <a:spcAft>
                <a:spcPts val="0"/>
              </a:spcAft>
              <a:buNone/>
            </a:pPr>
            <a:r>
              <a:rPr lang="en-GB" sz="3500">
                <a:solidFill>
                  <a:srgbClr val="000000"/>
                </a:solidFill>
              </a:rPr>
              <a:t>An antibiotic is any treatment that destroys or limits the growth of bacteria in the body. The first antibiotic was </a:t>
            </a:r>
            <a:r>
              <a:rPr b="1" lang="en-GB" sz="3500">
                <a:solidFill>
                  <a:schemeClr val="accent5"/>
                </a:solidFill>
              </a:rPr>
              <a:t>penicillin</a:t>
            </a:r>
            <a:r>
              <a:rPr lang="en-GB" sz="3500">
                <a:solidFill>
                  <a:srgbClr val="000000"/>
                </a:solidFill>
              </a:rPr>
              <a:t>. </a:t>
            </a:r>
            <a:r>
              <a:rPr b="1" lang="en-GB" sz="3500">
                <a:solidFill>
                  <a:schemeClr val="accent5"/>
                </a:solidFill>
              </a:rPr>
              <a:t>Penicillin</a:t>
            </a:r>
            <a:r>
              <a:rPr lang="en-GB" sz="3500">
                <a:solidFill>
                  <a:schemeClr val="accent5"/>
                </a:solidFill>
              </a:rPr>
              <a:t> </a:t>
            </a:r>
            <a:r>
              <a:rPr lang="en-GB" sz="3500">
                <a:solidFill>
                  <a:srgbClr val="000000"/>
                </a:solidFill>
              </a:rPr>
              <a:t>was different to </a:t>
            </a:r>
            <a:r>
              <a:rPr b="1" lang="en-GB" sz="3500">
                <a:solidFill>
                  <a:schemeClr val="accent5"/>
                </a:solidFill>
              </a:rPr>
              <a:t>magic bullets</a:t>
            </a:r>
            <a:r>
              <a:rPr lang="en-GB" sz="3500">
                <a:solidFill>
                  <a:srgbClr val="000000"/>
                </a:solidFill>
              </a:rPr>
              <a:t> because it was created using </a:t>
            </a:r>
            <a:r>
              <a:rPr b="1" lang="en-GB" sz="3500">
                <a:solidFill>
                  <a:schemeClr val="accent4"/>
                </a:solidFill>
              </a:rPr>
              <a:t>microorganisms</a:t>
            </a:r>
            <a:r>
              <a:rPr lang="en-GB" sz="3500">
                <a:solidFill>
                  <a:srgbClr val="000000"/>
                </a:solidFill>
              </a:rPr>
              <a:t>, not chemicals. </a:t>
            </a:r>
            <a:r>
              <a:rPr b="1" lang="en-GB" sz="3500">
                <a:solidFill>
                  <a:schemeClr val="accent5"/>
                </a:solidFill>
              </a:rPr>
              <a:t>Penicillin</a:t>
            </a:r>
            <a:r>
              <a:rPr lang="en-GB" sz="3500">
                <a:solidFill>
                  <a:schemeClr val="accent5"/>
                </a:solidFill>
              </a:rPr>
              <a:t> </a:t>
            </a:r>
            <a:r>
              <a:rPr lang="en-GB" sz="3500">
                <a:solidFill>
                  <a:srgbClr val="000000"/>
                </a:solidFill>
              </a:rPr>
              <a:t>was isolated from a mould sample by </a:t>
            </a:r>
            <a:r>
              <a:rPr b="1" lang="en-GB" sz="3500">
                <a:solidFill>
                  <a:schemeClr val="accent3"/>
                </a:solidFill>
              </a:rPr>
              <a:t>Alexander Fleming</a:t>
            </a:r>
            <a:r>
              <a:rPr lang="en-GB" sz="3500">
                <a:solidFill>
                  <a:srgbClr val="000000"/>
                </a:solidFill>
              </a:rPr>
              <a:t> in 1928 and developed into a usable treatment by </a:t>
            </a:r>
            <a:r>
              <a:rPr b="1" lang="en-GB" sz="3500">
                <a:solidFill>
                  <a:schemeClr val="accent3"/>
                </a:solidFill>
              </a:rPr>
              <a:t>Florey &amp; Chain</a:t>
            </a:r>
            <a:r>
              <a:rPr lang="en-GB" sz="3500">
                <a:solidFill>
                  <a:srgbClr val="000000"/>
                </a:solidFill>
              </a:rPr>
              <a:t> in 1940. </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Following the discovery of </a:t>
            </a:r>
            <a:r>
              <a:rPr b="1" lang="en-GB" sz="3500">
                <a:solidFill>
                  <a:schemeClr val="accent5"/>
                </a:solidFill>
              </a:rPr>
              <a:t>penicillin</a:t>
            </a:r>
            <a:r>
              <a:rPr lang="en-GB" sz="3500">
                <a:solidFill>
                  <a:srgbClr val="000000"/>
                </a:solidFill>
              </a:rPr>
              <a:t>, scientists investigated moulds and fungi in search for more antibiotics. </a:t>
            </a:r>
            <a:r>
              <a:rPr b="1" lang="en-GB" sz="3500">
                <a:solidFill>
                  <a:schemeClr val="accent5"/>
                </a:solidFill>
              </a:rPr>
              <a:t>Streptomycin</a:t>
            </a:r>
            <a:r>
              <a:rPr lang="en-GB" sz="3500">
                <a:solidFill>
                  <a:schemeClr val="accent5"/>
                </a:solidFill>
              </a:rPr>
              <a:t> </a:t>
            </a:r>
            <a:r>
              <a:rPr lang="en-GB" sz="3500">
                <a:solidFill>
                  <a:srgbClr val="000000"/>
                </a:solidFill>
              </a:rPr>
              <a:t>was discovered in 1943 and cures </a:t>
            </a:r>
            <a:r>
              <a:rPr b="1" lang="en-GB" sz="3500">
                <a:solidFill>
                  <a:schemeClr val="accent4"/>
                </a:solidFill>
              </a:rPr>
              <a:t>tuberculosis</a:t>
            </a:r>
            <a:r>
              <a:rPr lang="en-GB" sz="3500">
                <a:solidFill>
                  <a:srgbClr val="000000"/>
                </a:solidFill>
              </a:rPr>
              <a:t>. In the 1950s and 1960s even more antibiotics were discovered.</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In the 21</a:t>
            </a:r>
            <a:r>
              <a:rPr baseline="30000" lang="en-GB" sz="3500">
                <a:solidFill>
                  <a:srgbClr val="000000"/>
                </a:solidFill>
              </a:rPr>
              <a:t>st</a:t>
            </a:r>
            <a:r>
              <a:rPr lang="en-GB" sz="3500">
                <a:solidFill>
                  <a:srgbClr val="000000"/>
                </a:solidFill>
              </a:rPr>
              <a:t> century, </a:t>
            </a:r>
            <a:r>
              <a:rPr b="1" lang="en-GB" sz="3500">
                <a:solidFill>
                  <a:schemeClr val="accent4"/>
                </a:solidFill>
              </a:rPr>
              <a:t>pharmaceutical companies</a:t>
            </a:r>
            <a:r>
              <a:rPr b="1" lang="en-GB" sz="3500">
                <a:solidFill>
                  <a:srgbClr val="000000"/>
                </a:solidFill>
              </a:rPr>
              <a:t> </a:t>
            </a:r>
            <a:r>
              <a:rPr lang="en-GB" sz="3500">
                <a:solidFill>
                  <a:srgbClr val="000000"/>
                </a:solidFill>
              </a:rPr>
              <a:t>still test substances and develop new antibiotics. This is because some bacteria have developed resistance to the antibiotics we already use. Scientists fear that these</a:t>
            </a:r>
            <a:r>
              <a:rPr b="1" lang="en-GB" sz="3500">
                <a:solidFill>
                  <a:schemeClr val="accent4"/>
                </a:solidFill>
              </a:rPr>
              <a:t> </a:t>
            </a:r>
            <a:r>
              <a:rPr lang="en-GB" sz="3500">
                <a:solidFill>
                  <a:srgbClr val="000000"/>
                </a:solidFill>
              </a:rPr>
              <a:t>will become ineffective against the diseases that we think we have beaten.</a:t>
            </a:r>
            <a:endParaRPr sz="3500">
              <a:solidFill>
                <a:srgbClr val="000000"/>
              </a:solidFill>
            </a:endParaRPr>
          </a:p>
          <a:p>
            <a:pPr indent="0" lvl="0" marL="0" rtl="0" algn="l">
              <a:lnSpc>
                <a:spcPct val="90000"/>
              </a:lnSpc>
              <a:spcBef>
                <a:spcPts val="1000"/>
              </a:spcBef>
              <a:spcAft>
                <a:spcPts val="0"/>
              </a:spcAft>
              <a:buNone/>
            </a:pPr>
            <a:r>
              <a:rPr lang="en-GB" sz="2200">
                <a:solidFill>
                  <a:srgbClr val="000000"/>
                </a:solidFill>
                <a:highlight>
                  <a:srgbClr val="FFFF00"/>
                </a:highlight>
                <a:latin typeface="Arial"/>
                <a:ea typeface="Arial"/>
                <a:cs typeface="Arial"/>
                <a:sym typeface="Arial"/>
              </a:rPr>
              <a:t> </a:t>
            </a:r>
            <a:endParaRPr sz="2200">
              <a:solidFill>
                <a:srgbClr val="000000"/>
              </a:solidFill>
              <a:highlight>
                <a:srgbClr val="FFFF00"/>
              </a:highlight>
              <a:latin typeface="Arial"/>
              <a:ea typeface="Arial"/>
              <a:cs typeface="Arial"/>
              <a:sym typeface="Arial"/>
            </a:endParaRPr>
          </a:p>
          <a:p>
            <a:pPr indent="0" lvl="0" marL="0" rtl="0" algn="l">
              <a:lnSpc>
                <a:spcPct val="115000"/>
              </a:lnSpc>
              <a:spcBef>
                <a:spcPts val="0"/>
              </a:spcBef>
              <a:spcAft>
                <a:spcPts val="0"/>
              </a:spcAft>
              <a:buNone/>
            </a:pPr>
            <a:r>
              <a:t/>
            </a:r>
            <a:endParaRPr sz="3500">
              <a:solidFill>
                <a:srgbClr val="000000"/>
              </a:solidFill>
            </a:endParaRPr>
          </a:p>
          <a:p>
            <a:pPr indent="0" lvl="0" marL="0" rtl="0" algn="l">
              <a:lnSpc>
                <a:spcPct val="115000"/>
              </a:lnSpc>
              <a:spcBef>
                <a:spcPts val="0"/>
              </a:spcBef>
              <a:spcAft>
                <a:spcPts val="0"/>
              </a:spcAft>
              <a:buNone/>
            </a:pPr>
            <a:r>
              <a:t/>
            </a:r>
            <a:endParaRPr sz="3500">
              <a:solidFill>
                <a:srgbClr val="000000"/>
              </a:solidFill>
            </a:endParaRPr>
          </a:p>
          <a:p>
            <a:pPr indent="0" lvl="0" marL="0" rtl="0" algn="l">
              <a:lnSpc>
                <a:spcPct val="115000"/>
              </a:lnSpc>
              <a:spcBef>
                <a:spcPts val="0"/>
              </a:spcBef>
              <a:spcAft>
                <a:spcPts val="0"/>
              </a:spcAft>
              <a:buNone/>
            </a:pPr>
            <a:r>
              <a:t/>
            </a:r>
            <a:endParaRPr b="1" sz="3500">
              <a:solidFill>
                <a:schemeClr val="accent5"/>
              </a:solidFill>
            </a:endParaRPr>
          </a:p>
          <a:p>
            <a:pPr indent="-228600" lvl="0" marL="0" rtl="0" algn="l">
              <a:lnSpc>
                <a:spcPct val="115000"/>
              </a:lnSpc>
              <a:spcBef>
                <a:spcPts val="1200"/>
              </a:spcBef>
              <a:spcAft>
                <a:spcPts val="0"/>
              </a:spcAft>
              <a:buNone/>
            </a:pPr>
            <a:r>
              <a:t/>
            </a:r>
            <a:endParaRPr sz="3500">
              <a:solidFill>
                <a:srgbClr val="000000"/>
              </a:solidFill>
            </a:endParaRPr>
          </a:p>
          <a:p>
            <a:pPr indent="-228600" lvl="0" marL="0" rtl="0" algn="l">
              <a:lnSpc>
                <a:spcPct val="115000"/>
              </a:lnSpc>
              <a:spcBef>
                <a:spcPts val="1200"/>
              </a:spcBef>
              <a:spcAft>
                <a:spcPts val="0"/>
              </a:spcAft>
              <a:buNone/>
            </a:pPr>
            <a:r>
              <a:t/>
            </a:r>
            <a:endParaRPr sz="3500">
              <a:solidFill>
                <a:srgbClr val="000000"/>
              </a:solidFill>
            </a:endParaRPr>
          </a:p>
          <a:p>
            <a:pPr indent="0" lvl="0" marL="914400" marR="0" rtl="0" algn="l">
              <a:lnSpc>
                <a:spcPct val="115000"/>
              </a:lnSpc>
              <a:spcBef>
                <a:spcPts val="1200"/>
              </a:spcBef>
              <a:spcAft>
                <a:spcPts val="0"/>
              </a:spcAft>
              <a:buNone/>
            </a:pPr>
            <a:r>
              <a:t/>
            </a:r>
            <a:endParaRPr sz="3000"/>
          </a:p>
        </p:txBody>
      </p:sp>
      <p:sp>
        <p:nvSpPr>
          <p:cNvPr id="102" name="Google Shape;102;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8"/>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High-tech medicine</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08" name="Google Shape;108;p18"/>
          <p:cNvSpPr txBox="1"/>
          <p:nvPr>
            <p:ph idx="1" type="body"/>
          </p:nvPr>
        </p:nvSpPr>
        <p:spPr>
          <a:xfrm>
            <a:off x="815650" y="1037925"/>
            <a:ext cx="16874400" cy="5130000"/>
          </a:xfrm>
          <a:prstGeom prst="rect">
            <a:avLst/>
          </a:prstGeom>
        </p:spPr>
        <p:txBody>
          <a:bodyPr anchorCtr="0" anchor="t" bIns="0" lIns="0" spcFirstLastPara="1" rIns="0" wrap="square" tIns="0">
            <a:noAutofit/>
          </a:bodyPr>
          <a:lstStyle/>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The advances in science and technology that have taken place since 1900 has made it easier to create and provide drugs to treat disease. For example:</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450850" lvl="0" marL="457200" rtl="0" algn="l">
              <a:lnSpc>
                <a:spcPct val="90000"/>
              </a:lnSpc>
              <a:spcBef>
                <a:spcPts val="1000"/>
              </a:spcBef>
              <a:spcAft>
                <a:spcPts val="0"/>
              </a:spcAft>
              <a:buClr>
                <a:srgbClr val="000000"/>
              </a:buClr>
              <a:buSzPts val="3500"/>
              <a:buChar char="●"/>
            </a:pPr>
            <a:r>
              <a:rPr lang="en-GB" sz="3500">
                <a:solidFill>
                  <a:srgbClr val="000000"/>
                </a:solidFill>
              </a:rPr>
              <a:t>The mass production of </a:t>
            </a:r>
            <a:r>
              <a:rPr b="1" lang="en-GB" sz="3500">
                <a:solidFill>
                  <a:schemeClr val="accent5"/>
                </a:solidFill>
              </a:rPr>
              <a:t>pills </a:t>
            </a:r>
            <a:r>
              <a:rPr lang="en-GB" sz="3500">
                <a:solidFill>
                  <a:srgbClr val="000000"/>
                </a:solidFill>
              </a:rPr>
              <a:t>made it easier to get drugs to people. </a:t>
            </a:r>
            <a:endParaRPr sz="3500">
              <a:solidFill>
                <a:srgbClr val="000000"/>
              </a:solidFill>
            </a:endParaRPr>
          </a:p>
          <a:p>
            <a:pPr indent="-450850" lvl="0" marL="457200" rtl="0" algn="l">
              <a:lnSpc>
                <a:spcPct val="90000"/>
              </a:lnSpc>
              <a:spcBef>
                <a:spcPts val="0"/>
              </a:spcBef>
              <a:spcAft>
                <a:spcPts val="0"/>
              </a:spcAft>
              <a:buClr>
                <a:srgbClr val="000000"/>
              </a:buClr>
              <a:buSzPts val="3500"/>
              <a:buChar char="●"/>
            </a:pPr>
            <a:r>
              <a:rPr lang="en-GB" sz="3500">
                <a:solidFill>
                  <a:srgbClr val="000000"/>
                </a:solidFill>
              </a:rPr>
              <a:t>The development of </a:t>
            </a:r>
            <a:r>
              <a:rPr b="1" lang="en-GB" sz="3500">
                <a:solidFill>
                  <a:schemeClr val="accent5"/>
                </a:solidFill>
              </a:rPr>
              <a:t>capsules</a:t>
            </a:r>
            <a:r>
              <a:rPr lang="en-GB" sz="3500">
                <a:solidFill>
                  <a:srgbClr val="000000"/>
                </a:solidFill>
              </a:rPr>
              <a:t>, which dissolve in the stomach to release the drug, means taking drugs to treat disease is easier for people.</a:t>
            </a:r>
            <a:endParaRPr sz="3500">
              <a:solidFill>
                <a:srgbClr val="000000"/>
              </a:solidFill>
            </a:endParaRPr>
          </a:p>
          <a:p>
            <a:pPr indent="-450850" lvl="0" marL="457200" rtl="0" algn="l">
              <a:lnSpc>
                <a:spcPct val="90000"/>
              </a:lnSpc>
              <a:spcBef>
                <a:spcPts val="0"/>
              </a:spcBef>
              <a:spcAft>
                <a:spcPts val="0"/>
              </a:spcAft>
              <a:buClr>
                <a:srgbClr val="000000"/>
              </a:buClr>
              <a:buSzPts val="3500"/>
              <a:buChar char="●"/>
            </a:pPr>
            <a:r>
              <a:rPr b="1" lang="en-GB" sz="3500">
                <a:solidFill>
                  <a:schemeClr val="accent5"/>
                </a:solidFill>
              </a:rPr>
              <a:t>Hypodermic needles</a:t>
            </a:r>
            <a:r>
              <a:rPr lang="en-GB" sz="3500">
                <a:solidFill>
                  <a:srgbClr val="000000"/>
                </a:solidFill>
              </a:rPr>
              <a:t> allow the precise dose of a medicine to be given directly into the bloodstream.</a:t>
            </a:r>
            <a:endParaRPr sz="3500">
              <a:solidFill>
                <a:srgbClr val="000000"/>
              </a:solidFill>
            </a:endParaRPr>
          </a:p>
          <a:p>
            <a:pPr indent="-450850" lvl="0" marL="457200" rtl="0" algn="l">
              <a:lnSpc>
                <a:spcPct val="90000"/>
              </a:lnSpc>
              <a:spcBef>
                <a:spcPts val="0"/>
              </a:spcBef>
              <a:spcAft>
                <a:spcPts val="0"/>
              </a:spcAft>
              <a:buClr>
                <a:srgbClr val="000000"/>
              </a:buClr>
              <a:buSzPts val="3500"/>
              <a:buChar char="●"/>
            </a:pPr>
            <a:r>
              <a:rPr b="1" lang="en-GB" sz="3500">
                <a:solidFill>
                  <a:schemeClr val="accent5"/>
                </a:solidFill>
              </a:rPr>
              <a:t>Insulin pumps </a:t>
            </a:r>
            <a:r>
              <a:rPr lang="en-GB" sz="3500">
                <a:solidFill>
                  <a:srgbClr val="000000"/>
                </a:solidFill>
              </a:rPr>
              <a:t>f</a:t>
            </a:r>
            <a:r>
              <a:rPr lang="en-GB" sz="3500">
                <a:solidFill>
                  <a:srgbClr val="000000"/>
                </a:solidFill>
              </a:rPr>
              <a:t>or young people suffering from </a:t>
            </a:r>
            <a:r>
              <a:rPr b="1" lang="en-GB" sz="3500">
                <a:solidFill>
                  <a:schemeClr val="accent4"/>
                </a:solidFill>
              </a:rPr>
              <a:t>diabetes </a:t>
            </a:r>
            <a:r>
              <a:rPr lang="en-GB" sz="3500">
                <a:solidFill>
                  <a:srgbClr val="000000"/>
                </a:solidFill>
              </a:rPr>
              <a:t>deliver </a:t>
            </a:r>
            <a:r>
              <a:rPr b="1" lang="en-GB" sz="3500">
                <a:solidFill>
                  <a:schemeClr val="accent4"/>
                </a:solidFill>
              </a:rPr>
              <a:t>insulin </a:t>
            </a:r>
            <a:r>
              <a:rPr lang="en-GB" sz="3500">
                <a:solidFill>
                  <a:srgbClr val="000000"/>
                </a:solidFill>
              </a:rPr>
              <a:t>without the need for injections.</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lang="en-GB" sz="2200">
                <a:solidFill>
                  <a:srgbClr val="000000"/>
                </a:solidFill>
                <a:highlight>
                  <a:srgbClr val="FFFF00"/>
                </a:highlight>
                <a:latin typeface="Arial"/>
                <a:ea typeface="Arial"/>
                <a:cs typeface="Arial"/>
                <a:sym typeface="Arial"/>
              </a:rPr>
              <a:t> </a:t>
            </a:r>
            <a:endParaRPr sz="2200">
              <a:solidFill>
                <a:srgbClr val="000000"/>
              </a:solidFill>
              <a:highlight>
                <a:srgbClr val="FFFF00"/>
              </a:highlight>
              <a:latin typeface="Arial"/>
              <a:ea typeface="Arial"/>
              <a:cs typeface="Arial"/>
              <a:sym typeface="Arial"/>
            </a:endParaRPr>
          </a:p>
          <a:p>
            <a:pPr indent="0" lvl="0" marL="0" rtl="0" algn="l">
              <a:lnSpc>
                <a:spcPct val="115000"/>
              </a:lnSpc>
              <a:spcBef>
                <a:spcPts val="0"/>
              </a:spcBef>
              <a:spcAft>
                <a:spcPts val="0"/>
              </a:spcAft>
              <a:buNone/>
            </a:pPr>
            <a:r>
              <a:t/>
            </a:r>
            <a:endParaRPr sz="3500">
              <a:solidFill>
                <a:srgbClr val="000000"/>
              </a:solidFill>
            </a:endParaRPr>
          </a:p>
          <a:p>
            <a:pPr indent="0" lvl="0" marL="0" rtl="0" algn="l">
              <a:lnSpc>
                <a:spcPct val="115000"/>
              </a:lnSpc>
              <a:spcBef>
                <a:spcPts val="0"/>
              </a:spcBef>
              <a:spcAft>
                <a:spcPts val="0"/>
              </a:spcAft>
              <a:buNone/>
            </a:pPr>
            <a:r>
              <a:t/>
            </a:r>
            <a:endParaRPr sz="3500">
              <a:solidFill>
                <a:srgbClr val="000000"/>
              </a:solidFill>
            </a:endParaRPr>
          </a:p>
          <a:p>
            <a:pPr indent="0" lvl="0" marL="0" rtl="0" algn="l">
              <a:lnSpc>
                <a:spcPct val="115000"/>
              </a:lnSpc>
              <a:spcBef>
                <a:spcPts val="0"/>
              </a:spcBef>
              <a:spcAft>
                <a:spcPts val="0"/>
              </a:spcAft>
              <a:buNone/>
            </a:pPr>
            <a:r>
              <a:t/>
            </a:r>
            <a:endParaRPr b="1" sz="3500">
              <a:solidFill>
                <a:schemeClr val="accent5"/>
              </a:solidFill>
            </a:endParaRPr>
          </a:p>
          <a:p>
            <a:pPr indent="-228600" lvl="0" marL="0" rtl="0" algn="l">
              <a:lnSpc>
                <a:spcPct val="115000"/>
              </a:lnSpc>
              <a:spcBef>
                <a:spcPts val="1200"/>
              </a:spcBef>
              <a:spcAft>
                <a:spcPts val="0"/>
              </a:spcAft>
              <a:buNone/>
            </a:pPr>
            <a:r>
              <a:t/>
            </a:r>
            <a:endParaRPr sz="3500">
              <a:solidFill>
                <a:srgbClr val="000000"/>
              </a:solidFill>
            </a:endParaRPr>
          </a:p>
          <a:p>
            <a:pPr indent="-228600" lvl="0" marL="0" rtl="0" algn="l">
              <a:lnSpc>
                <a:spcPct val="115000"/>
              </a:lnSpc>
              <a:spcBef>
                <a:spcPts val="1200"/>
              </a:spcBef>
              <a:spcAft>
                <a:spcPts val="0"/>
              </a:spcAft>
              <a:buNone/>
            </a:pPr>
            <a:r>
              <a:t/>
            </a:r>
            <a:endParaRPr sz="3500">
              <a:solidFill>
                <a:srgbClr val="000000"/>
              </a:solidFill>
            </a:endParaRPr>
          </a:p>
          <a:p>
            <a:pPr indent="0" lvl="0" marL="914400" marR="0" rtl="0" algn="l">
              <a:lnSpc>
                <a:spcPct val="115000"/>
              </a:lnSpc>
              <a:spcBef>
                <a:spcPts val="1200"/>
              </a:spcBef>
              <a:spcAft>
                <a:spcPts val="0"/>
              </a:spcAft>
              <a:buNone/>
            </a:pPr>
            <a:r>
              <a:t/>
            </a:r>
            <a:endParaRPr sz="3000"/>
          </a:p>
        </p:txBody>
      </p:sp>
      <p:sp>
        <p:nvSpPr>
          <p:cNvPr id="109" name="Google Shape;109;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9"/>
          <p:cNvSpPr txBox="1"/>
          <p:nvPr>
            <p:ph type="title"/>
          </p:nvPr>
        </p:nvSpPr>
        <p:spPr>
          <a:xfrm>
            <a:off x="918000" y="346425"/>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High-tech hospital treatments</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15" name="Google Shape;115;p19"/>
          <p:cNvSpPr txBox="1"/>
          <p:nvPr>
            <p:ph idx="1" type="body"/>
          </p:nvPr>
        </p:nvSpPr>
        <p:spPr>
          <a:xfrm>
            <a:off x="797300" y="890050"/>
            <a:ext cx="16874400" cy="5130000"/>
          </a:xfrm>
          <a:prstGeom prst="rect">
            <a:avLst/>
          </a:prstGeom>
        </p:spPr>
        <p:txBody>
          <a:bodyPr anchorCtr="0" anchor="t" bIns="0" lIns="0" spcFirstLastPara="1" rIns="0" wrap="square" tIns="0">
            <a:noAutofit/>
          </a:bodyPr>
          <a:lstStyle/>
          <a:p>
            <a:pPr indent="0" lvl="0" marL="0" rtl="0" algn="l">
              <a:lnSpc>
                <a:spcPct val="90000"/>
              </a:lnSpc>
              <a:spcBef>
                <a:spcPts val="1000"/>
              </a:spcBef>
              <a:spcAft>
                <a:spcPts val="0"/>
              </a:spcAft>
              <a:buNone/>
            </a:pPr>
            <a:r>
              <a:rPr lang="en-GB" sz="3500">
                <a:solidFill>
                  <a:srgbClr val="000000"/>
                </a:solidFill>
              </a:rPr>
              <a:t>Patients in hospitals have also benefited from high-tech treatment. The beginning of the </a:t>
            </a:r>
            <a:r>
              <a:rPr b="1" lang="en-GB" sz="3500">
                <a:solidFill>
                  <a:schemeClr val="accent5"/>
                </a:solidFill>
              </a:rPr>
              <a:t>National Health Service (NHS) </a:t>
            </a:r>
            <a:r>
              <a:rPr lang="en-GB" sz="3500">
                <a:solidFill>
                  <a:srgbClr val="000000"/>
                </a:solidFill>
              </a:rPr>
              <a:t>in 1948 meant everybody, rich and poor, had access to the same medical treatment. For example:</a:t>
            </a:r>
            <a:endParaRPr sz="3500">
              <a:solidFill>
                <a:srgbClr val="000000"/>
              </a:solidFill>
            </a:endParaRPr>
          </a:p>
          <a:p>
            <a:pPr indent="-450850" lvl="0" marL="457200" rtl="0" algn="l">
              <a:lnSpc>
                <a:spcPct val="90000"/>
              </a:lnSpc>
              <a:spcBef>
                <a:spcPts val="1000"/>
              </a:spcBef>
              <a:spcAft>
                <a:spcPts val="0"/>
              </a:spcAft>
              <a:buClr>
                <a:srgbClr val="000000"/>
              </a:buClr>
              <a:buSzPts val="3500"/>
              <a:buChar char="●"/>
            </a:pPr>
            <a:r>
              <a:rPr b="1" lang="en-GB" sz="3500">
                <a:solidFill>
                  <a:schemeClr val="accent5"/>
                </a:solidFill>
              </a:rPr>
              <a:t>X-rays</a:t>
            </a:r>
            <a:r>
              <a:rPr lang="en-GB" sz="3500">
                <a:solidFill>
                  <a:srgbClr val="000000"/>
                </a:solidFill>
              </a:rPr>
              <a:t> were developed from the 1890s. Doctors now used them to target and shrink tumours inside the body, using a treatment known as </a:t>
            </a:r>
            <a:r>
              <a:rPr b="1" lang="en-GB" sz="3500">
                <a:solidFill>
                  <a:schemeClr val="accent5"/>
                </a:solidFill>
              </a:rPr>
              <a:t>radiotherapy</a:t>
            </a:r>
            <a:r>
              <a:rPr lang="en-GB" sz="3500">
                <a:solidFill>
                  <a:srgbClr val="000000"/>
                </a:solidFill>
              </a:rPr>
              <a:t>. Combined with </a:t>
            </a:r>
            <a:r>
              <a:rPr b="1" lang="en-GB" sz="3500">
                <a:solidFill>
                  <a:schemeClr val="accent5"/>
                </a:solidFill>
              </a:rPr>
              <a:t>chemotherapy</a:t>
            </a:r>
            <a:r>
              <a:rPr lang="en-GB" sz="3500">
                <a:solidFill>
                  <a:srgbClr val="000000"/>
                </a:solidFill>
              </a:rPr>
              <a:t>, this can effectively treat many types of previously incurable cancer.</a:t>
            </a:r>
            <a:endParaRPr sz="3500">
              <a:solidFill>
                <a:srgbClr val="000000"/>
              </a:solidFill>
            </a:endParaRPr>
          </a:p>
          <a:p>
            <a:pPr indent="-450850" lvl="0" marL="457200" rtl="0" algn="l">
              <a:lnSpc>
                <a:spcPct val="90000"/>
              </a:lnSpc>
              <a:spcBef>
                <a:spcPts val="0"/>
              </a:spcBef>
              <a:spcAft>
                <a:spcPts val="0"/>
              </a:spcAft>
              <a:buClr>
                <a:srgbClr val="000000"/>
              </a:buClr>
              <a:buSzPts val="3500"/>
              <a:buChar char="●"/>
            </a:pPr>
            <a:r>
              <a:rPr b="1" lang="en-GB" sz="3500">
                <a:solidFill>
                  <a:schemeClr val="accent5"/>
                </a:solidFill>
              </a:rPr>
              <a:t>Dialysis machines </a:t>
            </a:r>
            <a:r>
              <a:rPr lang="en-GB" sz="3500">
                <a:solidFill>
                  <a:srgbClr val="000000"/>
                </a:solidFill>
              </a:rPr>
              <a:t>‘wash’ the blood of patients with kidney failure and keep kidney patients alive until a transplant becomes available. The first </a:t>
            </a:r>
            <a:r>
              <a:rPr b="1" lang="en-GB" sz="3500">
                <a:solidFill>
                  <a:schemeClr val="accent5"/>
                </a:solidFill>
              </a:rPr>
              <a:t>dialysis machine </a:t>
            </a:r>
            <a:r>
              <a:rPr lang="en-GB" sz="3500">
                <a:solidFill>
                  <a:srgbClr val="000000"/>
                </a:solidFill>
              </a:rPr>
              <a:t> was in action in 1943.</a:t>
            </a:r>
            <a:endParaRPr sz="3500">
              <a:solidFill>
                <a:srgbClr val="000000"/>
              </a:solidFill>
            </a:endParaRPr>
          </a:p>
          <a:p>
            <a:pPr indent="-450850" lvl="0" marL="457200" rtl="0" algn="l">
              <a:lnSpc>
                <a:spcPct val="90000"/>
              </a:lnSpc>
              <a:spcBef>
                <a:spcPts val="0"/>
              </a:spcBef>
              <a:spcAft>
                <a:spcPts val="0"/>
              </a:spcAft>
              <a:buClr>
                <a:srgbClr val="000000"/>
              </a:buClr>
              <a:buSzPts val="3500"/>
              <a:buChar char="●"/>
            </a:pPr>
            <a:r>
              <a:rPr b="1" lang="en-GB" sz="3500">
                <a:solidFill>
                  <a:schemeClr val="accent5"/>
                </a:solidFill>
              </a:rPr>
              <a:t>Heart bypass machines</a:t>
            </a:r>
            <a:r>
              <a:rPr lang="en-GB" sz="3500">
                <a:solidFill>
                  <a:srgbClr val="000000"/>
                </a:solidFill>
              </a:rPr>
              <a:t> perform the functions of the heart and have become smaller and more portable.</a:t>
            </a:r>
            <a:endParaRPr sz="3500">
              <a:solidFill>
                <a:srgbClr val="000000"/>
              </a:solidFill>
            </a:endParaRPr>
          </a:p>
          <a:p>
            <a:pPr indent="-450850" lvl="0" marL="457200" rtl="0" algn="l">
              <a:lnSpc>
                <a:spcPct val="90000"/>
              </a:lnSpc>
              <a:spcBef>
                <a:spcPts val="0"/>
              </a:spcBef>
              <a:spcAft>
                <a:spcPts val="0"/>
              </a:spcAft>
              <a:buClr>
                <a:srgbClr val="000000"/>
              </a:buClr>
              <a:buSzPts val="3500"/>
              <a:buChar char="●"/>
            </a:pPr>
            <a:r>
              <a:rPr lang="en-GB" sz="3500">
                <a:solidFill>
                  <a:srgbClr val="000000"/>
                </a:solidFill>
              </a:rPr>
              <a:t>Better </a:t>
            </a:r>
            <a:r>
              <a:rPr b="1" lang="en-GB" sz="3500">
                <a:solidFill>
                  <a:schemeClr val="accent5"/>
                </a:solidFill>
              </a:rPr>
              <a:t>prosthetic limbs</a:t>
            </a:r>
            <a:r>
              <a:rPr lang="en-GB" sz="3500">
                <a:solidFill>
                  <a:srgbClr val="000000"/>
                </a:solidFill>
              </a:rPr>
              <a:t> are now produced, partly in response to the number of soldiers surviving bomb attacks in recent wars in Iraq and Afghanistan.</a:t>
            </a:r>
            <a:endParaRPr sz="3500">
              <a:solidFill>
                <a:srgbClr val="000000"/>
              </a:solidFill>
            </a:endParaRPr>
          </a:p>
          <a:p>
            <a:pPr indent="0" lvl="0" marL="914400" marR="0" rtl="0" algn="l">
              <a:lnSpc>
                <a:spcPct val="115000"/>
              </a:lnSpc>
              <a:spcBef>
                <a:spcPts val="0"/>
              </a:spcBef>
              <a:spcAft>
                <a:spcPts val="0"/>
              </a:spcAft>
              <a:buNone/>
            </a:pPr>
            <a:r>
              <a:t/>
            </a:r>
            <a:endParaRPr sz="3000"/>
          </a:p>
        </p:txBody>
      </p:sp>
      <p:sp>
        <p:nvSpPr>
          <p:cNvPr id="116" name="Google Shape;116;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0"/>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High-tech surgical treatments</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22" name="Google Shape;122;p20"/>
          <p:cNvSpPr txBox="1"/>
          <p:nvPr>
            <p:ph idx="1" type="body"/>
          </p:nvPr>
        </p:nvSpPr>
        <p:spPr>
          <a:xfrm>
            <a:off x="815650" y="1037925"/>
            <a:ext cx="16874400" cy="5130000"/>
          </a:xfrm>
          <a:prstGeom prst="rect">
            <a:avLst/>
          </a:prstGeom>
        </p:spPr>
        <p:txBody>
          <a:bodyPr anchorCtr="0" anchor="t" bIns="0" lIns="0" spcFirstLastPara="1" rIns="0" wrap="square" tIns="0">
            <a:noAutofit/>
          </a:bodyPr>
          <a:lstStyle/>
          <a:p>
            <a:pPr indent="0" lvl="0" marL="457200" rtl="0" algn="l">
              <a:lnSpc>
                <a:spcPct val="90000"/>
              </a:lnSpc>
              <a:spcBef>
                <a:spcPts val="1000"/>
              </a:spcBef>
              <a:spcAft>
                <a:spcPts val="0"/>
              </a:spcAft>
              <a:buNone/>
            </a:pPr>
            <a:r>
              <a:t/>
            </a:r>
            <a:endParaRPr sz="3500">
              <a:solidFill>
                <a:srgbClr val="000000"/>
              </a:solidFill>
            </a:endParaRPr>
          </a:p>
          <a:p>
            <a:pPr indent="-450850" lvl="0" marL="457200" rtl="0" algn="l">
              <a:lnSpc>
                <a:spcPct val="90000"/>
              </a:lnSpc>
              <a:spcBef>
                <a:spcPts val="1000"/>
              </a:spcBef>
              <a:spcAft>
                <a:spcPts val="0"/>
              </a:spcAft>
              <a:buClr>
                <a:srgbClr val="000000"/>
              </a:buClr>
              <a:buSzPts val="3500"/>
              <a:buChar char="●"/>
            </a:pPr>
            <a:r>
              <a:rPr b="1" lang="en-GB" sz="3500">
                <a:solidFill>
                  <a:schemeClr val="accent5"/>
                </a:solidFill>
              </a:rPr>
              <a:t>Organ surgery</a:t>
            </a:r>
            <a:r>
              <a:rPr lang="en-GB" sz="3500">
                <a:solidFill>
                  <a:srgbClr val="000000"/>
                </a:solidFill>
              </a:rPr>
              <a:t>: The first successful kidney transplant was performed in 1956, lungs from 1963, and livers and hearts from 1967. The first successful heart transplant was carried out in South Africa by </a:t>
            </a:r>
            <a:r>
              <a:rPr b="1" lang="en-GB" sz="3500">
                <a:solidFill>
                  <a:schemeClr val="accent3"/>
                </a:solidFill>
              </a:rPr>
              <a:t>Christian Barnard</a:t>
            </a:r>
            <a:r>
              <a:rPr lang="en-GB" sz="3500">
                <a:solidFill>
                  <a:srgbClr val="000000"/>
                </a:solidFill>
              </a:rPr>
              <a:t>. Organ surgery was made possible by improved surgical techniques, including the use of </a:t>
            </a:r>
            <a:r>
              <a:rPr b="1" lang="en-GB" sz="3500">
                <a:solidFill>
                  <a:schemeClr val="accent5"/>
                </a:solidFill>
              </a:rPr>
              <a:t>microsurgery </a:t>
            </a:r>
            <a:r>
              <a:rPr lang="en-GB" sz="3500">
                <a:solidFill>
                  <a:srgbClr val="000000"/>
                </a:solidFill>
              </a:rPr>
              <a:t>to reattach tiny nerve endings and blood vessels.</a:t>
            </a:r>
            <a:endParaRPr sz="3500">
              <a:solidFill>
                <a:srgbClr val="000000"/>
              </a:solidFill>
            </a:endParaRPr>
          </a:p>
          <a:p>
            <a:pPr indent="-450850" lvl="0" marL="457200" rtl="0" algn="l">
              <a:lnSpc>
                <a:spcPct val="90000"/>
              </a:lnSpc>
              <a:spcBef>
                <a:spcPts val="0"/>
              </a:spcBef>
              <a:spcAft>
                <a:spcPts val="0"/>
              </a:spcAft>
              <a:buClr>
                <a:srgbClr val="000000"/>
              </a:buClr>
              <a:buSzPts val="3500"/>
              <a:buChar char="●"/>
            </a:pPr>
            <a:r>
              <a:rPr lang="en-GB" sz="3500">
                <a:solidFill>
                  <a:srgbClr val="000000"/>
                </a:solidFill>
              </a:rPr>
              <a:t>Since the 1980s, </a:t>
            </a:r>
            <a:r>
              <a:rPr b="1" lang="en-GB" sz="3500">
                <a:solidFill>
                  <a:schemeClr val="accent5"/>
                </a:solidFill>
              </a:rPr>
              <a:t>keyhole surgery</a:t>
            </a:r>
            <a:r>
              <a:rPr lang="en-GB" sz="3500">
                <a:solidFill>
                  <a:srgbClr val="000000"/>
                </a:solidFill>
              </a:rPr>
              <a:t> uses tiny cameras and narrow surgical instruments so surgeons can operate inside the body through tiny incisions, which results in quicker healing and less trauma to the body.</a:t>
            </a:r>
            <a:endParaRPr sz="3500">
              <a:solidFill>
                <a:srgbClr val="000000"/>
              </a:solidFill>
            </a:endParaRPr>
          </a:p>
          <a:p>
            <a:pPr indent="-450850" lvl="0" marL="457200" rtl="0" algn="l">
              <a:lnSpc>
                <a:spcPct val="90000"/>
              </a:lnSpc>
              <a:spcBef>
                <a:spcPts val="0"/>
              </a:spcBef>
              <a:spcAft>
                <a:spcPts val="0"/>
              </a:spcAft>
              <a:buClr>
                <a:srgbClr val="000000"/>
              </a:buClr>
              <a:buSzPts val="3500"/>
              <a:buChar char="●"/>
            </a:pPr>
            <a:r>
              <a:rPr lang="en-GB" sz="3500">
                <a:solidFill>
                  <a:srgbClr val="000000"/>
                </a:solidFill>
              </a:rPr>
              <a:t>Surgeons can now use computers to control instruments inside the body, allowing for more precise surgery and smaller cuts. This is particularly useful when precision is of vital importance like in brain surgery.</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lang="en-GB" sz="2200">
                <a:solidFill>
                  <a:srgbClr val="000000"/>
                </a:solidFill>
                <a:highlight>
                  <a:srgbClr val="FFFF00"/>
                </a:highlight>
                <a:latin typeface="Arial"/>
                <a:ea typeface="Arial"/>
                <a:cs typeface="Arial"/>
                <a:sym typeface="Arial"/>
              </a:rPr>
              <a:t> </a:t>
            </a:r>
            <a:endParaRPr sz="2200">
              <a:solidFill>
                <a:srgbClr val="000000"/>
              </a:solidFill>
              <a:highlight>
                <a:srgbClr val="FFFF00"/>
              </a:highlight>
              <a:latin typeface="Arial"/>
              <a:ea typeface="Arial"/>
              <a:cs typeface="Arial"/>
              <a:sym typeface="Arial"/>
            </a:endParaRPr>
          </a:p>
          <a:p>
            <a:pPr indent="0" lvl="0" marL="0" rtl="0" algn="l">
              <a:lnSpc>
                <a:spcPct val="115000"/>
              </a:lnSpc>
              <a:spcBef>
                <a:spcPts val="0"/>
              </a:spcBef>
              <a:spcAft>
                <a:spcPts val="0"/>
              </a:spcAft>
              <a:buNone/>
            </a:pPr>
            <a:r>
              <a:t/>
            </a:r>
            <a:endParaRPr sz="3500">
              <a:solidFill>
                <a:srgbClr val="000000"/>
              </a:solidFill>
            </a:endParaRPr>
          </a:p>
          <a:p>
            <a:pPr indent="0" lvl="0" marL="0" rtl="0" algn="l">
              <a:lnSpc>
                <a:spcPct val="115000"/>
              </a:lnSpc>
              <a:spcBef>
                <a:spcPts val="0"/>
              </a:spcBef>
              <a:spcAft>
                <a:spcPts val="0"/>
              </a:spcAft>
              <a:buNone/>
            </a:pPr>
            <a:r>
              <a:t/>
            </a:r>
            <a:endParaRPr sz="3500">
              <a:solidFill>
                <a:srgbClr val="000000"/>
              </a:solidFill>
            </a:endParaRPr>
          </a:p>
          <a:p>
            <a:pPr indent="0" lvl="0" marL="0" rtl="0" algn="l">
              <a:lnSpc>
                <a:spcPct val="115000"/>
              </a:lnSpc>
              <a:spcBef>
                <a:spcPts val="0"/>
              </a:spcBef>
              <a:spcAft>
                <a:spcPts val="0"/>
              </a:spcAft>
              <a:buNone/>
            </a:pPr>
            <a:r>
              <a:t/>
            </a:r>
            <a:endParaRPr sz="3500">
              <a:solidFill>
                <a:schemeClr val="accent5"/>
              </a:solidFill>
            </a:endParaRPr>
          </a:p>
          <a:p>
            <a:pPr indent="-228600" lvl="0" marL="0" rtl="0" algn="l">
              <a:lnSpc>
                <a:spcPct val="115000"/>
              </a:lnSpc>
              <a:spcBef>
                <a:spcPts val="1200"/>
              </a:spcBef>
              <a:spcAft>
                <a:spcPts val="0"/>
              </a:spcAft>
              <a:buNone/>
            </a:pPr>
            <a:r>
              <a:t/>
            </a:r>
            <a:endParaRPr sz="3500">
              <a:solidFill>
                <a:srgbClr val="000000"/>
              </a:solidFill>
            </a:endParaRPr>
          </a:p>
          <a:p>
            <a:pPr indent="-228600" lvl="0" marL="0" rtl="0" algn="l">
              <a:lnSpc>
                <a:spcPct val="115000"/>
              </a:lnSpc>
              <a:spcBef>
                <a:spcPts val="1200"/>
              </a:spcBef>
              <a:spcAft>
                <a:spcPts val="0"/>
              </a:spcAft>
              <a:buNone/>
            </a:pPr>
            <a:r>
              <a:t/>
            </a:r>
            <a:endParaRPr sz="3500">
              <a:solidFill>
                <a:srgbClr val="000000"/>
              </a:solidFill>
            </a:endParaRPr>
          </a:p>
          <a:p>
            <a:pPr indent="0" lvl="0" marL="914400" marR="0" rtl="0" algn="l">
              <a:lnSpc>
                <a:spcPct val="115000"/>
              </a:lnSpc>
              <a:spcBef>
                <a:spcPts val="1200"/>
              </a:spcBef>
              <a:spcAft>
                <a:spcPts val="0"/>
              </a:spcAft>
              <a:buNone/>
            </a:pPr>
            <a:r>
              <a:t/>
            </a:r>
            <a:endParaRPr sz="3000"/>
          </a:p>
        </p:txBody>
      </p:sp>
      <p:sp>
        <p:nvSpPr>
          <p:cNvPr id="123" name="Google Shape;123;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1"/>
          <p:cNvSpPr txBox="1"/>
          <p:nvPr/>
        </p:nvSpPr>
        <p:spPr>
          <a:xfrm>
            <a:off x="460750" y="375500"/>
            <a:ext cx="17246400" cy="16272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b="1" lang="en-GB" sz="4400">
                <a:latin typeface="Montserrat"/>
                <a:ea typeface="Montserrat"/>
                <a:cs typeface="Montserrat"/>
                <a:sym typeface="Montserrat"/>
              </a:rPr>
              <a:t>20th century treatment</a:t>
            </a:r>
            <a:endParaRPr b="1" sz="4400">
              <a:latin typeface="Montserrat"/>
              <a:ea typeface="Montserrat"/>
              <a:cs typeface="Montserrat"/>
              <a:sym typeface="Montserrat"/>
            </a:endParaRPr>
          </a:p>
          <a:p>
            <a:pPr indent="0" lvl="0" marL="0" rtl="0" algn="l">
              <a:lnSpc>
                <a:spcPct val="115000"/>
              </a:lnSpc>
              <a:spcBef>
                <a:spcPts val="0"/>
              </a:spcBef>
              <a:spcAft>
                <a:spcPts val="0"/>
              </a:spcAft>
              <a:buNone/>
            </a:pPr>
            <a:r>
              <a:t/>
            </a:r>
            <a:endParaRPr b="1" sz="4400">
              <a:latin typeface="Montserrat"/>
              <a:ea typeface="Montserrat"/>
              <a:cs typeface="Montserrat"/>
              <a:sym typeface="Montserrat"/>
            </a:endParaRPr>
          </a:p>
        </p:txBody>
      </p:sp>
      <p:sp>
        <p:nvSpPr>
          <p:cNvPr id="129" name="Google Shape;129;p21"/>
          <p:cNvSpPr txBox="1"/>
          <p:nvPr/>
        </p:nvSpPr>
        <p:spPr>
          <a:xfrm>
            <a:off x="765550" y="6302150"/>
            <a:ext cx="3085200" cy="965400"/>
          </a:xfrm>
          <a:prstGeom prst="rect">
            <a:avLst/>
          </a:prstGeom>
          <a:noFill/>
          <a:ln>
            <a:noFill/>
          </a:ln>
        </p:spPr>
        <p:txBody>
          <a:bodyPr anchorCtr="0" anchor="t" bIns="0" lIns="0" spcFirstLastPara="1" rIns="0" wrap="square" tIns="0">
            <a:noAutofit/>
          </a:bodyPr>
          <a:lstStyle/>
          <a:p>
            <a:pPr indent="0" lvl="0" marL="0" rtl="0" algn="l">
              <a:lnSpc>
                <a:spcPct val="130000"/>
              </a:lnSpc>
              <a:spcBef>
                <a:spcPts val="0"/>
              </a:spcBef>
              <a:spcAft>
                <a:spcPts val="0"/>
              </a:spcAft>
              <a:buNone/>
            </a:pPr>
            <a:r>
              <a:rPr lang="en-GB" sz="3600">
                <a:solidFill>
                  <a:srgbClr val="434343"/>
                </a:solidFill>
                <a:latin typeface="Montserrat"/>
                <a:ea typeface="Montserrat"/>
                <a:cs typeface="Montserrat"/>
                <a:sym typeface="Montserrat"/>
              </a:rPr>
              <a:t>1900</a:t>
            </a:r>
            <a:br>
              <a:rPr lang="en-GB" sz="3600">
                <a:solidFill>
                  <a:srgbClr val="434343"/>
                </a:solidFill>
                <a:latin typeface="Montserrat"/>
                <a:ea typeface="Montserrat"/>
                <a:cs typeface="Montserrat"/>
                <a:sym typeface="Montserrat"/>
              </a:rPr>
            </a:br>
            <a:endParaRPr sz="3600">
              <a:solidFill>
                <a:srgbClr val="434343"/>
              </a:solidFill>
              <a:latin typeface="Montserrat"/>
              <a:ea typeface="Montserrat"/>
              <a:cs typeface="Montserrat"/>
              <a:sym typeface="Montserrat"/>
            </a:endParaRPr>
          </a:p>
          <a:p>
            <a:pPr indent="0" lvl="0" marL="0" rtl="0" algn="l">
              <a:lnSpc>
                <a:spcPct val="130000"/>
              </a:lnSpc>
              <a:spcBef>
                <a:spcPts val="2000"/>
              </a:spcBef>
              <a:spcAft>
                <a:spcPts val="2000"/>
              </a:spcAft>
              <a:buNone/>
            </a:pPr>
            <a:r>
              <a:t/>
            </a:r>
            <a:endParaRPr sz="3600">
              <a:solidFill>
                <a:srgbClr val="434343"/>
              </a:solidFill>
              <a:latin typeface="Montserrat"/>
              <a:ea typeface="Montserrat"/>
              <a:cs typeface="Montserrat"/>
              <a:sym typeface="Montserrat"/>
            </a:endParaRPr>
          </a:p>
        </p:txBody>
      </p:sp>
      <p:grpSp>
        <p:nvGrpSpPr>
          <p:cNvPr id="130" name="Google Shape;130;p21"/>
          <p:cNvGrpSpPr/>
          <p:nvPr/>
        </p:nvGrpSpPr>
        <p:grpSpPr>
          <a:xfrm>
            <a:off x="1428600" y="5750000"/>
            <a:ext cx="15430800" cy="449900"/>
            <a:chOff x="714300" y="2951200"/>
            <a:chExt cx="7715400" cy="224950"/>
          </a:xfrm>
        </p:grpSpPr>
        <p:cxnSp>
          <p:nvCxnSpPr>
            <p:cNvPr id="131" name="Google Shape;131;p21"/>
            <p:cNvCxnSpPr/>
            <p:nvPr/>
          </p:nvCxnSpPr>
          <p:spPr>
            <a:xfrm rot="10800000">
              <a:off x="714300" y="2951200"/>
              <a:ext cx="7715400" cy="0"/>
            </a:xfrm>
            <a:prstGeom prst="straightConnector1">
              <a:avLst/>
            </a:prstGeom>
            <a:noFill/>
            <a:ln cap="flat" cmpd="sng" w="38100">
              <a:solidFill>
                <a:srgbClr val="434343"/>
              </a:solidFill>
              <a:prstDash val="solid"/>
              <a:round/>
              <a:headEnd len="med" w="med" type="none"/>
              <a:tailEnd len="med" w="med" type="none"/>
            </a:ln>
          </p:spPr>
        </p:cxnSp>
        <p:cxnSp>
          <p:nvCxnSpPr>
            <p:cNvPr id="132" name="Google Shape;132;p21"/>
            <p:cNvCxnSpPr/>
            <p:nvPr/>
          </p:nvCxnSpPr>
          <p:spPr>
            <a:xfrm>
              <a:off x="744825" y="2965250"/>
              <a:ext cx="0" cy="210900"/>
            </a:xfrm>
            <a:prstGeom prst="straightConnector1">
              <a:avLst/>
            </a:prstGeom>
            <a:noFill/>
            <a:ln cap="flat" cmpd="sng" w="38100">
              <a:solidFill>
                <a:srgbClr val="434343"/>
              </a:solidFill>
              <a:prstDash val="solid"/>
              <a:round/>
              <a:headEnd len="med" w="med" type="none"/>
              <a:tailEnd len="med" w="med" type="none"/>
            </a:ln>
          </p:spPr>
        </p:cxnSp>
        <p:cxnSp>
          <p:nvCxnSpPr>
            <p:cNvPr id="133" name="Google Shape;133;p21"/>
            <p:cNvCxnSpPr/>
            <p:nvPr/>
          </p:nvCxnSpPr>
          <p:spPr>
            <a:xfrm>
              <a:off x="2802225" y="2965250"/>
              <a:ext cx="0" cy="210900"/>
            </a:xfrm>
            <a:prstGeom prst="straightConnector1">
              <a:avLst/>
            </a:prstGeom>
            <a:noFill/>
            <a:ln cap="flat" cmpd="sng" w="38100">
              <a:solidFill>
                <a:srgbClr val="434343"/>
              </a:solidFill>
              <a:prstDash val="solid"/>
              <a:round/>
              <a:headEnd len="med" w="med" type="none"/>
              <a:tailEnd len="med" w="med" type="none"/>
            </a:ln>
          </p:spPr>
        </p:cxnSp>
        <p:cxnSp>
          <p:nvCxnSpPr>
            <p:cNvPr id="134" name="Google Shape;134;p21"/>
            <p:cNvCxnSpPr/>
            <p:nvPr/>
          </p:nvCxnSpPr>
          <p:spPr>
            <a:xfrm>
              <a:off x="4707225" y="2965250"/>
              <a:ext cx="0" cy="210900"/>
            </a:xfrm>
            <a:prstGeom prst="straightConnector1">
              <a:avLst/>
            </a:prstGeom>
            <a:noFill/>
            <a:ln cap="flat" cmpd="sng" w="38100">
              <a:solidFill>
                <a:srgbClr val="434343"/>
              </a:solidFill>
              <a:prstDash val="solid"/>
              <a:round/>
              <a:headEnd len="med" w="med" type="none"/>
              <a:tailEnd len="med" w="med" type="none"/>
            </a:ln>
          </p:spPr>
        </p:cxnSp>
        <p:cxnSp>
          <p:nvCxnSpPr>
            <p:cNvPr id="135" name="Google Shape;135;p21"/>
            <p:cNvCxnSpPr/>
            <p:nvPr/>
          </p:nvCxnSpPr>
          <p:spPr>
            <a:xfrm>
              <a:off x="6536025" y="2965250"/>
              <a:ext cx="0" cy="210900"/>
            </a:xfrm>
            <a:prstGeom prst="straightConnector1">
              <a:avLst/>
            </a:prstGeom>
            <a:noFill/>
            <a:ln cap="flat" cmpd="sng" w="38100">
              <a:solidFill>
                <a:srgbClr val="434343"/>
              </a:solidFill>
              <a:prstDash val="solid"/>
              <a:round/>
              <a:headEnd len="med" w="med" type="none"/>
              <a:tailEnd len="med" w="med" type="none"/>
            </a:ln>
          </p:spPr>
        </p:cxnSp>
        <p:cxnSp>
          <p:nvCxnSpPr>
            <p:cNvPr id="136" name="Google Shape;136;p21"/>
            <p:cNvCxnSpPr/>
            <p:nvPr/>
          </p:nvCxnSpPr>
          <p:spPr>
            <a:xfrm>
              <a:off x="8288625" y="2965250"/>
              <a:ext cx="0" cy="210900"/>
            </a:xfrm>
            <a:prstGeom prst="straightConnector1">
              <a:avLst/>
            </a:prstGeom>
            <a:noFill/>
            <a:ln cap="flat" cmpd="sng" w="38100">
              <a:solidFill>
                <a:srgbClr val="434343"/>
              </a:solidFill>
              <a:prstDash val="solid"/>
              <a:round/>
              <a:headEnd len="med" w="med" type="none"/>
              <a:tailEnd len="med" w="med" type="none"/>
            </a:ln>
          </p:spPr>
        </p:cxnSp>
      </p:grpSp>
      <p:sp>
        <p:nvSpPr>
          <p:cNvPr id="137" name="Google Shape;137;p21"/>
          <p:cNvSpPr txBox="1"/>
          <p:nvPr/>
        </p:nvSpPr>
        <p:spPr>
          <a:xfrm>
            <a:off x="8820000" y="6496488"/>
            <a:ext cx="3085200" cy="965400"/>
          </a:xfrm>
          <a:prstGeom prst="rect">
            <a:avLst/>
          </a:prstGeom>
          <a:noFill/>
          <a:ln>
            <a:noFill/>
          </a:ln>
        </p:spPr>
        <p:txBody>
          <a:bodyPr anchorCtr="0" anchor="t" bIns="0" lIns="0" spcFirstLastPara="1" rIns="0" wrap="square" tIns="0">
            <a:noAutofit/>
          </a:bodyPr>
          <a:lstStyle/>
          <a:p>
            <a:pPr indent="0" lvl="0" marL="0" rtl="0" algn="l">
              <a:lnSpc>
                <a:spcPct val="130000"/>
              </a:lnSpc>
              <a:spcBef>
                <a:spcPts val="0"/>
              </a:spcBef>
              <a:spcAft>
                <a:spcPts val="0"/>
              </a:spcAft>
              <a:buNone/>
            </a:pPr>
            <a:r>
              <a:rPr lang="en-GB" sz="3600">
                <a:solidFill>
                  <a:srgbClr val="434343"/>
                </a:solidFill>
                <a:latin typeface="Montserrat"/>
                <a:ea typeface="Montserrat"/>
                <a:cs typeface="Montserrat"/>
                <a:sym typeface="Montserrat"/>
              </a:rPr>
              <a:t>1925</a:t>
            </a:r>
            <a:br>
              <a:rPr lang="en-GB" sz="3600">
                <a:solidFill>
                  <a:srgbClr val="434343"/>
                </a:solidFill>
                <a:latin typeface="Montserrat"/>
                <a:ea typeface="Montserrat"/>
                <a:cs typeface="Montserrat"/>
                <a:sym typeface="Montserrat"/>
              </a:rPr>
            </a:br>
            <a:endParaRPr sz="3600">
              <a:solidFill>
                <a:srgbClr val="434343"/>
              </a:solidFill>
              <a:latin typeface="Montserrat"/>
              <a:ea typeface="Montserrat"/>
              <a:cs typeface="Montserrat"/>
              <a:sym typeface="Montserrat"/>
            </a:endParaRPr>
          </a:p>
          <a:p>
            <a:pPr indent="0" lvl="0" marL="0" rtl="0" algn="l">
              <a:lnSpc>
                <a:spcPct val="130000"/>
              </a:lnSpc>
              <a:spcBef>
                <a:spcPts val="2000"/>
              </a:spcBef>
              <a:spcAft>
                <a:spcPts val="2000"/>
              </a:spcAft>
              <a:buNone/>
            </a:pPr>
            <a:r>
              <a:t/>
            </a:r>
            <a:endParaRPr sz="3600">
              <a:solidFill>
                <a:srgbClr val="434343"/>
              </a:solidFill>
              <a:latin typeface="Montserrat"/>
              <a:ea typeface="Montserrat"/>
              <a:cs typeface="Montserrat"/>
              <a:sym typeface="Montserrat"/>
            </a:endParaRPr>
          </a:p>
        </p:txBody>
      </p:sp>
      <p:sp>
        <p:nvSpPr>
          <p:cNvPr id="138" name="Google Shape;138;p21"/>
          <p:cNvSpPr txBox="1"/>
          <p:nvPr/>
        </p:nvSpPr>
        <p:spPr>
          <a:xfrm>
            <a:off x="16624725" y="6302150"/>
            <a:ext cx="2413800" cy="965400"/>
          </a:xfrm>
          <a:prstGeom prst="rect">
            <a:avLst/>
          </a:prstGeom>
          <a:noFill/>
          <a:ln>
            <a:noFill/>
          </a:ln>
        </p:spPr>
        <p:txBody>
          <a:bodyPr anchorCtr="0" anchor="t" bIns="0" lIns="0" spcFirstLastPara="1" rIns="0" wrap="square" tIns="0">
            <a:noAutofit/>
          </a:bodyPr>
          <a:lstStyle/>
          <a:p>
            <a:pPr indent="0" lvl="0" marL="0" rtl="0" algn="l">
              <a:lnSpc>
                <a:spcPct val="130000"/>
              </a:lnSpc>
              <a:spcBef>
                <a:spcPts val="0"/>
              </a:spcBef>
              <a:spcAft>
                <a:spcPts val="0"/>
              </a:spcAft>
              <a:buNone/>
            </a:pPr>
            <a:r>
              <a:rPr lang="en-GB" sz="3600">
                <a:solidFill>
                  <a:srgbClr val="434343"/>
                </a:solidFill>
                <a:latin typeface="Montserrat"/>
                <a:ea typeface="Montserrat"/>
                <a:cs typeface="Montserrat"/>
                <a:sym typeface="Montserrat"/>
              </a:rPr>
              <a:t>1950</a:t>
            </a:r>
            <a:br>
              <a:rPr lang="en-GB" sz="3600">
                <a:solidFill>
                  <a:srgbClr val="434343"/>
                </a:solidFill>
                <a:latin typeface="Montserrat"/>
                <a:ea typeface="Montserrat"/>
                <a:cs typeface="Montserrat"/>
                <a:sym typeface="Montserrat"/>
              </a:rPr>
            </a:br>
            <a:endParaRPr sz="3600">
              <a:solidFill>
                <a:srgbClr val="434343"/>
              </a:solidFill>
              <a:latin typeface="Montserrat"/>
              <a:ea typeface="Montserrat"/>
              <a:cs typeface="Montserrat"/>
              <a:sym typeface="Montserrat"/>
            </a:endParaRPr>
          </a:p>
          <a:p>
            <a:pPr indent="0" lvl="0" marL="0" rtl="0" algn="l">
              <a:lnSpc>
                <a:spcPct val="130000"/>
              </a:lnSpc>
              <a:spcBef>
                <a:spcPts val="2000"/>
              </a:spcBef>
              <a:spcAft>
                <a:spcPts val="2000"/>
              </a:spcAft>
              <a:buNone/>
            </a:pPr>
            <a:r>
              <a:t/>
            </a:r>
            <a:endParaRPr sz="3600">
              <a:solidFill>
                <a:srgbClr val="434343"/>
              </a:solidFill>
              <a:latin typeface="Montserrat"/>
              <a:ea typeface="Montserrat"/>
              <a:cs typeface="Montserrat"/>
              <a:sym typeface="Montserrat"/>
            </a:endParaRPr>
          </a:p>
        </p:txBody>
      </p:sp>
      <p:sp>
        <p:nvSpPr>
          <p:cNvPr id="139" name="Google Shape;139;p21"/>
          <p:cNvSpPr txBox="1"/>
          <p:nvPr/>
        </p:nvSpPr>
        <p:spPr>
          <a:xfrm>
            <a:off x="2725150" y="2376350"/>
            <a:ext cx="3000000" cy="1962300"/>
          </a:xfrm>
          <a:prstGeom prst="rect">
            <a:avLst/>
          </a:prstGeom>
          <a:noFill/>
          <a:ln cap="flat" cmpd="sng" w="114300">
            <a:solidFill>
              <a:schemeClr val="accent1"/>
            </a:solidFill>
            <a:prstDash val="solid"/>
            <a:round/>
            <a:headEnd len="sm" w="sm" type="none"/>
            <a:tailEnd len="sm" w="sm" type="none"/>
          </a:ln>
        </p:spPr>
        <p:txBody>
          <a:bodyPr anchorCtr="0" anchor="t" bIns="91425" lIns="91425" spcFirstLastPara="1" rIns="91425" wrap="square" tIns="91425">
            <a:noAutofit/>
          </a:bodyPr>
          <a:lstStyle/>
          <a:p>
            <a:pPr indent="0" lvl="0" marL="0" rtl="0" algn="ctr">
              <a:lnSpc>
                <a:spcPct val="90000"/>
              </a:lnSpc>
              <a:spcBef>
                <a:spcPts val="1000"/>
              </a:spcBef>
              <a:spcAft>
                <a:spcPts val="0"/>
              </a:spcAft>
              <a:buNone/>
            </a:pPr>
            <a:r>
              <a:rPr b="1" lang="en-GB" sz="3500">
                <a:solidFill>
                  <a:schemeClr val="accent1"/>
                </a:solidFill>
                <a:latin typeface="Montserrat"/>
                <a:ea typeface="Montserrat"/>
                <a:cs typeface="Montserrat"/>
                <a:sym typeface="Montserrat"/>
              </a:rPr>
              <a:t>1909: Salvarson 606</a:t>
            </a:r>
            <a:endParaRPr b="1" sz="3500">
              <a:solidFill>
                <a:schemeClr val="accent1"/>
              </a:solidFill>
              <a:latin typeface="Montserrat"/>
              <a:ea typeface="Montserrat"/>
              <a:cs typeface="Montserrat"/>
              <a:sym typeface="Montserrat"/>
            </a:endParaRPr>
          </a:p>
        </p:txBody>
      </p:sp>
      <p:sp>
        <p:nvSpPr>
          <p:cNvPr id="140" name="Google Shape;140;p21"/>
          <p:cNvSpPr txBox="1"/>
          <p:nvPr/>
        </p:nvSpPr>
        <p:spPr>
          <a:xfrm>
            <a:off x="7968000" y="1689125"/>
            <a:ext cx="3000000" cy="1962300"/>
          </a:xfrm>
          <a:prstGeom prst="rect">
            <a:avLst/>
          </a:prstGeom>
          <a:noFill/>
          <a:ln cap="flat" cmpd="sng" w="114300">
            <a:solidFill>
              <a:schemeClr val="accent4"/>
            </a:solidFill>
            <a:prstDash val="solid"/>
            <a:round/>
            <a:headEnd len="sm" w="sm" type="none"/>
            <a:tailEnd len="sm" w="sm" type="none"/>
          </a:ln>
        </p:spPr>
        <p:txBody>
          <a:bodyPr anchorCtr="0" anchor="t" bIns="91425" lIns="91425" spcFirstLastPara="1" rIns="91425" wrap="square" tIns="91425">
            <a:noAutofit/>
          </a:bodyPr>
          <a:lstStyle/>
          <a:p>
            <a:pPr indent="0" lvl="0" marL="0" rtl="0" algn="ctr">
              <a:lnSpc>
                <a:spcPct val="90000"/>
              </a:lnSpc>
              <a:spcBef>
                <a:spcPts val="1000"/>
              </a:spcBef>
              <a:spcAft>
                <a:spcPts val="0"/>
              </a:spcAft>
              <a:buNone/>
            </a:pPr>
            <a:r>
              <a:rPr b="1" lang="en-GB" sz="3500">
                <a:solidFill>
                  <a:schemeClr val="accent4"/>
                </a:solidFill>
                <a:latin typeface="Montserrat"/>
                <a:ea typeface="Montserrat"/>
                <a:cs typeface="Montserrat"/>
                <a:sym typeface="Montserrat"/>
              </a:rPr>
              <a:t>1928: Penicillin discovered</a:t>
            </a:r>
            <a:endParaRPr b="1" sz="3500">
              <a:solidFill>
                <a:schemeClr val="accent4"/>
              </a:solidFill>
              <a:latin typeface="Montserrat"/>
              <a:ea typeface="Montserrat"/>
              <a:cs typeface="Montserrat"/>
              <a:sym typeface="Montserrat"/>
            </a:endParaRPr>
          </a:p>
        </p:txBody>
      </p:sp>
      <p:sp>
        <p:nvSpPr>
          <p:cNvPr id="141" name="Google Shape;141;p21"/>
          <p:cNvSpPr txBox="1"/>
          <p:nvPr/>
        </p:nvSpPr>
        <p:spPr>
          <a:xfrm>
            <a:off x="9942950" y="3818050"/>
            <a:ext cx="3000000" cy="1411200"/>
          </a:xfrm>
          <a:prstGeom prst="rect">
            <a:avLst/>
          </a:prstGeom>
          <a:noFill/>
          <a:ln cap="flat" cmpd="sng" w="114300">
            <a:solidFill>
              <a:schemeClr val="accent1"/>
            </a:solidFill>
            <a:prstDash val="solid"/>
            <a:round/>
            <a:headEnd len="sm" w="sm" type="none"/>
            <a:tailEnd len="sm" w="sm" type="none"/>
          </a:ln>
        </p:spPr>
        <p:txBody>
          <a:bodyPr anchorCtr="0" anchor="t" bIns="91425" lIns="91425" spcFirstLastPara="1" rIns="91425" wrap="square" tIns="91425">
            <a:noAutofit/>
          </a:bodyPr>
          <a:lstStyle/>
          <a:p>
            <a:pPr indent="0" lvl="0" marL="0" rtl="0" algn="ctr">
              <a:lnSpc>
                <a:spcPct val="90000"/>
              </a:lnSpc>
              <a:spcBef>
                <a:spcPts val="1000"/>
              </a:spcBef>
              <a:spcAft>
                <a:spcPts val="0"/>
              </a:spcAft>
              <a:buNone/>
            </a:pPr>
            <a:r>
              <a:rPr b="1" lang="en-GB" sz="3500">
                <a:solidFill>
                  <a:schemeClr val="accent1"/>
                </a:solidFill>
                <a:latin typeface="Montserrat"/>
                <a:ea typeface="Montserrat"/>
                <a:cs typeface="Montserrat"/>
                <a:sym typeface="Montserrat"/>
              </a:rPr>
              <a:t>1932: Prontosil</a:t>
            </a:r>
            <a:endParaRPr b="1" sz="3500">
              <a:solidFill>
                <a:schemeClr val="accent1"/>
              </a:solidFill>
              <a:latin typeface="Montserrat"/>
              <a:ea typeface="Montserrat"/>
              <a:cs typeface="Montserrat"/>
              <a:sym typeface="Montserrat"/>
            </a:endParaRPr>
          </a:p>
        </p:txBody>
      </p:sp>
      <p:sp>
        <p:nvSpPr>
          <p:cNvPr id="142" name="Google Shape;142;p21"/>
          <p:cNvSpPr txBox="1"/>
          <p:nvPr/>
        </p:nvSpPr>
        <p:spPr>
          <a:xfrm>
            <a:off x="9468000" y="7758475"/>
            <a:ext cx="3000000" cy="1411200"/>
          </a:xfrm>
          <a:prstGeom prst="rect">
            <a:avLst/>
          </a:prstGeom>
          <a:noFill/>
          <a:ln cap="flat" cmpd="sng" w="114300">
            <a:solidFill>
              <a:schemeClr val="accent1"/>
            </a:solidFill>
            <a:prstDash val="solid"/>
            <a:round/>
            <a:headEnd len="sm" w="sm" type="none"/>
            <a:tailEnd len="sm" w="sm" type="none"/>
          </a:ln>
        </p:spPr>
        <p:txBody>
          <a:bodyPr anchorCtr="0" anchor="t" bIns="91425" lIns="91425" spcFirstLastPara="1" rIns="91425" wrap="square" tIns="91425">
            <a:noAutofit/>
          </a:bodyPr>
          <a:lstStyle/>
          <a:p>
            <a:pPr indent="0" lvl="0" marL="0" rtl="0" algn="ctr">
              <a:lnSpc>
                <a:spcPct val="90000"/>
              </a:lnSpc>
              <a:spcBef>
                <a:spcPts val="1000"/>
              </a:spcBef>
              <a:spcAft>
                <a:spcPts val="0"/>
              </a:spcAft>
              <a:buNone/>
            </a:pPr>
            <a:r>
              <a:rPr b="1" lang="en-GB" sz="3500">
                <a:solidFill>
                  <a:schemeClr val="accent1"/>
                </a:solidFill>
                <a:latin typeface="Montserrat"/>
                <a:ea typeface="Montserrat"/>
                <a:cs typeface="Montserrat"/>
                <a:sym typeface="Montserrat"/>
              </a:rPr>
              <a:t>1938: M&amp;B 693</a:t>
            </a:r>
            <a:endParaRPr b="1" sz="3500">
              <a:solidFill>
                <a:schemeClr val="accent1"/>
              </a:solidFill>
              <a:latin typeface="Montserrat"/>
              <a:ea typeface="Montserrat"/>
              <a:cs typeface="Montserrat"/>
              <a:sym typeface="Montserrat"/>
            </a:endParaRPr>
          </a:p>
        </p:txBody>
      </p:sp>
      <p:sp>
        <p:nvSpPr>
          <p:cNvPr id="143" name="Google Shape;143;p21"/>
          <p:cNvSpPr txBox="1"/>
          <p:nvPr/>
        </p:nvSpPr>
        <p:spPr>
          <a:xfrm>
            <a:off x="12773550" y="6340400"/>
            <a:ext cx="3698400" cy="2397900"/>
          </a:xfrm>
          <a:prstGeom prst="rect">
            <a:avLst/>
          </a:prstGeom>
          <a:noFill/>
          <a:ln cap="flat" cmpd="sng" w="114300">
            <a:solidFill>
              <a:srgbClr val="786EC8"/>
            </a:solidFill>
            <a:prstDash val="solid"/>
            <a:round/>
            <a:headEnd len="sm" w="sm" type="none"/>
            <a:tailEnd len="sm" w="sm" type="none"/>
          </a:ln>
        </p:spPr>
        <p:txBody>
          <a:bodyPr anchorCtr="0" anchor="t" bIns="91425" lIns="91425" spcFirstLastPara="1" rIns="91425" wrap="square" tIns="91425">
            <a:noAutofit/>
          </a:bodyPr>
          <a:lstStyle/>
          <a:p>
            <a:pPr indent="0" lvl="0" marL="0" rtl="0" algn="ctr">
              <a:lnSpc>
                <a:spcPct val="90000"/>
              </a:lnSpc>
              <a:spcBef>
                <a:spcPts val="1000"/>
              </a:spcBef>
              <a:spcAft>
                <a:spcPts val="0"/>
              </a:spcAft>
              <a:buNone/>
            </a:pPr>
            <a:r>
              <a:rPr b="1" lang="en-GB" sz="3500">
                <a:solidFill>
                  <a:schemeClr val="accent4"/>
                </a:solidFill>
                <a:latin typeface="Montserrat"/>
                <a:ea typeface="Montserrat"/>
                <a:cs typeface="Montserrat"/>
                <a:sym typeface="Montserrat"/>
              </a:rPr>
              <a:t>1940: Penicillin becomes a usable treatment</a:t>
            </a:r>
            <a:endParaRPr b="1" sz="3500">
              <a:solidFill>
                <a:schemeClr val="accent4"/>
              </a:solidFill>
              <a:latin typeface="Montserrat"/>
              <a:ea typeface="Montserrat"/>
              <a:cs typeface="Montserrat"/>
              <a:sym typeface="Montserrat"/>
            </a:endParaRPr>
          </a:p>
        </p:txBody>
      </p:sp>
      <p:sp>
        <p:nvSpPr>
          <p:cNvPr id="144" name="Google Shape;144;p21"/>
          <p:cNvSpPr txBox="1"/>
          <p:nvPr/>
        </p:nvSpPr>
        <p:spPr>
          <a:xfrm>
            <a:off x="11823500" y="1886100"/>
            <a:ext cx="3339000" cy="1411200"/>
          </a:xfrm>
          <a:prstGeom prst="rect">
            <a:avLst/>
          </a:prstGeom>
          <a:noFill/>
          <a:ln cap="flat" cmpd="sng" w="114300">
            <a:solidFill>
              <a:schemeClr val="accent4"/>
            </a:solidFill>
            <a:prstDash val="solid"/>
            <a:round/>
            <a:headEnd len="sm" w="sm" type="none"/>
            <a:tailEnd len="sm" w="sm" type="none"/>
          </a:ln>
        </p:spPr>
        <p:txBody>
          <a:bodyPr anchorCtr="0" anchor="t" bIns="91425" lIns="91425" spcFirstLastPara="1" rIns="91425" wrap="square" tIns="91425">
            <a:noAutofit/>
          </a:bodyPr>
          <a:lstStyle/>
          <a:p>
            <a:pPr indent="0" lvl="0" marL="0" rtl="0" algn="ctr">
              <a:lnSpc>
                <a:spcPct val="90000"/>
              </a:lnSpc>
              <a:spcBef>
                <a:spcPts val="1000"/>
              </a:spcBef>
              <a:spcAft>
                <a:spcPts val="0"/>
              </a:spcAft>
              <a:buNone/>
            </a:pPr>
            <a:r>
              <a:rPr b="1" lang="en-GB" sz="3500">
                <a:solidFill>
                  <a:schemeClr val="accent4"/>
                </a:solidFill>
                <a:latin typeface="Montserrat"/>
                <a:ea typeface="Montserrat"/>
                <a:cs typeface="Montserrat"/>
                <a:sym typeface="Montserrat"/>
              </a:rPr>
              <a:t>1943: Streptomycin</a:t>
            </a:r>
            <a:endParaRPr b="1" sz="3500">
              <a:solidFill>
                <a:schemeClr val="accent4"/>
              </a:solidFill>
              <a:latin typeface="Montserrat"/>
              <a:ea typeface="Montserrat"/>
              <a:cs typeface="Montserrat"/>
              <a:sym typeface="Montserrat"/>
            </a:endParaRPr>
          </a:p>
        </p:txBody>
      </p:sp>
      <p:cxnSp>
        <p:nvCxnSpPr>
          <p:cNvPr id="145" name="Google Shape;145;p21"/>
          <p:cNvCxnSpPr>
            <a:stCxn id="139" idx="2"/>
          </p:cNvCxnSpPr>
          <p:nvPr/>
        </p:nvCxnSpPr>
        <p:spPr>
          <a:xfrm>
            <a:off x="4225150" y="4338650"/>
            <a:ext cx="332700" cy="1390500"/>
          </a:xfrm>
          <a:prstGeom prst="straightConnector1">
            <a:avLst/>
          </a:prstGeom>
          <a:noFill/>
          <a:ln cap="flat" cmpd="sng" w="114300">
            <a:solidFill>
              <a:schemeClr val="accent1"/>
            </a:solidFill>
            <a:prstDash val="solid"/>
            <a:round/>
            <a:headEnd len="med" w="med" type="none"/>
            <a:tailEnd len="med" w="med" type="none"/>
          </a:ln>
        </p:spPr>
      </p:cxnSp>
      <p:cxnSp>
        <p:nvCxnSpPr>
          <p:cNvPr id="146" name="Google Shape;146;p21"/>
          <p:cNvCxnSpPr/>
          <p:nvPr/>
        </p:nvCxnSpPr>
        <p:spPr>
          <a:xfrm>
            <a:off x="13490750" y="5749988"/>
            <a:ext cx="4500" cy="590400"/>
          </a:xfrm>
          <a:prstGeom prst="straightConnector1">
            <a:avLst/>
          </a:prstGeom>
          <a:noFill/>
          <a:ln cap="flat" cmpd="sng" w="114300">
            <a:solidFill>
              <a:schemeClr val="accent4"/>
            </a:solidFill>
            <a:prstDash val="solid"/>
            <a:round/>
            <a:headEnd len="med" w="med" type="none"/>
            <a:tailEnd len="med" w="med" type="none"/>
          </a:ln>
        </p:spPr>
      </p:cxnSp>
      <p:cxnSp>
        <p:nvCxnSpPr>
          <p:cNvPr id="147" name="Google Shape;147;p21"/>
          <p:cNvCxnSpPr>
            <a:stCxn id="144" idx="2"/>
          </p:cNvCxnSpPr>
          <p:nvPr/>
        </p:nvCxnSpPr>
        <p:spPr>
          <a:xfrm>
            <a:off x="13493000" y="3297300"/>
            <a:ext cx="307800" cy="2406300"/>
          </a:xfrm>
          <a:prstGeom prst="straightConnector1">
            <a:avLst/>
          </a:prstGeom>
          <a:noFill/>
          <a:ln cap="flat" cmpd="sng" w="114300">
            <a:solidFill>
              <a:schemeClr val="accent4"/>
            </a:solidFill>
            <a:prstDash val="solid"/>
            <a:round/>
            <a:headEnd len="med" w="med" type="none"/>
            <a:tailEnd len="med" w="med" type="none"/>
          </a:ln>
        </p:spPr>
      </p:cxnSp>
      <p:cxnSp>
        <p:nvCxnSpPr>
          <p:cNvPr id="148" name="Google Shape;148;p21"/>
          <p:cNvCxnSpPr/>
          <p:nvPr/>
        </p:nvCxnSpPr>
        <p:spPr>
          <a:xfrm>
            <a:off x="9707313" y="3651425"/>
            <a:ext cx="67800" cy="2052300"/>
          </a:xfrm>
          <a:prstGeom prst="straightConnector1">
            <a:avLst/>
          </a:prstGeom>
          <a:noFill/>
          <a:ln cap="flat" cmpd="sng" w="114300">
            <a:solidFill>
              <a:schemeClr val="accent4"/>
            </a:solidFill>
            <a:prstDash val="solid"/>
            <a:round/>
            <a:headEnd len="med" w="med" type="none"/>
            <a:tailEnd len="med" w="med" type="none"/>
          </a:ln>
        </p:spPr>
      </p:cxnSp>
      <p:cxnSp>
        <p:nvCxnSpPr>
          <p:cNvPr id="149" name="Google Shape;149;p21"/>
          <p:cNvCxnSpPr/>
          <p:nvPr/>
        </p:nvCxnSpPr>
        <p:spPr>
          <a:xfrm>
            <a:off x="10121200" y="5229238"/>
            <a:ext cx="44400" cy="554400"/>
          </a:xfrm>
          <a:prstGeom prst="straightConnector1">
            <a:avLst/>
          </a:prstGeom>
          <a:noFill/>
          <a:ln cap="flat" cmpd="sng" w="114300">
            <a:solidFill>
              <a:schemeClr val="accent1"/>
            </a:solidFill>
            <a:prstDash val="solid"/>
            <a:round/>
            <a:headEnd len="med" w="med" type="none"/>
            <a:tailEnd len="med" w="med" type="none"/>
          </a:ln>
        </p:spPr>
      </p:cxnSp>
      <p:cxnSp>
        <p:nvCxnSpPr>
          <p:cNvPr id="150" name="Google Shape;150;p21"/>
          <p:cNvCxnSpPr/>
          <p:nvPr/>
        </p:nvCxnSpPr>
        <p:spPr>
          <a:xfrm>
            <a:off x="12324525" y="5848988"/>
            <a:ext cx="29700" cy="1871700"/>
          </a:xfrm>
          <a:prstGeom prst="straightConnector1">
            <a:avLst/>
          </a:prstGeom>
          <a:noFill/>
          <a:ln cap="flat" cmpd="sng" w="114300">
            <a:solidFill>
              <a:schemeClr val="accent1"/>
            </a:solidFill>
            <a:prstDash val="solid"/>
            <a:round/>
            <a:headEnd len="med" w="med" type="none"/>
            <a:tailEnd len="med" w="med" type="none"/>
          </a:ln>
        </p:spPr>
      </p:cxnSp>
      <p:cxnSp>
        <p:nvCxnSpPr>
          <p:cNvPr id="151" name="Google Shape;151;p21"/>
          <p:cNvCxnSpPr/>
          <p:nvPr/>
        </p:nvCxnSpPr>
        <p:spPr>
          <a:xfrm rot="10800000">
            <a:off x="16018000" y="1731400"/>
            <a:ext cx="23100" cy="3948300"/>
          </a:xfrm>
          <a:prstGeom prst="straightConnector1">
            <a:avLst/>
          </a:prstGeom>
          <a:noFill/>
          <a:ln cap="flat" cmpd="sng" w="114300">
            <a:solidFill>
              <a:schemeClr val="accent5"/>
            </a:solidFill>
            <a:prstDash val="solid"/>
            <a:round/>
            <a:headEnd len="med" w="med" type="none"/>
            <a:tailEnd len="med" w="med" type="none"/>
          </a:ln>
        </p:spPr>
      </p:cxnSp>
      <p:sp>
        <p:nvSpPr>
          <p:cNvPr id="152" name="Google Shape;152;p21"/>
          <p:cNvSpPr txBox="1"/>
          <p:nvPr/>
        </p:nvSpPr>
        <p:spPr>
          <a:xfrm>
            <a:off x="13943700" y="136500"/>
            <a:ext cx="4083900" cy="1524600"/>
          </a:xfrm>
          <a:prstGeom prst="rect">
            <a:avLst/>
          </a:prstGeom>
          <a:noFill/>
          <a:ln cap="flat" cmpd="sng" w="114300">
            <a:solidFill>
              <a:srgbClr val="F03C78"/>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GB" sz="3500">
                <a:solidFill>
                  <a:schemeClr val="accent5"/>
                </a:solidFill>
                <a:latin typeface="Montserrat"/>
                <a:ea typeface="Montserrat"/>
                <a:cs typeface="Montserrat"/>
                <a:sym typeface="Montserrat"/>
              </a:rPr>
              <a:t>1948: NHS Turning point</a:t>
            </a:r>
            <a:endParaRPr b="1" sz="3500">
              <a:solidFill>
                <a:schemeClr val="accent5"/>
              </a:solidFill>
              <a:latin typeface="Montserrat"/>
              <a:ea typeface="Montserrat"/>
              <a:cs typeface="Montserrat"/>
              <a:sym typeface="Montserrat"/>
            </a:endParaRPr>
          </a:p>
        </p:txBody>
      </p:sp>
      <p:sp>
        <p:nvSpPr>
          <p:cNvPr id="153" name="Google Shape;153;p21"/>
          <p:cNvSpPr/>
          <p:nvPr/>
        </p:nvSpPr>
        <p:spPr>
          <a:xfrm>
            <a:off x="15695400" y="5362150"/>
            <a:ext cx="606300" cy="665400"/>
          </a:xfrm>
          <a:prstGeom prst="ellipse">
            <a:avLst/>
          </a:prstGeom>
          <a:solidFill>
            <a:srgbClr val="F03C78"/>
          </a:solidFill>
          <a:ln cap="flat" cmpd="sng" w="9525">
            <a:solidFill>
              <a:srgbClr val="F03C7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2"/>
          <p:cNvSpPr txBox="1"/>
          <p:nvPr/>
        </p:nvSpPr>
        <p:spPr>
          <a:xfrm>
            <a:off x="460750" y="375500"/>
            <a:ext cx="17246400" cy="16272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b="1" lang="en-GB" sz="4400">
                <a:latin typeface="Montserrat"/>
                <a:ea typeface="Montserrat"/>
                <a:cs typeface="Montserrat"/>
                <a:sym typeface="Montserrat"/>
              </a:rPr>
              <a:t>20th century treatment</a:t>
            </a:r>
            <a:endParaRPr b="1" sz="4400">
              <a:latin typeface="Montserrat"/>
              <a:ea typeface="Montserrat"/>
              <a:cs typeface="Montserrat"/>
              <a:sym typeface="Montserrat"/>
            </a:endParaRPr>
          </a:p>
          <a:p>
            <a:pPr indent="0" lvl="0" marL="0" rtl="0" algn="l">
              <a:lnSpc>
                <a:spcPct val="115000"/>
              </a:lnSpc>
              <a:spcBef>
                <a:spcPts val="0"/>
              </a:spcBef>
              <a:spcAft>
                <a:spcPts val="0"/>
              </a:spcAft>
              <a:buNone/>
            </a:pPr>
            <a:r>
              <a:t/>
            </a:r>
            <a:endParaRPr b="1" sz="4400">
              <a:latin typeface="Montserrat"/>
              <a:ea typeface="Montserrat"/>
              <a:cs typeface="Montserrat"/>
              <a:sym typeface="Montserrat"/>
            </a:endParaRPr>
          </a:p>
        </p:txBody>
      </p:sp>
      <p:sp>
        <p:nvSpPr>
          <p:cNvPr id="159" name="Google Shape;159;p22"/>
          <p:cNvSpPr txBox="1"/>
          <p:nvPr/>
        </p:nvSpPr>
        <p:spPr>
          <a:xfrm>
            <a:off x="765550" y="6302150"/>
            <a:ext cx="3085200" cy="965400"/>
          </a:xfrm>
          <a:prstGeom prst="rect">
            <a:avLst/>
          </a:prstGeom>
          <a:noFill/>
          <a:ln>
            <a:noFill/>
          </a:ln>
        </p:spPr>
        <p:txBody>
          <a:bodyPr anchorCtr="0" anchor="t" bIns="0" lIns="0" spcFirstLastPara="1" rIns="0" wrap="square" tIns="0">
            <a:noAutofit/>
          </a:bodyPr>
          <a:lstStyle/>
          <a:p>
            <a:pPr indent="0" lvl="0" marL="0" rtl="0" algn="l">
              <a:lnSpc>
                <a:spcPct val="130000"/>
              </a:lnSpc>
              <a:spcBef>
                <a:spcPts val="0"/>
              </a:spcBef>
              <a:spcAft>
                <a:spcPts val="0"/>
              </a:spcAft>
              <a:buNone/>
            </a:pPr>
            <a:r>
              <a:rPr lang="en-GB" sz="3600">
                <a:solidFill>
                  <a:srgbClr val="434343"/>
                </a:solidFill>
                <a:latin typeface="Montserrat"/>
                <a:ea typeface="Montserrat"/>
                <a:cs typeface="Montserrat"/>
                <a:sym typeface="Montserrat"/>
              </a:rPr>
              <a:t>1950</a:t>
            </a:r>
            <a:br>
              <a:rPr lang="en-GB" sz="3600">
                <a:solidFill>
                  <a:srgbClr val="434343"/>
                </a:solidFill>
                <a:latin typeface="Montserrat"/>
                <a:ea typeface="Montserrat"/>
                <a:cs typeface="Montserrat"/>
                <a:sym typeface="Montserrat"/>
              </a:rPr>
            </a:br>
            <a:endParaRPr sz="3600">
              <a:solidFill>
                <a:srgbClr val="434343"/>
              </a:solidFill>
              <a:latin typeface="Montserrat"/>
              <a:ea typeface="Montserrat"/>
              <a:cs typeface="Montserrat"/>
              <a:sym typeface="Montserrat"/>
            </a:endParaRPr>
          </a:p>
          <a:p>
            <a:pPr indent="0" lvl="0" marL="0" rtl="0" algn="l">
              <a:lnSpc>
                <a:spcPct val="130000"/>
              </a:lnSpc>
              <a:spcBef>
                <a:spcPts val="2000"/>
              </a:spcBef>
              <a:spcAft>
                <a:spcPts val="2000"/>
              </a:spcAft>
              <a:buNone/>
            </a:pPr>
            <a:r>
              <a:t/>
            </a:r>
            <a:endParaRPr sz="3600">
              <a:solidFill>
                <a:srgbClr val="434343"/>
              </a:solidFill>
              <a:latin typeface="Montserrat"/>
              <a:ea typeface="Montserrat"/>
              <a:cs typeface="Montserrat"/>
              <a:sym typeface="Montserrat"/>
            </a:endParaRPr>
          </a:p>
        </p:txBody>
      </p:sp>
      <p:grpSp>
        <p:nvGrpSpPr>
          <p:cNvPr id="160" name="Google Shape;160;p22"/>
          <p:cNvGrpSpPr/>
          <p:nvPr/>
        </p:nvGrpSpPr>
        <p:grpSpPr>
          <a:xfrm>
            <a:off x="1428600" y="5750000"/>
            <a:ext cx="15430800" cy="449900"/>
            <a:chOff x="714300" y="2951200"/>
            <a:chExt cx="7715400" cy="224950"/>
          </a:xfrm>
        </p:grpSpPr>
        <p:cxnSp>
          <p:nvCxnSpPr>
            <p:cNvPr id="161" name="Google Shape;161;p22"/>
            <p:cNvCxnSpPr/>
            <p:nvPr/>
          </p:nvCxnSpPr>
          <p:spPr>
            <a:xfrm rot="10800000">
              <a:off x="714300" y="2951200"/>
              <a:ext cx="7715400" cy="0"/>
            </a:xfrm>
            <a:prstGeom prst="straightConnector1">
              <a:avLst/>
            </a:prstGeom>
            <a:noFill/>
            <a:ln cap="flat" cmpd="sng" w="38100">
              <a:solidFill>
                <a:srgbClr val="434343"/>
              </a:solidFill>
              <a:prstDash val="solid"/>
              <a:round/>
              <a:headEnd len="med" w="med" type="none"/>
              <a:tailEnd len="med" w="med" type="none"/>
            </a:ln>
          </p:spPr>
        </p:cxnSp>
        <p:cxnSp>
          <p:nvCxnSpPr>
            <p:cNvPr id="162" name="Google Shape;162;p22"/>
            <p:cNvCxnSpPr/>
            <p:nvPr/>
          </p:nvCxnSpPr>
          <p:spPr>
            <a:xfrm>
              <a:off x="744825" y="2965250"/>
              <a:ext cx="0" cy="210900"/>
            </a:xfrm>
            <a:prstGeom prst="straightConnector1">
              <a:avLst/>
            </a:prstGeom>
            <a:noFill/>
            <a:ln cap="flat" cmpd="sng" w="38100">
              <a:solidFill>
                <a:srgbClr val="434343"/>
              </a:solidFill>
              <a:prstDash val="solid"/>
              <a:round/>
              <a:headEnd len="med" w="med" type="none"/>
              <a:tailEnd len="med" w="med" type="none"/>
            </a:ln>
          </p:spPr>
        </p:cxnSp>
        <p:cxnSp>
          <p:nvCxnSpPr>
            <p:cNvPr id="163" name="Google Shape;163;p22"/>
            <p:cNvCxnSpPr/>
            <p:nvPr/>
          </p:nvCxnSpPr>
          <p:spPr>
            <a:xfrm>
              <a:off x="2802225" y="2965250"/>
              <a:ext cx="0" cy="210900"/>
            </a:xfrm>
            <a:prstGeom prst="straightConnector1">
              <a:avLst/>
            </a:prstGeom>
            <a:noFill/>
            <a:ln cap="flat" cmpd="sng" w="38100">
              <a:solidFill>
                <a:srgbClr val="434343"/>
              </a:solidFill>
              <a:prstDash val="solid"/>
              <a:round/>
              <a:headEnd len="med" w="med" type="none"/>
              <a:tailEnd len="med" w="med" type="none"/>
            </a:ln>
          </p:spPr>
        </p:cxnSp>
        <p:cxnSp>
          <p:nvCxnSpPr>
            <p:cNvPr id="164" name="Google Shape;164;p22"/>
            <p:cNvCxnSpPr/>
            <p:nvPr/>
          </p:nvCxnSpPr>
          <p:spPr>
            <a:xfrm>
              <a:off x="4707225" y="2965250"/>
              <a:ext cx="0" cy="210900"/>
            </a:xfrm>
            <a:prstGeom prst="straightConnector1">
              <a:avLst/>
            </a:prstGeom>
            <a:noFill/>
            <a:ln cap="flat" cmpd="sng" w="38100">
              <a:solidFill>
                <a:srgbClr val="434343"/>
              </a:solidFill>
              <a:prstDash val="solid"/>
              <a:round/>
              <a:headEnd len="med" w="med" type="none"/>
              <a:tailEnd len="med" w="med" type="none"/>
            </a:ln>
          </p:spPr>
        </p:cxnSp>
        <p:cxnSp>
          <p:nvCxnSpPr>
            <p:cNvPr id="165" name="Google Shape;165;p22"/>
            <p:cNvCxnSpPr/>
            <p:nvPr/>
          </p:nvCxnSpPr>
          <p:spPr>
            <a:xfrm>
              <a:off x="6536025" y="2965250"/>
              <a:ext cx="0" cy="210900"/>
            </a:xfrm>
            <a:prstGeom prst="straightConnector1">
              <a:avLst/>
            </a:prstGeom>
            <a:noFill/>
            <a:ln cap="flat" cmpd="sng" w="38100">
              <a:solidFill>
                <a:srgbClr val="434343"/>
              </a:solidFill>
              <a:prstDash val="solid"/>
              <a:round/>
              <a:headEnd len="med" w="med" type="none"/>
              <a:tailEnd len="med" w="med" type="none"/>
            </a:ln>
          </p:spPr>
        </p:cxnSp>
        <p:cxnSp>
          <p:nvCxnSpPr>
            <p:cNvPr id="166" name="Google Shape;166;p22"/>
            <p:cNvCxnSpPr/>
            <p:nvPr/>
          </p:nvCxnSpPr>
          <p:spPr>
            <a:xfrm>
              <a:off x="8288625" y="2965250"/>
              <a:ext cx="0" cy="210900"/>
            </a:xfrm>
            <a:prstGeom prst="straightConnector1">
              <a:avLst/>
            </a:prstGeom>
            <a:noFill/>
            <a:ln cap="flat" cmpd="sng" w="38100">
              <a:solidFill>
                <a:srgbClr val="434343"/>
              </a:solidFill>
              <a:prstDash val="solid"/>
              <a:round/>
              <a:headEnd len="med" w="med" type="none"/>
              <a:tailEnd len="med" w="med" type="none"/>
            </a:ln>
          </p:spPr>
        </p:cxnSp>
      </p:grpSp>
      <p:sp>
        <p:nvSpPr>
          <p:cNvPr id="167" name="Google Shape;167;p22"/>
          <p:cNvSpPr txBox="1"/>
          <p:nvPr/>
        </p:nvSpPr>
        <p:spPr>
          <a:xfrm>
            <a:off x="8820000" y="6496488"/>
            <a:ext cx="3085200" cy="965400"/>
          </a:xfrm>
          <a:prstGeom prst="rect">
            <a:avLst/>
          </a:prstGeom>
          <a:noFill/>
          <a:ln>
            <a:noFill/>
          </a:ln>
        </p:spPr>
        <p:txBody>
          <a:bodyPr anchorCtr="0" anchor="t" bIns="0" lIns="0" spcFirstLastPara="1" rIns="0" wrap="square" tIns="0">
            <a:noAutofit/>
          </a:bodyPr>
          <a:lstStyle/>
          <a:p>
            <a:pPr indent="0" lvl="0" marL="0" rtl="0" algn="l">
              <a:lnSpc>
                <a:spcPct val="130000"/>
              </a:lnSpc>
              <a:spcBef>
                <a:spcPts val="0"/>
              </a:spcBef>
              <a:spcAft>
                <a:spcPts val="0"/>
              </a:spcAft>
              <a:buNone/>
            </a:pPr>
            <a:r>
              <a:rPr lang="en-GB" sz="3600">
                <a:solidFill>
                  <a:srgbClr val="434343"/>
                </a:solidFill>
                <a:latin typeface="Montserrat"/>
                <a:ea typeface="Montserrat"/>
                <a:cs typeface="Montserrat"/>
                <a:sym typeface="Montserrat"/>
              </a:rPr>
              <a:t>1975</a:t>
            </a:r>
            <a:br>
              <a:rPr lang="en-GB" sz="3600">
                <a:solidFill>
                  <a:srgbClr val="434343"/>
                </a:solidFill>
                <a:latin typeface="Montserrat"/>
                <a:ea typeface="Montserrat"/>
                <a:cs typeface="Montserrat"/>
                <a:sym typeface="Montserrat"/>
              </a:rPr>
            </a:br>
            <a:endParaRPr sz="3600">
              <a:solidFill>
                <a:srgbClr val="434343"/>
              </a:solidFill>
              <a:latin typeface="Montserrat"/>
              <a:ea typeface="Montserrat"/>
              <a:cs typeface="Montserrat"/>
              <a:sym typeface="Montserrat"/>
            </a:endParaRPr>
          </a:p>
          <a:p>
            <a:pPr indent="0" lvl="0" marL="0" rtl="0" algn="l">
              <a:lnSpc>
                <a:spcPct val="130000"/>
              </a:lnSpc>
              <a:spcBef>
                <a:spcPts val="2000"/>
              </a:spcBef>
              <a:spcAft>
                <a:spcPts val="2000"/>
              </a:spcAft>
              <a:buNone/>
            </a:pPr>
            <a:r>
              <a:t/>
            </a:r>
            <a:endParaRPr sz="3600">
              <a:solidFill>
                <a:srgbClr val="434343"/>
              </a:solidFill>
              <a:latin typeface="Montserrat"/>
              <a:ea typeface="Montserrat"/>
              <a:cs typeface="Montserrat"/>
              <a:sym typeface="Montserrat"/>
            </a:endParaRPr>
          </a:p>
        </p:txBody>
      </p:sp>
      <p:sp>
        <p:nvSpPr>
          <p:cNvPr id="168" name="Google Shape;168;p22"/>
          <p:cNvSpPr txBox="1"/>
          <p:nvPr/>
        </p:nvSpPr>
        <p:spPr>
          <a:xfrm>
            <a:off x="16624725" y="6302150"/>
            <a:ext cx="2413800" cy="965400"/>
          </a:xfrm>
          <a:prstGeom prst="rect">
            <a:avLst/>
          </a:prstGeom>
          <a:noFill/>
          <a:ln>
            <a:noFill/>
          </a:ln>
        </p:spPr>
        <p:txBody>
          <a:bodyPr anchorCtr="0" anchor="t" bIns="0" lIns="0" spcFirstLastPara="1" rIns="0" wrap="square" tIns="0">
            <a:noAutofit/>
          </a:bodyPr>
          <a:lstStyle/>
          <a:p>
            <a:pPr indent="0" lvl="0" marL="0" rtl="0" algn="l">
              <a:lnSpc>
                <a:spcPct val="130000"/>
              </a:lnSpc>
              <a:spcBef>
                <a:spcPts val="0"/>
              </a:spcBef>
              <a:spcAft>
                <a:spcPts val="0"/>
              </a:spcAft>
              <a:buNone/>
            </a:pPr>
            <a:r>
              <a:rPr lang="en-GB" sz="3600">
                <a:solidFill>
                  <a:srgbClr val="434343"/>
                </a:solidFill>
                <a:latin typeface="Montserrat"/>
                <a:ea typeface="Montserrat"/>
                <a:cs typeface="Montserrat"/>
                <a:sym typeface="Montserrat"/>
              </a:rPr>
              <a:t>2000</a:t>
            </a:r>
            <a:br>
              <a:rPr lang="en-GB" sz="3600">
                <a:solidFill>
                  <a:srgbClr val="434343"/>
                </a:solidFill>
                <a:latin typeface="Montserrat"/>
                <a:ea typeface="Montserrat"/>
                <a:cs typeface="Montserrat"/>
                <a:sym typeface="Montserrat"/>
              </a:rPr>
            </a:br>
            <a:endParaRPr sz="3600">
              <a:solidFill>
                <a:srgbClr val="434343"/>
              </a:solidFill>
              <a:latin typeface="Montserrat"/>
              <a:ea typeface="Montserrat"/>
              <a:cs typeface="Montserrat"/>
              <a:sym typeface="Montserrat"/>
            </a:endParaRPr>
          </a:p>
          <a:p>
            <a:pPr indent="0" lvl="0" marL="0" rtl="0" algn="l">
              <a:lnSpc>
                <a:spcPct val="130000"/>
              </a:lnSpc>
              <a:spcBef>
                <a:spcPts val="2000"/>
              </a:spcBef>
              <a:spcAft>
                <a:spcPts val="2000"/>
              </a:spcAft>
              <a:buNone/>
            </a:pPr>
            <a:r>
              <a:t/>
            </a:r>
            <a:endParaRPr sz="3600">
              <a:solidFill>
                <a:srgbClr val="434343"/>
              </a:solidFill>
              <a:latin typeface="Montserrat"/>
              <a:ea typeface="Montserrat"/>
              <a:cs typeface="Montserrat"/>
              <a:sym typeface="Montserrat"/>
            </a:endParaRPr>
          </a:p>
        </p:txBody>
      </p:sp>
      <p:sp>
        <p:nvSpPr>
          <p:cNvPr id="169" name="Google Shape;169;p22"/>
          <p:cNvSpPr txBox="1"/>
          <p:nvPr/>
        </p:nvSpPr>
        <p:spPr>
          <a:xfrm>
            <a:off x="1428600" y="2895200"/>
            <a:ext cx="3000000" cy="1962300"/>
          </a:xfrm>
          <a:prstGeom prst="rect">
            <a:avLst/>
          </a:prstGeom>
          <a:noFill/>
          <a:ln cap="flat" cmpd="sng" w="114300">
            <a:solidFill>
              <a:schemeClr val="accent3"/>
            </a:solidFill>
            <a:prstDash val="solid"/>
            <a:round/>
            <a:headEnd len="sm" w="sm" type="none"/>
            <a:tailEnd len="sm" w="sm" type="none"/>
          </a:ln>
        </p:spPr>
        <p:txBody>
          <a:bodyPr anchorCtr="0" anchor="t" bIns="91425" lIns="91425" spcFirstLastPara="1" rIns="91425" wrap="square" tIns="91425">
            <a:noAutofit/>
          </a:bodyPr>
          <a:lstStyle/>
          <a:p>
            <a:pPr indent="0" lvl="0" marL="0" rtl="0" algn="ctr">
              <a:lnSpc>
                <a:spcPct val="90000"/>
              </a:lnSpc>
              <a:spcBef>
                <a:spcPts val="1000"/>
              </a:spcBef>
              <a:spcAft>
                <a:spcPts val="0"/>
              </a:spcAft>
              <a:buNone/>
            </a:pPr>
            <a:r>
              <a:rPr b="1" lang="en-GB" sz="3500">
                <a:solidFill>
                  <a:schemeClr val="accent3"/>
                </a:solidFill>
                <a:latin typeface="Montserrat"/>
                <a:ea typeface="Montserrat"/>
                <a:cs typeface="Montserrat"/>
                <a:sym typeface="Montserrat"/>
              </a:rPr>
              <a:t>1953: Heart bypass machine</a:t>
            </a:r>
            <a:endParaRPr b="1" sz="3500">
              <a:solidFill>
                <a:schemeClr val="accent3"/>
              </a:solidFill>
              <a:latin typeface="Montserrat"/>
              <a:ea typeface="Montserrat"/>
              <a:cs typeface="Montserrat"/>
              <a:sym typeface="Montserrat"/>
            </a:endParaRPr>
          </a:p>
        </p:txBody>
      </p:sp>
      <p:sp>
        <p:nvSpPr>
          <p:cNvPr id="170" name="Google Shape;170;p22"/>
          <p:cNvSpPr txBox="1"/>
          <p:nvPr/>
        </p:nvSpPr>
        <p:spPr>
          <a:xfrm>
            <a:off x="7882750" y="2024225"/>
            <a:ext cx="3612300" cy="1627200"/>
          </a:xfrm>
          <a:prstGeom prst="rect">
            <a:avLst/>
          </a:prstGeom>
          <a:noFill/>
          <a:ln cap="flat" cmpd="sng" w="114300">
            <a:solidFill>
              <a:schemeClr val="accent3"/>
            </a:solidFill>
            <a:prstDash val="solid"/>
            <a:round/>
            <a:headEnd len="sm" w="sm" type="none"/>
            <a:tailEnd len="sm" w="sm" type="none"/>
          </a:ln>
        </p:spPr>
        <p:txBody>
          <a:bodyPr anchorCtr="0" anchor="t" bIns="91425" lIns="91425" spcFirstLastPara="1" rIns="91425" wrap="square" tIns="91425">
            <a:noAutofit/>
          </a:bodyPr>
          <a:lstStyle/>
          <a:p>
            <a:pPr indent="0" lvl="0" marL="0" rtl="0" algn="ctr">
              <a:lnSpc>
                <a:spcPct val="90000"/>
              </a:lnSpc>
              <a:spcBef>
                <a:spcPts val="1000"/>
              </a:spcBef>
              <a:spcAft>
                <a:spcPts val="0"/>
              </a:spcAft>
              <a:buNone/>
            </a:pPr>
            <a:r>
              <a:rPr b="1" lang="en-GB" sz="3500">
                <a:solidFill>
                  <a:schemeClr val="accent3"/>
                </a:solidFill>
                <a:latin typeface="Montserrat"/>
                <a:ea typeface="Montserrat"/>
                <a:cs typeface="Montserrat"/>
                <a:sym typeface="Montserrat"/>
              </a:rPr>
              <a:t>1972: Hip replacements</a:t>
            </a:r>
            <a:endParaRPr b="1" sz="3500">
              <a:solidFill>
                <a:schemeClr val="accent3"/>
              </a:solidFill>
              <a:latin typeface="Montserrat"/>
              <a:ea typeface="Montserrat"/>
              <a:cs typeface="Montserrat"/>
              <a:sym typeface="Montserrat"/>
            </a:endParaRPr>
          </a:p>
        </p:txBody>
      </p:sp>
      <p:sp>
        <p:nvSpPr>
          <p:cNvPr id="171" name="Google Shape;171;p22"/>
          <p:cNvSpPr txBox="1"/>
          <p:nvPr/>
        </p:nvSpPr>
        <p:spPr>
          <a:xfrm>
            <a:off x="1642050" y="6975450"/>
            <a:ext cx="3000000" cy="1871700"/>
          </a:xfrm>
          <a:prstGeom prst="rect">
            <a:avLst/>
          </a:prstGeom>
          <a:noFill/>
          <a:ln cap="flat" cmpd="sng" w="114300">
            <a:solidFill>
              <a:schemeClr val="accent3"/>
            </a:solidFill>
            <a:prstDash val="solid"/>
            <a:round/>
            <a:headEnd len="sm" w="sm" type="none"/>
            <a:tailEnd len="sm" w="sm" type="none"/>
          </a:ln>
        </p:spPr>
        <p:txBody>
          <a:bodyPr anchorCtr="0" anchor="t" bIns="91425" lIns="91425" spcFirstLastPara="1" rIns="91425" wrap="square" tIns="91425">
            <a:noAutofit/>
          </a:bodyPr>
          <a:lstStyle/>
          <a:p>
            <a:pPr indent="0" lvl="0" marL="0" rtl="0" algn="ctr">
              <a:lnSpc>
                <a:spcPct val="90000"/>
              </a:lnSpc>
              <a:spcBef>
                <a:spcPts val="1000"/>
              </a:spcBef>
              <a:spcAft>
                <a:spcPts val="0"/>
              </a:spcAft>
              <a:buNone/>
            </a:pPr>
            <a:r>
              <a:rPr b="1" lang="en-GB" sz="3500">
                <a:solidFill>
                  <a:schemeClr val="accent3"/>
                </a:solidFill>
                <a:latin typeface="Montserrat"/>
                <a:ea typeface="Montserrat"/>
                <a:cs typeface="Montserrat"/>
                <a:sym typeface="Montserrat"/>
              </a:rPr>
              <a:t>1956: Kidney transplant</a:t>
            </a:r>
            <a:endParaRPr b="1" sz="3500">
              <a:solidFill>
                <a:schemeClr val="accent3"/>
              </a:solidFill>
              <a:latin typeface="Montserrat"/>
              <a:ea typeface="Montserrat"/>
              <a:cs typeface="Montserrat"/>
              <a:sym typeface="Montserrat"/>
            </a:endParaRPr>
          </a:p>
        </p:txBody>
      </p:sp>
      <p:sp>
        <p:nvSpPr>
          <p:cNvPr id="172" name="Google Shape;172;p22"/>
          <p:cNvSpPr txBox="1"/>
          <p:nvPr/>
        </p:nvSpPr>
        <p:spPr>
          <a:xfrm>
            <a:off x="4642050" y="3446300"/>
            <a:ext cx="3000000" cy="1411200"/>
          </a:xfrm>
          <a:prstGeom prst="rect">
            <a:avLst/>
          </a:prstGeom>
          <a:noFill/>
          <a:ln cap="flat" cmpd="sng" w="114300">
            <a:solidFill>
              <a:schemeClr val="accent3"/>
            </a:solidFill>
            <a:prstDash val="solid"/>
            <a:round/>
            <a:headEnd len="sm" w="sm" type="none"/>
            <a:tailEnd len="sm" w="sm" type="none"/>
          </a:ln>
        </p:spPr>
        <p:txBody>
          <a:bodyPr anchorCtr="0" anchor="t" bIns="91425" lIns="91425" spcFirstLastPara="1" rIns="91425" wrap="square" tIns="91425">
            <a:noAutofit/>
          </a:bodyPr>
          <a:lstStyle/>
          <a:p>
            <a:pPr indent="0" lvl="0" marL="0" rtl="0" algn="ctr">
              <a:lnSpc>
                <a:spcPct val="90000"/>
              </a:lnSpc>
              <a:spcBef>
                <a:spcPts val="1000"/>
              </a:spcBef>
              <a:spcAft>
                <a:spcPts val="0"/>
              </a:spcAft>
              <a:buNone/>
            </a:pPr>
            <a:r>
              <a:rPr b="1" lang="en-GB" sz="3500">
                <a:solidFill>
                  <a:schemeClr val="accent3"/>
                </a:solidFill>
                <a:latin typeface="Montserrat"/>
                <a:ea typeface="Montserrat"/>
                <a:cs typeface="Montserrat"/>
                <a:sym typeface="Montserrat"/>
              </a:rPr>
              <a:t>1963: Lung transplant</a:t>
            </a:r>
            <a:endParaRPr b="1" sz="3500">
              <a:solidFill>
                <a:schemeClr val="accent3"/>
              </a:solidFill>
              <a:latin typeface="Montserrat"/>
              <a:ea typeface="Montserrat"/>
              <a:cs typeface="Montserrat"/>
              <a:sym typeface="Montserrat"/>
            </a:endParaRPr>
          </a:p>
        </p:txBody>
      </p:sp>
      <p:sp>
        <p:nvSpPr>
          <p:cNvPr id="173" name="Google Shape;173;p22"/>
          <p:cNvSpPr txBox="1"/>
          <p:nvPr/>
        </p:nvSpPr>
        <p:spPr>
          <a:xfrm>
            <a:off x="12117025" y="1873800"/>
            <a:ext cx="4637700" cy="1524600"/>
          </a:xfrm>
          <a:prstGeom prst="rect">
            <a:avLst/>
          </a:prstGeom>
          <a:noFill/>
          <a:ln cap="flat" cmpd="sng" w="114300">
            <a:solidFill>
              <a:schemeClr val="accent3"/>
            </a:solidFill>
            <a:prstDash val="solid"/>
            <a:round/>
            <a:headEnd len="sm" w="sm" type="none"/>
            <a:tailEnd len="sm" w="sm" type="none"/>
          </a:ln>
        </p:spPr>
        <p:txBody>
          <a:bodyPr anchorCtr="0" anchor="t" bIns="91425" lIns="91425" spcFirstLastPara="1" rIns="91425" wrap="square" tIns="91425">
            <a:noAutofit/>
          </a:bodyPr>
          <a:lstStyle/>
          <a:p>
            <a:pPr indent="0" lvl="0" marL="0" rtl="0" algn="ctr">
              <a:lnSpc>
                <a:spcPct val="90000"/>
              </a:lnSpc>
              <a:spcBef>
                <a:spcPts val="1000"/>
              </a:spcBef>
              <a:spcAft>
                <a:spcPts val="0"/>
              </a:spcAft>
              <a:buNone/>
            </a:pPr>
            <a:r>
              <a:rPr b="1" lang="en-GB" sz="3500">
                <a:solidFill>
                  <a:schemeClr val="accent3"/>
                </a:solidFill>
                <a:latin typeface="Montserrat"/>
                <a:ea typeface="Montserrat"/>
                <a:cs typeface="Montserrat"/>
                <a:sym typeface="Montserrat"/>
              </a:rPr>
              <a:t>1985: Computer assisted surgery</a:t>
            </a:r>
            <a:endParaRPr b="1" sz="3500">
              <a:solidFill>
                <a:schemeClr val="accent3"/>
              </a:solidFill>
              <a:latin typeface="Montserrat"/>
              <a:ea typeface="Montserrat"/>
              <a:cs typeface="Montserrat"/>
              <a:sym typeface="Montserrat"/>
            </a:endParaRPr>
          </a:p>
        </p:txBody>
      </p:sp>
      <p:sp>
        <p:nvSpPr>
          <p:cNvPr id="174" name="Google Shape;174;p22"/>
          <p:cNvSpPr txBox="1"/>
          <p:nvPr/>
        </p:nvSpPr>
        <p:spPr>
          <a:xfrm>
            <a:off x="10168425" y="6885150"/>
            <a:ext cx="3339000" cy="2052300"/>
          </a:xfrm>
          <a:prstGeom prst="rect">
            <a:avLst/>
          </a:prstGeom>
          <a:noFill/>
          <a:ln cap="flat" cmpd="sng" w="114300">
            <a:solidFill>
              <a:schemeClr val="accent3"/>
            </a:solidFill>
            <a:prstDash val="solid"/>
            <a:round/>
            <a:headEnd len="sm" w="sm" type="none"/>
            <a:tailEnd len="sm" w="sm" type="none"/>
          </a:ln>
        </p:spPr>
        <p:txBody>
          <a:bodyPr anchorCtr="0" anchor="t" bIns="91425" lIns="91425" spcFirstLastPara="1" rIns="91425" wrap="square" tIns="91425">
            <a:noAutofit/>
          </a:bodyPr>
          <a:lstStyle/>
          <a:p>
            <a:pPr indent="0" lvl="0" marL="0" rtl="0" algn="ctr">
              <a:lnSpc>
                <a:spcPct val="90000"/>
              </a:lnSpc>
              <a:spcBef>
                <a:spcPts val="1000"/>
              </a:spcBef>
              <a:spcAft>
                <a:spcPts val="0"/>
              </a:spcAft>
              <a:buNone/>
            </a:pPr>
            <a:r>
              <a:rPr b="1" lang="en-GB" sz="3500">
                <a:solidFill>
                  <a:schemeClr val="accent3"/>
                </a:solidFill>
                <a:latin typeface="Montserrat"/>
                <a:ea typeface="Montserrat"/>
                <a:cs typeface="Montserrat"/>
                <a:sym typeface="Montserrat"/>
              </a:rPr>
              <a:t>1980s: Key-hole surgery</a:t>
            </a:r>
            <a:endParaRPr b="1" sz="3500">
              <a:solidFill>
                <a:schemeClr val="accent3"/>
              </a:solidFill>
              <a:latin typeface="Montserrat"/>
              <a:ea typeface="Montserrat"/>
              <a:cs typeface="Montserrat"/>
              <a:sym typeface="Montserrat"/>
            </a:endParaRPr>
          </a:p>
        </p:txBody>
      </p:sp>
      <p:cxnSp>
        <p:nvCxnSpPr>
          <p:cNvPr id="175" name="Google Shape;175;p22"/>
          <p:cNvCxnSpPr/>
          <p:nvPr/>
        </p:nvCxnSpPr>
        <p:spPr>
          <a:xfrm>
            <a:off x="1833325" y="4914325"/>
            <a:ext cx="76500" cy="764100"/>
          </a:xfrm>
          <a:prstGeom prst="straightConnector1">
            <a:avLst/>
          </a:prstGeom>
          <a:noFill/>
          <a:ln cap="flat" cmpd="sng" w="114300">
            <a:solidFill>
              <a:schemeClr val="accent3"/>
            </a:solidFill>
            <a:prstDash val="solid"/>
            <a:round/>
            <a:headEnd len="med" w="med" type="none"/>
            <a:tailEnd len="med" w="med" type="none"/>
          </a:ln>
        </p:spPr>
      </p:cxnSp>
      <p:cxnSp>
        <p:nvCxnSpPr>
          <p:cNvPr id="176" name="Google Shape;176;p22"/>
          <p:cNvCxnSpPr/>
          <p:nvPr/>
        </p:nvCxnSpPr>
        <p:spPr>
          <a:xfrm>
            <a:off x="11458300" y="5754600"/>
            <a:ext cx="41100" cy="1083000"/>
          </a:xfrm>
          <a:prstGeom prst="straightConnector1">
            <a:avLst/>
          </a:prstGeom>
          <a:noFill/>
          <a:ln cap="flat" cmpd="sng" w="114300">
            <a:solidFill>
              <a:schemeClr val="accent3"/>
            </a:solidFill>
            <a:prstDash val="solid"/>
            <a:round/>
            <a:headEnd len="med" w="med" type="none"/>
            <a:tailEnd len="med" w="med" type="none"/>
          </a:ln>
        </p:spPr>
      </p:cxnSp>
      <p:cxnSp>
        <p:nvCxnSpPr>
          <p:cNvPr id="177" name="Google Shape;177;p22"/>
          <p:cNvCxnSpPr/>
          <p:nvPr/>
        </p:nvCxnSpPr>
        <p:spPr>
          <a:xfrm flipH="1">
            <a:off x="12553150" y="3284700"/>
            <a:ext cx="25500" cy="2469900"/>
          </a:xfrm>
          <a:prstGeom prst="straightConnector1">
            <a:avLst/>
          </a:prstGeom>
          <a:noFill/>
          <a:ln cap="flat" cmpd="sng" w="114300">
            <a:solidFill>
              <a:schemeClr val="accent3"/>
            </a:solidFill>
            <a:prstDash val="solid"/>
            <a:round/>
            <a:headEnd len="med" w="med" type="none"/>
            <a:tailEnd len="med" w="med" type="none"/>
          </a:ln>
        </p:spPr>
      </p:cxnSp>
      <p:cxnSp>
        <p:nvCxnSpPr>
          <p:cNvPr id="178" name="Google Shape;178;p22"/>
          <p:cNvCxnSpPr/>
          <p:nvPr/>
        </p:nvCxnSpPr>
        <p:spPr>
          <a:xfrm>
            <a:off x="8786088" y="3674563"/>
            <a:ext cx="67800" cy="2052300"/>
          </a:xfrm>
          <a:prstGeom prst="straightConnector1">
            <a:avLst/>
          </a:prstGeom>
          <a:noFill/>
          <a:ln cap="flat" cmpd="sng" w="114300">
            <a:solidFill>
              <a:schemeClr val="accent3"/>
            </a:solidFill>
            <a:prstDash val="solid"/>
            <a:round/>
            <a:headEnd len="med" w="med" type="none"/>
            <a:tailEnd len="med" w="med" type="none"/>
          </a:ln>
        </p:spPr>
      </p:cxnSp>
      <p:cxnSp>
        <p:nvCxnSpPr>
          <p:cNvPr id="179" name="Google Shape;179;p22"/>
          <p:cNvCxnSpPr/>
          <p:nvPr/>
        </p:nvCxnSpPr>
        <p:spPr>
          <a:xfrm rot="10800000">
            <a:off x="865600" y="2851800"/>
            <a:ext cx="63900" cy="2982600"/>
          </a:xfrm>
          <a:prstGeom prst="straightConnector1">
            <a:avLst/>
          </a:prstGeom>
          <a:noFill/>
          <a:ln cap="flat" cmpd="sng" w="114300">
            <a:solidFill>
              <a:schemeClr val="accent5"/>
            </a:solidFill>
            <a:prstDash val="solid"/>
            <a:round/>
            <a:headEnd len="med" w="med" type="none"/>
            <a:tailEnd len="med" w="med" type="none"/>
          </a:ln>
        </p:spPr>
      </p:cxnSp>
      <p:sp>
        <p:nvSpPr>
          <p:cNvPr id="180" name="Google Shape;180;p22"/>
          <p:cNvSpPr txBox="1"/>
          <p:nvPr/>
        </p:nvSpPr>
        <p:spPr>
          <a:xfrm>
            <a:off x="266200" y="1251000"/>
            <a:ext cx="4083900" cy="1524600"/>
          </a:xfrm>
          <a:prstGeom prst="rect">
            <a:avLst/>
          </a:prstGeom>
          <a:noFill/>
          <a:ln cap="flat" cmpd="sng" w="114300">
            <a:solidFill>
              <a:srgbClr val="F03C78"/>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GB" sz="3500">
                <a:solidFill>
                  <a:schemeClr val="accent5"/>
                </a:solidFill>
                <a:latin typeface="Montserrat"/>
                <a:ea typeface="Montserrat"/>
                <a:cs typeface="Montserrat"/>
                <a:sym typeface="Montserrat"/>
              </a:rPr>
              <a:t>1948: NHS Turning point</a:t>
            </a:r>
            <a:endParaRPr b="1" sz="3500">
              <a:solidFill>
                <a:schemeClr val="accent5"/>
              </a:solidFill>
              <a:latin typeface="Montserrat"/>
              <a:ea typeface="Montserrat"/>
              <a:cs typeface="Montserrat"/>
              <a:sym typeface="Montserrat"/>
            </a:endParaRPr>
          </a:p>
        </p:txBody>
      </p:sp>
      <p:sp>
        <p:nvSpPr>
          <p:cNvPr id="181" name="Google Shape;181;p22"/>
          <p:cNvSpPr/>
          <p:nvPr/>
        </p:nvSpPr>
        <p:spPr>
          <a:xfrm>
            <a:off x="614800" y="5362150"/>
            <a:ext cx="606300" cy="665400"/>
          </a:xfrm>
          <a:prstGeom prst="ellipse">
            <a:avLst/>
          </a:prstGeom>
          <a:solidFill>
            <a:srgbClr val="F03C78"/>
          </a:solidFill>
          <a:ln cap="flat" cmpd="sng" w="9525">
            <a:solidFill>
              <a:srgbClr val="F03C7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22"/>
          <p:cNvSpPr txBox="1"/>
          <p:nvPr/>
        </p:nvSpPr>
        <p:spPr>
          <a:xfrm>
            <a:off x="4835375" y="6951500"/>
            <a:ext cx="3000000" cy="1871700"/>
          </a:xfrm>
          <a:prstGeom prst="rect">
            <a:avLst/>
          </a:prstGeom>
          <a:noFill/>
          <a:ln cap="flat" cmpd="sng" w="114300">
            <a:solidFill>
              <a:schemeClr val="accent3"/>
            </a:solidFill>
            <a:prstDash val="solid"/>
            <a:round/>
            <a:headEnd len="sm" w="sm" type="none"/>
            <a:tailEnd len="sm" w="sm" type="none"/>
          </a:ln>
        </p:spPr>
        <p:txBody>
          <a:bodyPr anchorCtr="0" anchor="t" bIns="91425" lIns="91425" spcFirstLastPara="1" rIns="91425" wrap="square" tIns="91425">
            <a:noAutofit/>
          </a:bodyPr>
          <a:lstStyle/>
          <a:p>
            <a:pPr indent="0" lvl="0" marL="0" rtl="0" algn="ctr">
              <a:lnSpc>
                <a:spcPct val="90000"/>
              </a:lnSpc>
              <a:spcBef>
                <a:spcPts val="1000"/>
              </a:spcBef>
              <a:spcAft>
                <a:spcPts val="0"/>
              </a:spcAft>
              <a:buNone/>
            </a:pPr>
            <a:r>
              <a:rPr b="1" lang="en-GB" sz="3500">
                <a:solidFill>
                  <a:schemeClr val="accent3"/>
                </a:solidFill>
                <a:latin typeface="Montserrat"/>
                <a:ea typeface="Montserrat"/>
                <a:cs typeface="Montserrat"/>
                <a:sym typeface="Montserrat"/>
              </a:rPr>
              <a:t>1967: Liver &amp; heart transplant</a:t>
            </a:r>
            <a:endParaRPr b="1" sz="3500">
              <a:solidFill>
                <a:schemeClr val="accent3"/>
              </a:solidFill>
              <a:latin typeface="Montserrat"/>
              <a:ea typeface="Montserrat"/>
              <a:cs typeface="Montserrat"/>
              <a:sym typeface="Montserrat"/>
            </a:endParaRPr>
          </a:p>
        </p:txBody>
      </p:sp>
      <p:cxnSp>
        <p:nvCxnSpPr>
          <p:cNvPr id="183" name="Google Shape;183;p22"/>
          <p:cNvCxnSpPr/>
          <p:nvPr/>
        </p:nvCxnSpPr>
        <p:spPr>
          <a:xfrm>
            <a:off x="2571375" y="5750000"/>
            <a:ext cx="51300" cy="1201500"/>
          </a:xfrm>
          <a:prstGeom prst="straightConnector1">
            <a:avLst/>
          </a:prstGeom>
          <a:noFill/>
          <a:ln cap="flat" cmpd="sng" w="114300">
            <a:solidFill>
              <a:schemeClr val="accent3"/>
            </a:solidFill>
            <a:prstDash val="solid"/>
            <a:round/>
            <a:headEnd len="med" w="med" type="none"/>
            <a:tailEnd len="med" w="med" type="none"/>
          </a:ln>
        </p:spPr>
      </p:cxnSp>
      <p:cxnSp>
        <p:nvCxnSpPr>
          <p:cNvPr id="184" name="Google Shape;184;p22"/>
          <p:cNvCxnSpPr/>
          <p:nvPr/>
        </p:nvCxnSpPr>
        <p:spPr>
          <a:xfrm flipH="1">
            <a:off x="5800775" y="4879975"/>
            <a:ext cx="15600" cy="832800"/>
          </a:xfrm>
          <a:prstGeom prst="straightConnector1">
            <a:avLst/>
          </a:prstGeom>
          <a:noFill/>
          <a:ln cap="flat" cmpd="sng" w="114300">
            <a:solidFill>
              <a:schemeClr val="accent3"/>
            </a:solidFill>
            <a:prstDash val="solid"/>
            <a:round/>
            <a:headEnd len="med" w="med" type="none"/>
            <a:tailEnd len="med" w="med" type="none"/>
          </a:ln>
        </p:spPr>
      </p:cxnSp>
      <p:cxnSp>
        <p:nvCxnSpPr>
          <p:cNvPr id="185" name="Google Shape;185;p22"/>
          <p:cNvCxnSpPr/>
          <p:nvPr/>
        </p:nvCxnSpPr>
        <p:spPr>
          <a:xfrm>
            <a:off x="6616663" y="5790500"/>
            <a:ext cx="20700" cy="1120500"/>
          </a:xfrm>
          <a:prstGeom prst="straightConnector1">
            <a:avLst/>
          </a:prstGeom>
          <a:noFill/>
          <a:ln cap="flat" cmpd="sng" w="114300">
            <a:solidFill>
              <a:schemeClr val="accent3"/>
            </a:solidFill>
            <a:prstDash val="solid"/>
            <a:round/>
            <a:headEnd len="med" w="med" type="none"/>
            <a:tailEnd len="med" w="med" type="none"/>
          </a:ln>
        </p:spPr>
      </p:cxn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