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AE9347E-A3C6-40F8-BD07-C49B78EA7C2D}">
  <a:tblStyle styleId="{AAE9347E-A3C6-40F8-BD07-C49B78EA7C2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a:t>Take the title for the lesson from the context column of the SOL.  Take the grammar focus from the grammar column.  Show full green screen to start with and then bring in your face in the top right hand corner.</a:t>
            </a:r>
            <a:endParaRPr b="1"/>
          </a:p>
          <a:p>
            <a:pPr indent="0" lvl="0" marL="0" rtl="0" algn="l">
              <a:spcBef>
                <a:spcPts val="0"/>
              </a:spcBef>
              <a:spcAft>
                <a:spcPts val="0"/>
              </a:spcAft>
              <a:buNone/>
            </a:pPr>
            <a:br>
              <a:rPr lang="en-GB"/>
            </a:br>
            <a:r>
              <a:rPr lang="en-GB"/>
              <a:t>E.g.</a:t>
            </a:r>
            <a:br>
              <a:rPr lang="en-GB"/>
            </a:br>
            <a:r>
              <a:rPr i="1" lang="en-GB"/>
              <a:t>Hola. Soy [</a:t>
            </a:r>
            <a:r>
              <a:rPr b="1" i="1" lang="en-GB"/>
              <a:t>Doctora Hawkes</a:t>
            </a:r>
            <a:r>
              <a:rPr i="1" lang="en-GB"/>
              <a:t>] ¿Cómo estás? In this lesson we [</a:t>
            </a:r>
            <a:r>
              <a:rPr b="1" i="1" lang="en-GB"/>
              <a:t>practise the present tense with some regular verbs so we can talk about what people do</a:t>
            </a:r>
            <a:r>
              <a:rPr i="1" lang="en-GB"/>
              <a:t>].  I hope you are in a quiet space without distractions, and have a pen and paper to hand.</a:t>
            </a:r>
            <a:endParaRPr i="1"/>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979020ae_0_1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979020ae_0_1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This is the GCSE style question we will be working on today.  Everything we do in today’s lesson will help you to write an answer to this question.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So what are you being asked to do in this question?  Let’s explore it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Then go through the bullet points to find out what they mean.  Don’t tell them.  Elicit the answers from them.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95428842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95428842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Before we get started today, I’d like to introduce you to the writing model we will use in our lesson today to structure our piece of writing in a logical and coherent way.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At Oak National Academy, the writing model we use is called the BORDER model.  This model will help you to plan your answer carefully.</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When you are planning your answer to this question you are going to Identify a Basic answer to the bullet points.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There are then multiple options for what else you might include.  Press return but don’t talk.  Then explain.  You will also need to identify an  Opinion, a Reason, some ways to develop your basic answer and an example of elaborate language you can include to impress your teachers.  Ideally you would include each of these aspects in each of your answers to the different bullet points.  </a:t>
            </a:r>
            <a:br>
              <a:rPr lang="en-GB"/>
            </a:br>
            <a:br>
              <a:rPr lang="en-GB"/>
            </a:br>
            <a:r>
              <a:rPr lang="en-GB"/>
              <a:t>Once you have written your plan and then your piece of writing, you need to review it very carefully, thinking about whether what you are planning on including actually answers the question and is relevant to the question.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you’d like to make a note of this model, please pause the video now to do.  Mets la vidéo en pause.</a:t>
            </a:r>
            <a:br>
              <a:rPr lang="en-GB"/>
            </a:br>
            <a:br>
              <a:rPr lang="en-GB"/>
            </a:br>
            <a:r>
              <a:rPr lang="en-GB"/>
              <a:t>Alors tu es pret?  Tu es prete?  On y va!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9a58b984ac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9a58b984ac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i="1" sz="1400">
              <a:solidFill>
                <a:srgbClr val="00206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8c979020ae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c979020ae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So now we have </a:t>
            </a:r>
            <a:r>
              <a:rPr lang="en-GB"/>
              <a:t>spontaneously</a:t>
            </a:r>
            <a:r>
              <a:rPr lang="en-GB"/>
              <a:t> conjugated three verbs in multiple tenses, let’s focus on your accuracy. Can you actually write these verbs down accurately.</a:t>
            </a:r>
            <a:br>
              <a:rPr lang="en-GB"/>
            </a:br>
            <a:br>
              <a:rPr lang="en-GB"/>
            </a:br>
            <a:r>
              <a:rPr lang="en-GB"/>
              <a:t>Please write down the title “using verbs in multiple tenses”. On the screen you can see a grid.  Please copy down the titles for the 6 columns.  You don’t need to copy the grid in full - just make sure you lay out your work so you can understand it when you come back to look at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 want you to fill in as much as you can on this table.  If you have no idea where to start, keep watching for a few clues!  </a:t>
            </a:r>
            <a:endParaRPr/>
          </a:p>
          <a:p>
            <a:pPr indent="0" lvl="0" marL="0" rtl="0" algn="l">
              <a:spcBef>
                <a:spcPts val="0"/>
              </a:spcBef>
              <a:spcAft>
                <a:spcPts val="0"/>
              </a:spcAft>
              <a:buNone/>
            </a:pPr>
            <a:r>
              <a:t/>
            </a:r>
            <a:endParaRPr/>
          </a:p>
          <a:p>
            <a:pPr indent="0" lvl="0" marL="0" rtl="0" algn="l">
              <a:spcBef>
                <a:spcPts val="0"/>
              </a:spcBef>
              <a:spcAft>
                <a:spcPts val="0"/>
              </a:spcAft>
              <a:buNone/>
            </a:pPr>
            <a:r>
              <a:rPr b="1" lang="en-GB"/>
              <a:t>NOTES</a:t>
            </a:r>
            <a:endParaRPr b="1"/>
          </a:p>
          <a:p>
            <a:pPr indent="0" lvl="0" marL="0" rtl="0" algn="l">
              <a:spcBef>
                <a:spcPts val="0"/>
              </a:spcBef>
              <a:spcAft>
                <a:spcPts val="0"/>
              </a:spcAft>
              <a:buNone/>
            </a:pPr>
            <a:r>
              <a:t/>
            </a:r>
            <a:endParaRPr b="1"/>
          </a:p>
          <a:p>
            <a:pPr indent="0" lvl="0" marL="0" rtl="0" algn="l">
              <a:spcBef>
                <a:spcPts val="0"/>
              </a:spcBef>
              <a:spcAft>
                <a:spcPts val="0"/>
              </a:spcAft>
              <a:buNone/>
            </a:pPr>
            <a:r>
              <a:rPr lang="en-GB"/>
              <a:t>Your first verb should be a regular verb.  The second verb could be a different type of regular verb or a HF irregular verb needed for this unit.  The 3rd verb should be something really high frequency, likely to be irregular and relevant to the unit.  It might be to go - might be something else.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95cfafd992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95cfafd992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the screen, you  can see a model answer to our first bullet point.  Let’s look at it more closely.  The bullet point asked us to ………  In this paragraph we have got a basic answer (highlight in green) and we’ve also got…  highlight other aspects from the BORDER model in the relevant colour.</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If there are any parts of this paragraph you’d like to borrow for your own answer, please pause the video now and make some notes.  Mets la vidéo en pause.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8c979020ae_0_1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8c979020ae_0_1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GB"/>
              <a:t>On the screen you can see some sentence starters in TL which might help you to get started.  I’ve also put down a couple of ideas of what you might write about on the right hand side of the screen.  Remember to look back at the notes in your book from earlier in the lesson.  Maintenant mets la vidéo en pause.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bebc5a03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bebc5a03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rPr i="1" lang="en-GB" sz="1400">
                <a:solidFill>
                  <a:srgbClr val="002060"/>
                </a:solidFill>
              </a:rPr>
              <a:t>It’s impossible for me to have guessed exactly what you have written down in your answer but I’ve had a think about some of the possible mistakes you might have made.  I’m going to ask you to review you work both from an accuracy point of view but also from a content point of view too.  Let’s start with accuracy.</a:t>
            </a:r>
            <a:endParaRPr i="1" sz="1400">
              <a:solidFill>
                <a:srgbClr val="002060"/>
              </a:solidFill>
            </a:endParaRPr>
          </a:p>
          <a:p>
            <a:pPr indent="0" lvl="0" marL="0" rtl="0" algn="l">
              <a:spcBef>
                <a:spcPts val="0"/>
              </a:spcBef>
              <a:spcAft>
                <a:spcPts val="0"/>
              </a:spcAft>
              <a:buNone/>
            </a:pPr>
            <a:r>
              <a:t/>
            </a:r>
            <a:endParaRPr i="1" sz="1400">
              <a:solidFill>
                <a:srgbClr val="002060"/>
              </a:solidFill>
            </a:endParaRPr>
          </a:p>
          <a:p>
            <a:pPr indent="0" lvl="0" marL="0" rtl="0" algn="l">
              <a:spcBef>
                <a:spcPts val="0"/>
              </a:spcBef>
              <a:spcAft>
                <a:spcPts val="0"/>
              </a:spcAft>
              <a:buNone/>
            </a:pPr>
            <a:r>
              <a:rPr i="1" lang="en-GB" sz="1400">
                <a:solidFill>
                  <a:srgbClr val="002060"/>
                </a:solidFill>
              </a:rPr>
              <a:t>I’m going to give</a:t>
            </a:r>
            <a:endParaRPr i="1" sz="1400">
              <a:solidFill>
                <a:srgbClr val="002060"/>
              </a:solidFill>
            </a:endParaRPr>
          </a:p>
          <a:p>
            <a:pPr indent="0" lvl="0" marL="0" rtl="0" algn="l">
              <a:lnSpc>
                <a:spcPct val="115000"/>
              </a:lnSpc>
              <a:spcBef>
                <a:spcPts val="0"/>
              </a:spcBef>
              <a:spcAft>
                <a:spcPts val="0"/>
              </a:spcAft>
              <a:buNone/>
            </a:pPr>
            <a:r>
              <a:rPr i="1" lang="en-GB" sz="2500">
                <a:solidFill>
                  <a:schemeClr val="lt1"/>
                </a:solidFill>
                <a:latin typeface="Montserrat SemiBold"/>
                <a:ea typeface="Montserrat SemiBold"/>
                <a:cs typeface="Montserrat SemiBold"/>
                <a:sym typeface="Montserrat SemiBold"/>
              </a:rPr>
              <a:t>L</a:t>
            </a:r>
            <a:r>
              <a:rPr b="1" lang="en-GB" sz="2300">
                <a:solidFill>
                  <a:schemeClr val="lt1"/>
                </a:solidFill>
                <a:latin typeface="Montserrat"/>
                <a:ea typeface="Montserrat"/>
                <a:cs typeface="Montserrat"/>
                <a:sym typeface="Montserrat"/>
              </a:rPr>
              <a:t>E.g. les grands événements</a:t>
            </a:r>
            <a:endParaRPr i="1" sz="2500">
              <a:solidFill>
                <a:schemeClr val="lt1"/>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rPr b="1" lang="en-GB" sz="2300">
                <a:solidFill>
                  <a:schemeClr val="lt1"/>
                </a:solidFill>
                <a:latin typeface="Montserrat"/>
                <a:ea typeface="Montserrat"/>
                <a:cs typeface="Montserrat"/>
                <a:sym typeface="Montserrat"/>
              </a:rPr>
              <a:t>E.g. les grands événements</a:t>
            </a:r>
            <a:endParaRPr b="1" sz="2300">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i="1" sz="1400">
              <a:solidFill>
                <a:srgbClr val="002060"/>
              </a:solidFill>
            </a:endParaRPr>
          </a:p>
          <a:p>
            <a:pPr indent="0" lvl="0" marL="0" rtl="0" algn="l">
              <a:spcBef>
                <a:spcPts val="0"/>
              </a:spcBef>
              <a:spcAft>
                <a:spcPts val="0"/>
              </a:spcAft>
              <a:buNone/>
            </a:pPr>
            <a:r>
              <a:t/>
            </a:r>
            <a:endParaRPr i="1" sz="1400">
              <a:solidFill>
                <a:srgbClr val="00206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7200"/>
              <a:buFont typeface="Montserrat SemiBold"/>
              <a:buNone/>
              <a:defRPr b="0" i="1" sz="7200">
                <a:solidFill>
                  <a:schemeClr val="lt1"/>
                </a:solidFill>
                <a:latin typeface="Montserrat SemiBold"/>
                <a:ea typeface="Montserrat SemiBold"/>
                <a:cs typeface="Montserrat SemiBold"/>
                <a:sym typeface="Montserrat SemiBold"/>
              </a:defRPr>
            </a:lvl1pPr>
            <a:lvl2pPr lvl="1">
              <a:spcBef>
                <a:spcPts val="0"/>
              </a:spcBef>
              <a:spcAft>
                <a:spcPts val="0"/>
              </a:spcAft>
              <a:buSzPts val="7200"/>
              <a:buFont typeface="Montserrat SemiBold"/>
              <a:buNone/>
              <a:defRPr sz="7200">
                <a:latin typeface="Montserrat SemiBold"/>
                <a:ea typeface="Montserrat SemiBold"/>
                <a:cs typeface="Montserrat SemiBold"/>
                <a:sym typeface="Montserrat SemiBold"/>
              </a:defRPr>
            </a:lvl2pPr>
            <a:lvl3pPr lvl="2">
              <a:spcBef>
                <a:spcPts val="0"/>
              </a:spcBef>
              <a:spcAft>
                <a:spcPts val="0"/>
              </a:spcAft>
              <a:buSzPts val="7200"/>
              <a:buFont typeface="Montserrat SemiBold"/>
              <a:buNone/>
              <a:defRPr sz="7200">
                <a:latin typeface="Montserrat SemiBold"/>
                <a:ea typeface="Montserrat SemiBold"/>
                <a:cs typeface="Montserrat SemiBold"/>
                <a:sym typeface="Montserrat SemiBold"/>
              </a:defRPr>
            </a:lvl3pPr>
            <a:lvl4pPr lvl="3">
              <a:spcBef>
                <a:spcPts val="0"/>
              </a:spcBef>
              <a:spcAft>
                <a:spcPts val="0"/>
              </a:spcAft>
              <a:buSzPts val="7200"/>
              <a:buFont typeface="Montserrat SemiBold"/>
              <a:buNone/>
              <a:defRPr sz="7200">
                <a:latin typeface="Montserrat SemiBold"/>
                <a:ea typeface="Montserrat SemiBold"/>
                <a:cs typeface="Montserrat SemiBold"/>
                <a:sym typeface="Montserrat SemiBold"/>
              </a:defRPr>
            </a:lvl4pPr>
            <a:lvl5pPr lvl="4">
              <a:spcBef>
                <a:spcPts val="0"/>
              </a:spcBef>
              <a:spcAft>
                <a:spcPts val="0"/>
              </a:spcAft>
              <a:buSzPts val="7200"/>
              <a:buFont typeface="Montserrat SemiBold"/>
              <a:buNone/>
              <a:defRPr sz="7200">
                <a:latin typeface="Montserrat SemiBold"/>
                <a:ea typeface="Montserrat SemiBold"/>
                <a:cs typeface="Montserrat SemiBold"/>
                <a:sym typeface="Montserrat SemiBold"/>
              </a:defRPr>
            </a:lvl5pPr>
            <a:lvl6pPr lvl="5">
              <a:spcBef>
                <a:spcPts val="0"/>
              </a:spcBef>
              <a:spcAft>
                <a:spcPts val="0"/>
              </a:spcAft>
              <a:buSzPts val="7200"/>
              <a:buFont typeface="Montserrat SemiBold"/>
              <a:buNone/>
              <a:defRPr sz="7200">
                <a:latin typeface="Montserrat SemiBold"/>
                <a:ea typeface="Montserrat SemiBold"/>
                <a:cs typeface="Montserrat SemiBold"/>
                <a:sym typeface="Montserrat SemiBold"/>
              </a:defRPr>
            </a:lvl6pPr>
            <a:lvl7pPr lvl="6">
              <a:spcBef>
                <a:spcPts val="0"/>
              </a:spcBef>
              <a:spcAft>
                <a:spcPts val="0"/>
              </a:spcAft>
              <a:buSzPts val="7200"/>
              <a:buFont typeface="Montserrat SemiBold"/>
              <a:buNone/>
              <a:defRPr sz="7200">
                <a:latin typeface="Montserrat SemiBold"/>
                <a:ea typeface="Montserrat SemiBold"/>
                <a:cs typeface="Montserrat SemiBold"/>
                <a:sym typeface="Montserrat SemiBold"/>
              </a:defRPr>
            </a:lvl7pPr>
            <a:lvl8pPr lvl="7">
              <a:spcBef>
                <a:spcPts val="0"/>
              </a:spcBef>
              <a:spcAft>
                <a:spcPts val="0"/>
              </a:spcAft>
              <a:buSzPts val="7200"/>
              <a:buFont typeface="Montserrat SemiBold"/>
              <a:buNone/>
              <a:defRPr sz="7200">
                <a:latin typeface="Montserrat SemiBold"/>
                <a:ea typeface="Montserrat SemiBold"/>
                <a:cs typeface="Montserrat SemiBold"/>
                <a:sym typeface="Montserrat SemiBold"/>
              </a:defRPr>
            </a:lvl8pPr>
            <a:lvl9pPr lvl="8">
              <a:spcBef>
                <a:spcPts val="0"/>
              </a:spcBef>
              <a:spcAft>
                <a:spcPts val="0"/>
              </a:spcAft>
              <a:buSzPts val="7200"/>
              <a:buFont typeface="Montserrat SemiBold"/>
              <a:buNone/>
              <a:defRPr sz="7200">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2000"/>
              </a:spcBef>
              <a:spcAft>
                <a:spcPts val="0"/>
              </a:spcAft>
              <a:buNone/>
              <a:defRPr/>
            </a:lvl3pPr>
            <a:lvl4pPr lvl="3">
              <a:spcBef>
                <a:spcPts val="2000"/>
              </a:spcBef>
              <a:spcAft>
                <a:spcPts val="0"/>
              </a:spcAft>
              <a:buNone/>
              <a:defRPr/>
            </a:lvl4pPr>
            <a:lvl5pPr lvl="4">
              <a:spcBef>
                <a:spcPts val="2000"/>
              </a:spcBef>
              <a:spcAft>
                <a:spcPts val="0"/>
              </a:spcAft>
              <a:buNone/>
              <a:defRPr/>
            </a:lvl5pPr>
            <a:lvl6pPr lvl="5">
              <a:spcBef>
                <a:spcPts val="2000"/>
              </a:spcBef>
              <a:spcAft>
                <a:spcPts val="0"/>
              </a:spcAft>
              <a:buNone/>
              <a:defRPr/>
            </a:lvl6pPr>
            <a:lvl7pPr lvl="6">
              <a:spcBef>
                <a:spcPts val="2000"/>
              </a:spcBef>
              <a:spcAft>
                <a:spcPts val="0"/>
              </a:spcAft>
              <a:buNone/>
              <a:defRPr/>
            </a:lvl7pPr>
            <a:lvl8pPr lvl="7">
              <a:spcBef>
                <a:spcPts val="2000"/>
              </a:spcBef>
              <a:spcAft>
                <a:spcPts val="0"/>
              </a:spcAft>
              <a:buNone/>
              <a:defRPr/>
            </a:lvl8pPr>
            <a:lvl9pPr lvl="8">
              <a:spcBef>
                <a:spcPts val="2000"/>
              </a:spcBef>
              <a:spcAft>
                <a:spcPts val="2000"/>
              </a:spcAft>
              <a:buNone/>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6000"/>
              <a:buFont typeface="Montserrat SemiBold"/>
              <a:buNone/>
              <a:defRPr b="0" sz="6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7200"/>
              <a:buNone/>
              <a:defRPr sz="7200"/>
            </a:lvl2pPr>
            <a:lvl3pPr lvl="2" rtl="0" algn="ctr">
              <a:spcBef>
                <a:spcPts val="0"/>
              </a:spcBef>
              <a:spcAft>
                <a:spcPts val="0"/>
              </a:spcAft>
              <a:buSzPts val="7200"/>
              <a:buNone/>
              <a:defRPr sz="7200"/>
            </a:lvl3pPr>
            <a:lvl4pPr lvl="3" rtl="0" algn="ctr">
              <a:spcBef>
                <a:spcPts val="0"/>
              </a:spcBef>
              <a:spcAft>
                <a:spcPts val="0"/>
              </a:spcAft>
              <a:buSzPts val="7200"/>
              <a:buNone/>
              <a:defRPr sz="7200"/>
            </a:lvl4pPr>
            <a:lvl5pPr lvl="4" rtl="0" algn="ctr">
              <a:spcBef>
                <a:spcPts val="0"/>
              </a:spcBef>
              <a:spcAft>
                <a:spcPts val="0"/>
              </a:spcAft>
              <a:buSzPts val="7200"/>
              <a:buNone/>
              <a:defRPr sz="7200"/>
            </a:lvl5pPr>
            <a:lvl6pPr lvl="5" rtl="0" algn="ctr">
              <a:spcBef>
                <a:spcPts val="0"/>
              </a:spcBef>
              <a:spcAft>
                <a:spcPts val="0"/>
              </a:spcAft>
              <a:buSzPts val="7200"/>
              <a:buNone/>
              <a:defRPr sz="7200"/>
            </a:lvl6pPr>
            <a:lvl7pPr lvl="6" rtl="0" algn="ctr">
              <a:spcBef>
                <a:spcPts val="0"/>
              </a:spcBef>
              <a:spcAft>
                <a:spcPts val="0"/>
              </a:spcAft>
              <a:buSzPts val="7200"/>
              <a:buNone/>
              <a:defRPr sz="7200"/>
            </a:lvl7pPr>
            <a:lvl8pPr lvl="7" rtl="0" algn="ctr">
              <a:spcBef>
                <a:spcPts val="0"/>
              </a:spcBef>
              <a:spcAft>
                <a:spcPts val="0"/>
              </a:spcAft>
              <a:buSzPts val="7200"/>
              <a:buNone/>
              <a:defRPr sz="7200"/>
            </a:lvl8pPr>
            <a:lvl9pPr lvl="8" rtl="0" algn="ctr">
              <a:spcBef>
                <a:spcPts val="0"/>
              </a:spcBef>
              <a:spcAft>
                <a:spcPts val="0"/>
              </a:spcAft>
              <a:buSzPts val="7200"/>
              <a:buNone/>
              <a:defRPr sz="7200"/>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chemeClr val="lt1"/>
                </a:solidFill>
                <a:latin typeface="Montserrat Medium"/>
                <a:ea typeface="Montserrat Medium"/>
                <a:cs typeface="Montserrat Medium"/>
                <a:sym typeface="Montserrat Medium"/>
              </a:defRPr>
            </a:lvl1pPr>
            <a:lvl2pPr lvl="1" rtl="0">
              <a:buNone/>
              <a:defRPr sz="1600">
                <a:solidFill>
                  <a:schemeClr val="lt1"/>
                </a:solidFill>
                <a:latin typeface="Montserrat Medium"/>
                <a:ea typeface="Montserrat Medium"/>
                <a:cs typeface="Montserrat Medium"/>
                <a:sym typeface="Montserrat Medium"/>
              </a:defRPr>
            </a:lvl2pPr>
            <a:lvl3pPr lvl="2" rtl="0">
              <a:buNone/>
              <a:defRPr sz="1600">
                <a:solidFill>
                  <a:schemeClr val="lt1"/>
                </a:solidFill>
                <a:latin typeface="Montserrat Medium"/>
                <a:ea typeface="Montserrat Medium"/>
                <a:cs typeface="Montserrat Medium"/>
                <a:sym typeface="Montserrat Medium"/>
              </a:defRPr>
            </a:lvl3pPr>
            <a:lvl4pPr lvl="3" rtl="0">
              <a:buNone/>
              <a:defRPr sz="1600">
                <a:solidFill>
                  <a:schemeClr val="lt1"/>
                </a:solidFill>
                <a:latin typeface="Montserrat Medium"/>
                <a:ea typeface="Montserrat Medium"/>
                <a:cs typeface="Montserrat Medium"/>
                <a:sym typeface="Montserrat Medium"/>
              </a:defRPr>
            </a:lvl4pPr>
            <a:lvl5pPr lvl="4" rtl="0">
              <a:buNone/>
              <a:defRPr sz="1600">
                <a:solidFill>
                  <a:schemeClr val="lt1"/>
                </a:solidFill>
                <a:latin typeface="Montserrat Medium"/>
                <a:ea typeface="Montserrat Medium"/>
                <a:cs typeface="Montserrat Medium"/>
                <a:sym typeface="Montserrat Medium"/>
              </a:defRPr>
            </a:lvl5pPr>
            <a:lvl6pPr lvl="5" rtl="0">
              <a:buNone/>
              <a:defRPr sz="1600">
                <a:solidFill>
                  <a:schemeClr val="lt1"/>
                </a:solidFill>
                <a:latin typeface="Montserrat Medium"/>
                <a:ea typeface="Montserrat Medium"/>
                <a:cs typeface="Montserrat Medium"/>
                <a:sym typeface="Montserrat Medium"/>
              </a:defRPr>
            </a:lvl6pPr>
            <a:lvl7pPr lvl="6" rtl="0">
              <a:buNone/>
              <a:defRPr sz="1600">
                <a:solidFill>
                  <a:schemeClr val="lt1"/>
                </a:solidFill>
                <a:latin typeface="Montserrat Medium"/>
                <a:ea typeface="Montserrat Medium"/>
                <a:cs typeface="Montserrat Medium"/>
                <a:sym typeface="Montserrat Medium"/>
              </a:defRPr>
            </a:lvl7pPr>
            <a:lvl8pPr lvl="7" rtl="0">
              <a:buNone/>
              <a:defRPr sz="1600">
                <a:solidFill>
                  <a:schemeClr val="lt1"/>
                </a:solidFill>
                <a:latin typeface="Montserrat Medium"/>
                <a:ea typeface="Montserrat Medium"/>
                <a:cs typeface="Montserrat Medium"/>
                <a:sym typeface="Montserrat Medium"/>
              </a:defRPr>
            </a:lvl8pPr>
            <a:lvl9pPr lvl="8" rtl="0">
              <a:buNone/>
              <a:defRPr sz="16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876300"/>
            <a:ext cx="1645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800"/>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5" name="Google Shape;25;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6" name="Google Shape;26;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27" name="Google Shape;27;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8" name="Google Shape;28;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1" name="Google Shape;31;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2" name="Shape 32"/>
        <p:cNvGrpSpPr/>
        <p:nvPr/>
      </p:nvGrpSpPr>
      <p:grpSpPr>
        <a:xfrm>
          <a:off x="0" y="0"/>
          <a:ext cx="0" cy="0"/>
          <a:chOff x="0" y="0"/>
          <a:chExt cx="0" cy="0"/>
        </a:xfrm>
      </p:grpSpPr>
      <p:sp>
        <p:nvSpPr>
          <p:cNvPr id="33" name="Google Shape;33;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4" name="Google Shape;34;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5" name="Google Shape;35;p7"/>
          <p:cNvSpPr txBox="1"/>
          <p:nvPr>
            <p:ph idx="1" type="body"/>
          </p:nvPr>
        </p:nvSpPr>
        <p:spPr>
          <a:xfrm>
            <a:off x="906400" y="2857850"/>
            <a:ext cx="16463400" cy="8106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36" name="Google Shape;36;p7"/>
          <p:cNvSpPr txBox="1"/>
          <p:nvPr>
            <p:ph idx="2"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3"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a:lnSpc>
                <a:spcPct val="115000"/>
              </a:lnSpc>
              <a:spcBef>
                <a:spcPts val="0"/>
              </a:spcBef>
              <a:spcAft>
                <a:spcPts val="0"/>
              </a:spcAft>
              <a:buSzPts val="2400"/>
              <a:buChar char="●"/>
              <a:defRPr sz="2400"/>
            </a:lvl1pPr>
            <a:lvl2pPr indent="-381000" lvl="1" marL="914400">
              <a:lnSpc>
                <a:spcPct val="115000"/>
              </a:lnSpc>
              <a:spcBef>
                <a:spcPts val="1200"/>
              </a:spcBef>
              <a:spcAft>
                <a:spcPts val="0"/>
              </a:spcAft>
              <a:buSzPts val="2400"/>
              <a:buChar char="–"/>
              <a:defRPr sz="2400"/>
            </a:lvl2pPr>
            <a:lvl3pPr indent="-381000" lvl="2" marL="1371600">
              <a:lnSpc>
                <a:spcPct val="115000"/>
              </a:lnSpc>
              <a:spcBef>
                <a:spcPts val="1200"/>
              </a:spcBef>
              <a:spcAft>
                <a:spcPts val="0"/>
              </a:spcAft>
              <a:buSzPts val="2400"/>
              <a:buChar char="–"/>
              <a:defRPr sz="2400"/>
            </a:lvl3pPr>
            <a:lvl4pPr indent="-381000" lvl="3" marL="1828800">
              <a:lnSpc>
                <a:spcPct val="115000"/>
              </a:lnSpc>
              <a:spcBef>
                <a:spcPts val="1200"/>
              </a:spcBef>
              <a:spcAft>
                <a:spcPts val="0"/>
              </a:spcAft>
              <a:buSzPts val="2400"/>
              <a:buChar char="–"/>
              <a:defRPr sz="2400"/>
            </a:lvl4pPr>
            <a:lvl5pPr indent="-381000" lvl="4" marL="2286000">
              <a:lnSpc>
                <a:spcPct val="115000"/>
              </a:lnSpc>
              <a:spcBef>
                <a:spcPts val="1200"/>
              </a:spcBef>
              <a:spcAft>
                <a:spcPts val="0"/>
              </a:spcAft>
              <a:buSzPts val="2400"/>
              <a:buChar char="–"/>
              <a:defRPr/>
            </a:lvl5pPr>
            <a:lvl6pPr indent="-381000" lvl="5" marL="2743200">
              <a:lnSpc>
                <a:spcPct val="115000"/>
              </a:lnSpc>
              <a:spcBef>
                <a:spcPts val="1200"/>
              </a:spcBef>
              <a:spcAft>
                <a:spcPts val="0"/>
              </a:spcAft>
              <a:buSzPts val="2400"/>
              <a:buChar char="–"/>
              <a:defRPr/>
            </a:lvl6pPr>
            <a:lvl7pPr indent="-381000" lvl="6" marL="3200400">
              <a:lnSpc>
                <a:spcPct val="115000"/>
              </a:lnSpc>
              <a:spcBef>
                <a:spcPts val="1200"/>
              </a:spcBef>
              <a:spcAft>
                <a:spcPts val="0"/>
              </a:spcAft>
              <a:buSzPts val="2400"/>
              <a:buChar char="–"/>
              <a:defRPr sz="2400"/>
            </a:lvl7pPr>
            <a:lvl8pPr indent="-381000" lvl="7" marL="3657600">
              <a:lnSpc>
                <a:spcPct val="115000"/>
              </a:lnSpc>
              <a:spcBef>
                <a:spcPts val="1200"/>
              </a:spcBef>
              <a:spcAft>
                <a:spcPts val="0"/>
              </a:spcAft>
              <a:buSzPts val="2400"/>
              <a:buChar char="–"/>
              <a:defRPr sz="2400"/>
            </a:lvl8pPr>
            <a:lvl9pPr indent="-381000" lvl="8" marL="4114800">
              <a:lnSpc>
                <a:spcPct val="115000"/>
              </a:lnSpc>
              <a:spcBef>
                <a:spcPts val="1200"/>
              </a:spcBef>
              <a:spcAft>
                <a:spcPts val="1200"/>
              </a:spcAft>
              <a:buSzPts val="2400"/>
              <a:buChar char="–"/>
              <a:defRPr sz="2400"/>
            </a:lvl9pPr>
          </a:lstStyle>
          <a:p/>
        </p:txBody>
      </p:sp>
      <p:sp>
        <p:nvSpPr>
          <p:cNvPr id="38" name="Google Shape;38;p7"/>
          <p:cNvSpPr txBox="1"/>
          <p:nvPr>
            <p:ph idx="4"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5"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40" name="Google Shape;40;p7"/>
          <p:cNvSpPr txBox="1"/>
          <p:nvPr>
            <p:ph idx="6"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7"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381000" lvl="4" marL="2286000" rtl="0">
              <a:lnSpc>
                <a:spcPct val="115000"/>
              </a:lnSpc>
              <a:spcBef>
                <a:spcPts val="1200"/>
              </a:spcBef>
              <a:spcAft>
                <a:spcPts val="0"/>
              </a:spcAft>
              <a:buSzPts val="2400"/>
              <a:buChar char="–"/>
              <a:defRPr/>
            </a:lvl5pPr>
            <a:lvl6pPr indent="-381000" lvl="5" marL="2743200" rtl="0">
              <a:lnSpc>
                <a:spcPct val="115000"/>
              </a:lnSpc>
              <a:spcBef>
                <a:spcPts val="1200"/>
              </a:spcBef>
              <a:spcAft>
                <a:spcPts val="0"/>
              </a:spcAft>
              <a:buSzPts val="24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a:lvl5pPr>
            <a:lvl6pPr indent="-381000" lvl="5" marL="2743200">
              <a:spcBef>
                <a:spcPts val="1200"/>
              </a:spcBef>
              <a:spcAft>
                <a:spcPts val="0"/>
              </a:spcAft>
              <a:buSzPts val="2400"/>
              <a:buChar char="–"/>
              <a:defRPr/>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0" name="Google Shape;50;p8"/>
          <p:cNvSpPr txBox="1"/>
          <p:nvPr>
            <p:ph idx="7" type="subTitle"/>
          </p:nvPr>
        </p:nvSpPr>
        <p:spPr>
          <a:xfrm>
            <a:off x="11111450" y="73685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sz="28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3"/>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381000" lvl="4" marL="2286000" rtl="0">
              <a:spcBef>
                <a:spcPts val="1600"/>
              </a:spcBef>
              <a:spcAft>
                <a:spcPts val="0"/>
              </a:spcAft>
              <a:buSzPts val="2400"/>
              <a:buChar char="–"/>
              <a:defRPr/>
            </a:lvl5pPr>
            <a:lvl6pPr indent="-381000" lvl="5" marL="2743200" rtl="0">
              <a:spcBef>
                <a:spcPts val="1200"/>
              </a:spcBef>
              <a:spcAft>
                <a:spcPts val="0"/>
              </a:spcAft>
              <a:buSzPts val="2400"/>
              <a:buChar char="–"/>
              <a:defRPr/>
            </a:lvl6pPr>
            <a:lvl7pPr indent="-355600" lvl="6" marL="3200400" rtl="0">
              <a:spcBef>
                <a:spcPts val="1200"/>
              </a:spcBef>
              <a:spcAft>
                <a:spcPts val="0"/>
              </a:spcAft>
              <a:buSzPts val="2000"/>
              <a:buChar char="–"/>
              <a:defRPr/>
            </a:lvl7pPr>
            <a:lvl8pPr indent="-355600" lvl="7" marL="3657600" rtl="0">
              <a:spcBef>
                <a:spcPts val="800"/>
              </a:spcBef>
              <a:spcAft>
                <a:spcPts val="0"/>
              </a:spcAft>
              <a:buSzPts val="2000"/>
              <a:buChar char="–"/>
              <a:defRPr/>
            </a:lvl8pPr>
            <a:lvl9pPr indent="-330200" lvl="8" marL="4114800" rtl="0">
              <a:spcBef>
                <a:spcPts val="800"/>
              </a:spcBef>
              <a:spcAft>
                <a:spcPts val="400"/>
              </a:spcAft>
              <a:buSzPts val="16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381000" lvl="4" marL="2286000">
              <a:spcBef>
                <a:spcPts val="1600"/>
              </a:spcBef>
              <a:spcAft>
                <a:spcPts val="0"/>
              </a:spcAft>
              <a:buSzPts val="2400"/>
              <a:buChar char="–"/>
              <a:defRPr sz="2400"/>
            </a:lvl5pPr>
            <a:lvl6pPr indent="-381000" lvl="5" marL="2743200">
              <a:spcBef>
                <a:spcPts val="1200"/>
              </a:spcBef>
              <a:spcAft>
                <a:spcPts val="0"/>
              </a:spcAft>
              <a:buSzPts val="2400"/>
              <a:buChar char="–"/>
              <a:defRPr sz="2400"/>
            </a:lvl6pPr>
            <a:lvl7pPr indent="-355600" lvl="6" marL="3200400">
              <a:spcBef>
                <a:spcPts val="1200"/>
              </a:spcBef>
              <a:spcAft>
                <a:spcPts val="0"/>
              </a:spcAft>
              <a:buSzPts val="2000"/>
              <a:buChar char="–"/>
              <a:defRPr/>
            </a:lvl7pPr>
            <a:lvl8pPr indent="-355600" lvl="7" marL="3657600">
              <a:spcBef>
                <a:spcPts val="800"/>
              </a:spcBef>
              <a:spcAft>
                <a:spcPts val="0"/>
              </a:spcAft>
              <a:buSzPts val="2000"/>
              <a:buChar char="–"/>
              <a:defRPr/>
            </a:lvl8pPr>
            <a:lvl9pPr indent="-330200" lvl="8" marL="4114800">
              <a:spcBef>
                <a:spcPts val="800"/>
              </a:spcBef>
              <a:spcAft>
                <a:spcPts val="400"/>
              </a:spcAft>
              <a:buSzPts val="16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876300"/>
            <a:ext cx="16452000" cy="59622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381000" lvl="4" marL="2286000">
              <a:lnSpc>
                <a:spcPct val="130000"/>
              </a:lnSpc>
              <a:spcBef>
                <a:spcPts val="16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5pPr>
            <a:lvl6pPr indent="-381000" lvl="5" marL="2743200">
              <a:lnSpc>
                <a:spcPct val="130000"/>
              </a:lnSpc>
              <a:spcBef>
                <a:spcPts val="1200"/>
              </a:spcBef>
              <a:spcAft>
                <a:spcPts val="0"/>
              </a:spcAft>
              <a:buClr>
                <a:schemeClr val="dk2"/>
              </a:buClr>
              <a:buSzPts val="2400"/>
              <a:buFont typeface="Montserrat"/>
              <a:buChar char="–"/>
              <a:defRPr sz="2400">
                <a:solidFill>
                  <a:schemeClr val="dk2"/>
                </a:solidFill>
                <a:latin typeface="Montserrat"/>
                <a:ea typeface="Montserrat"/>
                <a:cs typeface="Montserrat"/>
                <a:sym typeface="Montserrat"/>
              </a:defRPr>
            </a:lvl6pPr>
            <a:lvl7pPr indent="-355600" lvl="6" marL="3200400">
              <a:lnSpc>
                <a:spcPct val="130000"/>
              </a:lnSpc>
              <a:spcBef>
                <a:spcPts val="12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7pPr>
            <a:lvl8pPr indent="-355600" lvl="7" marL="3657600">
              <a:lnSpc>
                <a:spcPct val="130000"/>
              </a:lnSpc>
              <a:spcBef>
                <a:spcPts val="800"/>
              </a:spcBef>
              <a:spcAft>
                <a:spcPts val="0"/>
              </a:spcAft>
              <a:buClr>
                <a:schemeClr val="dk2"/>
              </a:buClr>
              <a:buSzPts val="2000"/>
              <a:buFont typeface="Montserrat"/>
              <a:buChar char="–"/>
              <a:defRPr sz="2000">
                <a:solidFill>
                  <a:schemeClr val="dk2"/>
                </a:solidFill>
                <a:latin typeface="Montserrat"/>
                <a:ea typeface="Montserrat"/>
                <a:cs typeface="Montserrat"/>
                <a:sym typeface="Montserrat"/>
              </a:defRPr>
            </a:lvl8pPr>
            <a:lvl9pPr indent="-330200" lvl="8" marL="4114800">
              <a:lnSpc>
                <a:spcPct val="130000"/>
              </a:lnSpc>
              <a:spcBef>
                <a:spcPts val="800"/>
              </a:spcBef>
              <a:spcAft>
                <a:spcPts val="400"/>
              </a:spcAft>
              <a:buClr>
                <a:schemeClr val="dk2"/>
              </a:buClr>
              <a:buSzPts val="1600"/>
              <a:buFont typeface="Montserrat"/>
              <a:buChar char="–"/>
              <a:defRPr sz="16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chemeClr val="dk1"/>
                </a:solidFill>
                <a:latin typeface="Montserrat Medium"/>
                <a:ea typeface="Montserrat Medium"/>
                <a:cs typeface="Montserrat Medium"/>
                <a:sym typeface="Montserrat Medium"/>
              </a:defRPr>
            </a:lvl1pPr>
            <a:lvl2pPr lvl="1" rtl="0">
              <a:buNone/>
              <a:defRPr sz="1600">
                <a:solidFill>
                  <a:schemeClr val="dk1"/>
                </a:solidFill>
                <a:latin typeface="Montserrat Medium"/>
                <a:ea typeface="Montserrat Medium"/>
                <a:cs typeface="Montserrat Medium"/>
                <a:sym typeface="Montserrat Medium"/>
              </a:defRPr>
            </a:lvl2pPr>
            <a:lvl3pPr lvl="2" rtl="0">
              <a:buNone/>
              <a:defRPr sz="1600">
                <a:solidFill>
                  <a:schemeClr val="dk1"/>
                </a:solidFill>
                <a:latin typeface="Montserrat Medium"/>
                <a:ea typeface="Montserrat Medium"/>
                <a:cs typeface="Montserrat Medium"/>
                <a:sym typeface="Montserrat Medium"/>
              </a:defRPr>
            </a:lvl3pPr>
            <a:lvl4pPr lvl="3" rtl="0">
              <a:buNone/>
              <a:defRPr sz="1600">
                <a:solidFill>
                  <a:schemeClr val="dk1"/>
                </a:solidFill>
                <a:latin typeface="Montserrat Medium"/>
                <a:ea typeface="Montserrat Medium"/>
                <a:cs typeface="Montserrat Medium"/>
                <a:sym typeface="Montserrat Medium"/>
              </a:defRPr>
            </a:lvl4pPr>
            <a:lvl5pPr lvl="4" rtl="0">
              <a:buNone/>
              <a:defRPr sz="1600">
                <a:solidFill>
                  <a:schemeClr val="dk1"/>
                </a:solidFill>
                <a:latin typeface="Montserrat Medium"/>
                <a:ea typeface="Montserrat Medium"/>
                <a:cs typeface="Montserrat Medium"/>
                <a:sym typeface="Montserrat Medium"/>
              </a:defRPr>
            </a:lvl5pPr>
            <a:lvl6pPr lvl="5" rtl="0">
              <a:buNone/>
              <a:defRPr sz="1600">
                <a:solidFill>
                  <a:schemeClr val="dk1"/>
                </a:solidFill>
                <a:latin typeface="Montserrat Medium"/>
                <a:ea typeface="Montserrat Medium"/>
                <a:cs typeface="Montserrat Medium"/>
                <a:sym typeface="Montserrat Medium"/>
              </a:defRPr>
            </a:lvl6pPr>
            <a:lvl7pPr lvl="6" rtl="0">
              <a:buNone/>
              <a:defRPr sz="1600">
                <a:solidFill>
                  <a:schemeClr val="dk1"/>
                </a:solidFill>
                <a:latin typeface="Montserrat Medium"/>
                <a:ea typeface="Montserrat Medium"/>
                <a:cs typeface="Montserrat Medium"/>
                <a:sym typeface="Montserrat Medium"/>
              </a:defRPr>
            </a:lvl7pPr>
            <a:lvl8pPr lvl="7" rtl="0">
              <a:buNone/>
              <a:defRPr sz="1600">
                <a:solidFill>
                  <a:schemeClr val="dk1"/>
                </a:solidFill>
                <a:latin typeface="Montserrat Medium"/>
                <a:ea typeface="Montserrat Medium"/>
                <a:cs typeface="Montserrat Medium"/>
                <a:sym typeface="Montserrat Medium"/>
              </a:defRPr>
            </a:lvl8pPr>
            <a:lvl9pPr lvl="8" rtl="0">
              <a:buNone/>
              <a:defRPr sz="16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2876300"/>
            <a:ext cx="159345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Guided Writing:  Higher </a:t>
            </a:r>
            <a:endParaRPr>
              <a:solidFill>
                <a:srgbClr val="4B3241"/>
              </a:solidFill>
            </a:endParaRPr>
          </a:p>
          <a:p>
            <a:pPr indent="0" lvl="0" marL="0" marR="0" rtl="0" algn="l">
              <a:lnSpc>
                <a:spcPct val="115000"/>
              </a:lnSpc>
              <a:spcBef>
                <a:spcPts val="0"/>
              </a:spcBef>
              <a:spcAft>
                <a:spcPts val="0"/>
              </a:spcAft>
              <a:buNone/>
            </a:pPr>
            <a:r>
              <a:rPr lang="en-GB" sz="5200">
                <a:solidFill>
                  <a:srgbClr val="4B3241"/>
                </a:solidFill>
              </a:rPr>
              <a:t> Holidays and travel </a:t>
            </a:r>
            <a:endParaRPr sz="5200">
              <a:solidFill>
                <a:srgbClr val="4B3241"/>
              </a:solidFill>
            </a:endParaRPr>
          </a:p>
          <a:p>
            <a:pPr indent="0" lvl="0" marL="0" marR="0" rtl="0" algn="l">
              <a:lnSpc>
                <a:spcPct val="115000"/>
              </a:lnSpc>
              <a:spcBef>
                <a:spcPts val="0"/>
              </a:spcBef>
              <a:spcAft>
                <a:spcPts val="0"/>
              </a:spcAft>
              <a:buNone/>
            </a:pPr>
            <a:r>
              <a:t/>
            </a:r>
            <a:endParaRPr sz="5200">
              <a:solidFill>
                <a:srgbClr val="4B3241"/>
              </a:solidFill>
            </a:endParaRPr>
          </a:p>
          <a:p>
            <a:pPr indent="0" lvl="0" marL="0" marR="0" rtl="0" algn="l">
              <a:lnSpc>
                <a:spcPct val="115000"/>
              </a:lnSpc>
              <a:spcBef>
                <a:spcPts val="0"/>
              </a:spcBef>
              <a:spcAft>
                <a:spcPts val="0"/>
              </a:spcAft>
              <a:buNone/>
            </a:pPr>
            <a:r>
              <a:t/>
            </a:r>
            <a:endParaRPr sz="5200">
              <a:solidFill>
                <a:srgbClr val="4B3241"/>
              </a:solidFill>
            </a:endParaRPr>
          </a:p>
          <a:p>
            <a:pPr indent="0" lvl="0" marL="0" marR="0" rtl="0" algn="l">
              <a:lnSpc>
                <a:spcPct val="115000"/>
              </a:lnSpc>
              <a:spcBef>
                <a:spcPts val="0"/>
              </a:spcBef>
              <a:spcAft>
                <a:spcPts val="0"/>
              </a:spcAft>
              <a:buNone/>
            </a:pPr>
            <a:r>
              <a:rPr lang="en-GB" sz="5200">
                <a:solidFill>
                  <a:srgbClr val="4B3241"/>
                </a:solidFill>
              </a:rPr>
              <a:t>Downloadable Resource</a:t>
            </a:r>
            <a:endParaRPr sz="5200">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a:solidFill>
                  <a:srgbClr val="4B3241"/>
                </a:solidFill>
              </a:rPr>
              <a:t>German</a:t>
            </a:r>
            <a:endParaRPr b="1">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Herr Scales</a:t>
            </a:r>
            <a:endParaRPr>
              <a:solidFill>
                <a:srgbClr val="4B3241"/>
              </a:solidFill>
            </a:endParaRPr>
          </a:p>
        </p:txBody>
      </p:sp>
      <p:sp>
        <p:nvSpPr>
          <p:cNvPr id="82" name="Google Shape;82;p14"/>
          <p:cNvSpPr/>
          <p:nvPr/>
        </p:nvSpPr>
        <p:spPr>
          <a:xfrm>
            <a:off x="17369950" y="8817000"/>
            <a:ext cx="967800" cy="15393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917950" y="585250"/>
            <a:ext cx="161637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You are writing about holidays on your blog.  Write about 150 words covering all the bullet points. </a:t>
            </a:r>
            <a:endParaRPr/>
          </a:p>
        </p:txBody>
      </p:sp>
      <p:sp>
        <p:nvSpPr>
          <p:cNvPr id="88" name="Google Shape;88;p15"/>
          <p:cNvSpPr txBox="1"/>
          <p:nvPr>
            <p:ph idx="1" type="body"/>
          </p:nvPr>
        </p:nvSpPr>
        <p:spPr>
          <a:xfrm>
            <a:off x="773800" y="2742950"/>
            <a:ext cx="16452000" cy="5962200"/>
          </a:xfrm>
          <a:prstGeom prst="rect">
            <a:avLst/>
          </a:prstGeom>
        </p:spPr>
        <p:txBody>
          <a:bodyPr anchorCtr="0" anchor="t" bIns="0" lIns="0" spcFirstLastPara="1" rIns="0" wrap="square" tIns="0">
            <a:noAutofit/>
          </a:bodyPr>
          <a:lstStyle/>
          <a:p>
            <a:pPr indent="-482600" lvl="0" marL="457200" rtl="0" algn="l">
              <a:lnSpc>
                <a:spcPct val="115000"/>
              </a:lnSpc>
              <a:spcBef>
                <a:spcPts val="0"/>
              </a:spcBef>
              <a:spcAft>
                <a:spcPts val="0"/>
              </a:spcAft>
              <a:buSzPts val="4000"/>
              <a:buAutoNum type="arabicPeriod"/>
            </a:pPr>
            <a:r>
              <a:rPr lang="en-GB" sz="4000"/>
              <a:t>Beschreib deine letzten Sommerferien!</a:t>
            </a:r>
            <a:br>
              <a:rPr lang="en-GB" sz="4000"/>
            </a:br>
            <a:endParaRPr sz="4000"/>
          </a:p>
          <a:p>
            <a:pPr indent="-482600" lvl="0" marL="457200" rtl="0" algn="l">
              <a:lnSpc>
                <a:spcPct val="115000"/>
              </a:lnSpc>
              <a:spcBef>
                <a:spcPts val="0"/>
              </a:spcBef>
              <a:spcAft>
                <a:spcPts val="0"/>
              </a:spcAft>
              <a:buSzPts val="4000"/>
              <a:buAutoNum type="arabicPeriod"/>
            </a:pPr>
            <a:r>
              <a:rPr lang="en-GB" sz="4000"/>
              <a:t>Wie wäre dein Traumurlaub?</a:t>
            </a:r>
            <a:br>
              <a:rPr lang="en-GB" sz="4000"/>
            </a:br>
            <a:endParaRPr sz="4000"/>
          </a:p>
          <a:p>
            <a:pPr indent="0" lvl="0" marL="457200" rtl="0" algn="l">
              <a:lnSpc>
                <a:spcPct val="115000"/>
              </a:lnSpc>
              <a:spcBef>
                <a:spcPts val="2000"/>
              </a:spcBef>
              <a:spcAft>
                <a:spcPts val="0"/>
              </a:spcAft>
              <a:buNone/>
            </a:pPr>
            <a:r>
              <a:t/>
            </a:r>
            <a:endParaRPr b="1"/>
          </a:p>
          <a:p>
            <a:pPr indent="0" lvl="0" marL="0" rtl="0" algn="l">
              <a:spcBef>
                <a:spcPts val="2000"/>
              </a:spcBef>
              <a:spcAft>
                <a:spcPts val="20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3237750" y="680050"/>
            <a:ext cx="132084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Basic answer to the bullet point</a:t>
            </a:r>
            <a:endParaRPr sz="4400">
              <a:solidFill>
                <a:schemeClr val="dk2"/>
              </a:solidFill>
              <a:latin typeface="Montserrat SemiBold"/>
              <a:ea typeface="Montserrat SemiBold"/>
              <a:cs typeface="Montserrat SemiBold"/>
              <a:sym typeface="Montserrat SemiBold"/>
            </a:endParaRPr>
          </a:p>
        </p:txBody>
      </p:sp>
      <p:sp>
        <p:nvSpPr>
          <p:cNvPr id="94" name="Google Shape;94;p16"/>
          <p:cNvSpPr txBox="1"/>
          <p:nvPr/>
        </p:nvSpPr>
        <p:spPr>
          <a:xfrm>
            <a:off x="4791550" y="2188100"/>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Opinion </a:t>
            </a:r>
            <a:endParaRPr sz="4400">
              <a:solidFill>
                <a:schemeClr val="dk2"/>
              </a:solidFill>
              <a:latin typeface="Montserrat SemiBold"/>
              <a:ea typeface="Montserrat SemiBold"/>
              <a:cs typeface="Montserrat SemiBold"/>
              <a:sym typeface="Montserrat SemiBold"/>
            </a:endParaRPr>
          </a:p>
        </p:txBody>
      </p:sp>
      <p:sp>
        <p:nvSpPr>
          <p:cNvPr id="95" name="Google Shape;95;p16"/>
          <p:cNvSpPr txBox="1"/>
          <p:nvPr/>
        </p:nvSpPr>
        <p:spPr>
          <a:xfrm>
            <a:off x="3307350" y="7908550"/>
            <a:ext cx="132084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Review</a:t>
            </a:r>
            <a:endParaRPr sz="4400">
              <a:solidFill>
                <a:schemeClr val="dk2"/>
              </a:solidFill>
              <a:latin typeface="Montserrat SemiBold"/>
              <a:ea typeface="Montserrat SemiBold"/>
              <a:cs typeface="Montserrat SemiBold"/>
              <a:sym typeface="Montserrat SemiBold"/>
            </a:endParaRPr>
          </a:p>
        </p:txBody>
      </p:sp>
      <p:sp>
        <p:nvSpPr>
          <p:cNvPr id="96" name="Google Shape;96;p16"/>
          <p:cNvSpPr txBox="1"/>
          <p:nvPr/>
        </p:nvSpPr>
        <p:spPr>
          <a:xfrm>
            <a:off x="4902850" y="6435925"/>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Elaborate language :)</a:t>
            </a:r>
            <a:endParaRPr sz="4400">
              <a:solidFill>
                <a:schemeClr val="dk2"/>
              </a:solidFill>
              <a:latin typeface="Montserrat SemiBold"/>
              <a:ea typeface="Montserrat SemiBold"/>
              <a:cs typeface="Montserrat SemiBold"/>
              <a:sym typeface="Montserrat SemiBold"/>
            </a:endParaRPr>
          </a:p>
          <a:p>
            <a:pPr indent="0" lvl="0" marL="0" rtl="0" algn="l">
              <a:lnSpc>
                <a:spcPct val="115000"/>
              </a:lnSpc>
              <a:spcBef>
                <a:spcPts val="0"/>
              </a:spcBef>
              <a:spcAft>
                <a:spcPts val="0"/>
              </a:spcAft>
              <a:buNone/>
            </a:pPr>
            <a:r>
              <a:t/>
            </a:r>
            <a:endParaRPr sz="4400">
              <a:solidFill>
                <a:schemeClr val="dk2"/>
              </a:solidFill>
              <a:latin typeface="Montserrat SemiBold"/>
              <a:ea typeface="Montserrat SemiBold"/>
              <a:cs typeface="Montserrat SemiBold"/>
              <a:sym typeface="Montserrat SemiBold"/>
            </a:endParaRPr>
          </a:p>
        </p:txBody>
      </p:sp>
      <p:sp>
        <p:nvSpPr>
          <p:cNvPr id="97" name="Google Shape;97;p16"/>
          <p:cNvSpPr txBox="1"/>
          <p:nvPr/>
        </p:nvSpPr>
        <p:spPr>
          <a:xfrm>
            <a:off x="4880700" y="5024275"/>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Development</a:t>
            </a:r>
            <a:endParaRPr sz="4400">
              <a:solidFill>
                <a:schemeClr val="dk2"/>
              </a:solidFill>
              <a:latin typeface="Montserrat SemiBold"/>
              <a:ea typeface="Montserrat SemiBold"/>
              <a:cs typeface="Montserrat SemiBold"/>
              <a:sym typeface="Montserrat SemiBold"/>
            </a:endParaRPr>
          </a:p>
        </p:txBody>
      </p:sp>
      <p:sp>
        <p:nvSpPr>
          <p:cNvPr id="98" name="Google Shape;98;p16"/>
          <p:cNvSpPr txBox="1"/>
          <p:nvPr/>
        </p:nvSpPr>
        <p:spPr>
          <a:xfrm>
            <a:off x="4861500" y="3580800"/>
            <a:ext cx="11613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Reason </a:t>
            </a:r>
            <a:endParaRPr sz="4400">
              <a:solidFill>
                <a:schemeClr val="dk2"/>
              </a:solidFill>
              <a:latin typeface="Montserrat SemiBold"/>
              <a:ea typeface="Montserrat SemiBold"/>
              <a:cs typeface="Montserrat SemiBold"/>
              <a:sym typeface="Montserrat SemiBold"/>
            </a:endParaRPr>
          </a:p>
        </p:txBody>
      </p:sp>
      <p:sp>
        <p:nvSpPr>
          <p:cNvPr id="99" name="Google Shape;99;p16"/>
          <p:cNvSpPr txBox="1"/>
          <p:nvPr/>
        </p:nvSpPr>
        <p:spPr>
          <a:xfrm>
            <a:off x="3350700" y="2998450"/>
            <a:ext cx="1056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a:t>
            </a:r>
            <a:endParaRPr b="1" sz="2800">
              <a:solidFill>
                <a:schemeClr val="dk2"/>
              </a:solidFill>
              <a:latin typeface="Montserrat"/>
              <a:ea typeface="Montserrat"/>
              <a:cs typeface="Montserrat"/>
              <a:sym typeface="Montserrat"/>
            </a:endParaRPr>
          </a:p>
        </p:txBody>
      </p:sp>
      <p:sp>
        <p:nvSpPr>
          <p:cNvPr id="100" name="Google Shape;100;p16"/>
          <p:cNvSpPr txBox="1"/>
          <p:nvPr/>
        </p:nvSpPr>
        <p:spPr>
          <a:xfrm>
            <a:off x="3350700" y="4293850"/>
            <a:ext cx="1056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a:t>
            </a:r>
            <a:endParaRPr b="1" sz="2800">
              <a:solidFill>
                <a:schemeClr val="dk2"/>
              </a:solidFill>
              <a:latin typeface="Montserrat"/>
              <a:ea typeface="Montserrat"/>
              <a:cs typeface="Montserrat"/>
              <a:sym typeface="Montserrat"/>
            </a:endParaRPr>
          </a:p>
        </p:txBody>
      </p:sp>
      <p:sp>
        <p:nvSpPr>
          <p:cNvPr id="101" name="Google Shape;101;p16"/>
          <p:cNvSpPr txBox="1"/>
          <p:nvPr/>
        </p:nvSpPr>
        <p:spPr>
          <a:xfrm>
            <a:off x="3350700" y="5589250"/>
            <a:ext cx="10560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a:t>
            </a:r>
            <a:endParaRPr b="1" sz="2800">
              <a:solidFill>
                <a:schemeClr val="dk2"/>
              </a:solidFill>
              <a:latin typeface="Montserrat"/>
              <a:ea typeface="Montserrat"/>
              <a:cs typeface="Montserrat"/>
              <a:sym typeface="Montserrat"/>
            </a:endParaRPr>
          </a:p>
        </p:txBody>
      </p:sp>
      <p:pic>
        <p:nvPicPr>
          <p:cNvPr id="102" name="Google Shape;102;p16"/>
          <p:cNvPicPr preferRelativeResize="0"/>
          <p:nvPr/>
        </p:nvPicPr>
        <p:blipFill>
          <a:blip r:embed="rId3">
            <a:alphaModFix/>
          </a:blip>
          <a:stretch>
            <a:fillRect/>
          </a:stretch>
        </p:blipFill>
        <p:spPr>
          <a:xfrm>
            <a:off x="228600" y="152400"/>
            <a:ext cx="1432600" cy="9372200"/>
          </a:xfrm>
          <a:prstGeom prst="rect">
            <a:avLst/>
          </a:prstGeom>
          <a:noFill/>
          <a:ln>
            <a:noFill/>
          </a:ln>
        </p:spPr>
      </p:pic>
      <p:cxnSp>
        <p:nvCxnSpPr>
          <p:cNvPr id="103" name="Google Shape;103;p16"/>
          <p:cNvCxnSpPr/>
          <p:nvPr/>
        </p:nvCxnSpPr>
        <p:spPr>
          <a:xfrm>
            <a:off x="2392100" y="485000"/>
            <a:ext cx="0" cy="9039600"/>
          </a:xfrm>
          <a:prstGeom prst="straightConnector1">
            <a:avLst/>
          </a:prstGeom>
          <a:noFill/>
          <a:ln cap="flat" cmpd="sng" w="9525">
            <a:solidFill>
              <a:schemeClr val="dk2"/>
            </a:solidFill>
            <a:prstDash val="dashDot"/>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graphicFrame>
        <p:nvGraphicFramePr>
          <p:cNvPr id="108" name="Google Shape;108;p17"/>
          <p:cNvGraphicFramePr/>
          <p:nvPr/>
        </p:nvGraphicFramePr>
        <p:xfrm>
          <a:off x="629675" y="694300"/>
          <a:ext cx="3000000" cy="3000000"/>
        </p:xfrm>
        <a:graphic>
          <a:graphicData uri="http://schemas.openxmlformats.org/drawingml/2006/table">
            <a:tbl>
              <a:tblPr>
                <a:noFill/>
                <a:tableStyleId>{AAE9347E-A3C6-40F8-BD07-C49B78EA7C2D}</a:tableStyleId>
              </a:tblPr>
              <a:tblGrid>
                <a:gridCol w="6965100"/>
                <a:gridCol w="6769025"/>
              </a:tblGrid>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spielen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play</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wohnen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live/stay</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besuchen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 to visit</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fahren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go/travel (transport)</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gehen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go</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finden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find</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mögen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like</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können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be able to</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sein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be</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8297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haben</a:t>
                      </a:r>
                      <a:endParaRPr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to have</a:t>
                      </a:r>
                      <a:endParaRPr i="1" sz="2800">
                        <a:solidFill>
                          <a:schemeClr val="dk2"/>
                        </a:solidFill>
                        <a:latin typeface="Montserrat"/>
                        <a:ea typeface="Montserrat"/>
                        <a:cs typeface="Montserrat"/>
                        <a:sym typeface="Montserrat"/>
                      </a:endParaRPr>
                    </a:p>
                  </a:txBody>
                  <a:tcPr marT="182850" marB="182850" marR="182850" marL="18285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pic>
        <p:nvPicPr>
          <p:cNvPr id="109" name="Google Shape;109;p17"/>
          <p:cNvPicPr preferRelativeResize="0"/>
          <p:nvPr/>
        </p:nvPicPr>
        <p:blipFill>
          <a:blip r:embed="rId3">
            <a:alphaModFix/>
          </a:blip>
          <a:stretch>
            <a:fillRect/>
          </a:stretch>
        </p:blipFill>
        <p:spPr>
          <a:xfrm>
            <a:off x="15339400" y="242657"/>
            <a:ext cx="2633650" cy="2633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chemeClr val="dk2"/>
              </a:solidFill>
              <a:latin typeface="Montserrat Medium"/>
              <a:ea typeface="Montserrat Medium"/>
              <a:cs typeface="Montserrat Medium"/>
              <a:sym typeface="Montserrat Medium"/>
            </a:endParaRPr>
          </a:p>
        </p:txBody>
      </p:sp>
      <p:sp>
        <p:nvSpPr>
          <p:cNvPr id="115" name="Google Shape;115;p18"/>
          <p:cNvSpPr txBox="1"/>
          <p:nvPr>
            <p:ph type="title"/>
          </p:nvPr>
        </p:nvSpPr>
        <p:spPr>
          <a:xfrm>
            <a:off x="1111350" y="595375"/>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300">
                <a:solidFill>
                  <a:schemeClr val="dk2"/>
                </a:solidFill>
              </a:rPr>
              <a:t>Using verbs in multiple tenses</a:t>
            </a:r>
            <a:endParaRPr sz="4300">
              <a:solidFill>
                <a:schemeClr val="dk2"/>
              </a:solidFill>
            </a:endParaRPr>
          </a:p>
        </p:txBody>
      </p:sp>
      <p:graphicFrame>
        <p:nvGraphicFramePr>
          <p:cNvPr id="116" name="Google Shape;116;p18"/>
          <p:cNvGraphicFramePr/>
          <p:nvPr/>
        </p:nvGraphicFramePr>
        <p:xfrm>
          <a:off x="407050" y="1424600"/>
          <a:ext cx="3000000" cy="3000000"/>
        </p:xfrm>
        <a:graphic>
          <a:graphicData uri="http://schemas.openxmlformats.org/drawingml/2006/table">
            <a:tbl>
              <a:tblPr>
                <a:noFill/>
                <a:tableStyleId>{AAE9347E-A3C6-40F8-BD07-C49B78EA7C2D}</a:tableStyleId>
              </a:tblPr>
              <a:tblGrid>
                <a:gridCol w="3237075"/>
                <a:gridCol w="3262750"/>
                <a:gridCol w="3114650"/>
                <a:gridCol w="2937200"/>
                <a:gridCol w="2937200"/>
              </a:tblGrid>
              <a:tr h="1216050">
                <a:tc>
                  <a:txBody>
                    <a:bodyPr/>
                    <a:lstStyle/>
                    <a:p>
                      <a:pPr indent="0" lvl="0" marL="0" rtl="0" algn="ctr">
                        <a:spcBef>
                          <a:spcPts val="0"/>
                        </a:spcBef>
                        <a:spcAft>
                          <a:spcPts val="0"/>
                        </a:spcAft>
                        <a:buNone/>
                      </a:pPr>
                      <a:r>
                        <a:rPr lang="en-GB" sz="2800">
                          <a:solidFill>
                            <a:schemeClr val="dk2"/>
                          </a:solidFill>
                          <a:latin typeface="Montserrat SemiBold"/>
                          <a:ea typeface="Montserrat SemiBold"/>
                          <a:cs typeface="Montserrat SemiBold"/>
                          <a:sym typeface="Montserrat SemiBold"/>
                        </a:rPr>
                        <a:t>Infinitive</a:t>
                      </a:r>
                      <a:endParaRPr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Perfect</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Present</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Future</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ctr">
                        <a:spcBef>
                          <a:spcPts val="0"/>
                        </a:spcBef>
                        <a:spcAft>
                          <a:spcPts val="0"/>
                        </a:spcAft>
                        <a:buNone/>
                      </a:pPr>
                      <a:r>
                        <a:rPr lang="en-GB" sz="3000">
                          <a:solidFill>
                            <a:schemeClr val="dk2"/>
                          </a:solidFill>
                          <a:latin typeface="Montserrat SemiBold"/>
                          <a:ea typeface="Montserrat SemiBold"/>
                          <a:cs typeface="Montserrat SemiBold"/>
                          <a:sym typeface="Montserrat SemiBold"/>
                        </a:rPr>
                        <a:t>Conditional</a:t>
                      </a:r>
                      <a:endParaRPr sz="30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r>
              <a:tr h="2124575">
                <a:tc>
                  <a:txBody>
                    <a:bodyPr/>
                    <a:lstStyle/>
                    <a:p>
                      <a:pPr indent="0" lvl="0" marL="0" rtl="0" algn="l">
                        <a:spcBef>
                          <a:spcPts val="0"/>
                        </a:spcBef>
                        <a:spcAft>
                          <a:spcPts val="0"/>
                        </a:spcAft>
                        <a:buNone/>
                      </a:pPr>
                      <a:r>
                        <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wohnen</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SemiBold"/>
                          <a:ea typeface="Montserrat SemiBold"/>
                          <a:cs typeface="Montserrat SemiBold"/>
                          <a:sym typeface="Montserrat SemiBold"/>
                        </a:rPr>
                        <a:t>to live</a:t>
                      </a:r>
                      <a:endParaRPr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lived</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live</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will live</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would live</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r>
              <a:tr h="2077550">
                <a:tc>
                  <a:txBody>
                    <a:bodyPr/>
                    <a:lstStyle/>
                    <a:p>
                      <a:pPr indent="0" lvl="0" marL="0" rtl="0" algn="l">
                        <a:spcBef>
                          <a:spcPts val="0"/>
                        </a:spcBef>
                        <a:spcAft>
                          <a:spcPts val="0"/>
                        </a:spcAft>
                        <a:buNone/>
                      </a:pPr>
                      <a:r>
                        <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spielen</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SemiBold"/>
                          <a:ea typeface="Montserrat SemiBold"/>
                          <a:cs typeface="Montserrat SemiBold"/>
                          <a:sym typeface="Montserrat SemiBold"/>
                        </a:rPr>
                        <a:t>t</a:t>
                      </a:r>
                      <a:r>
                        <a:rPr i="1" lang="en-GB" sz="2800">
                          <a:solidFill>
                            <a:schemeClr val="dk2"/>
                          </a:solidFill>
                          <a:latin typeface="Montserrat SemiBold"/>
                          <a:ea typeface="Montserrat SemiBold"/>
                          <a:cs typeface="Montserrat SemiBold"/>
                          <a:sym typeface="Montserrat SemiBold"/>
                        </a:rPr>
                        <a:t>o play</a:t>
                      </a:r>
                      <a:endParaRPr i="1"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played</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play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solidFill>
                            <a:schemeClr val="dk2"/>
                          </a:solidFill>
                          <a:latin typeface="Montserrat"/>
                          <a:ea typeface="Montserrat"/>
                          <a:cs typeface="Montserrat"/>
                          <a:sym typeface="Montserrat"/>
                        </a:rPr>
                        <a:t>I will play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solidFill>
                            <a:schemeClr val="dk2"/>
                          </a:solidFill>
                          <a:latin typeface="Montserrat"/>
                          <a:ea typeface="Montserrat"/>
                          <a:cs typeface="Montserrat"/>
                          <a:sym typeface="Montserrat"/>
                        </a:rPr>
                        <a:t>I would play</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r>
              <a:tr h="2077550">
                <a:tc>
                  <a:txBody>
                    <a:bodyPr/>
                    <a:lstStyle/>
                    <a:p>
                      <a:pPr indent="0" lvl="0" marL="0" rtl="0" algn="l">
                        <a:spcBef>
                          <a:spcPts val="0"/>
                        </a:spcBef>
                        <a:spcAft>
                          <a:spcPts val="0"/>
                        </a:spcAft>
                        <a:buNone/>
                      </a:pPr>
                      <a:r>
                        <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gehen</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SemiBold"/>
                          <a:ea typeface="Montserrat SemiBold"/>
                          <a:cs typeface="Montserrat SemiBold"/>
                          <a:sym typeface="Montserrat SemiBold"/>
                        </a:rPr>
                        <a:t>to go</a:t>
                      </a:r>
                      <a:endParaRPr i="1" sz="2800">
                        <a:solidFill>
                          <a:schemeClr val="dk2"/>
                        </a:solidFill>
                        <a:latin typeface="Montserrat SemiBold"/>
                        <a:ea typeface="Montserrat SemiBold"/>
                        <a:cs typeface="Montserrat SemiBold"/>
                        <a:sym typeface="Montserrat SemiBold"/>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went</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I go</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solidFill>
                            <a:schemeClr val="dk2"/>
                          </a:solidFill>
                          <a:latin typeface="Montserrat"/>
                          <a:ea typeface="Montserrat"/>
                          <a:cs typeface="Montserrat"/>
                          <a:sym typeface="Montserrat"/>
                        </a:rPr>
                        <a:t>I will go</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c>
                  <a:txBody>
                    <a:bodyPr/>
                    <a:lstStyle/>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i="1" sz="2800">
                        <a:solidFill>
                          <a:schemeClr val="dk2"/>
                        </a:solidFill>
                        <a:latin typeface="Montserrat"/>
                        <a:ea typeface="Montserrat"/>
                        <a:cs typeface="Montserrat"/>
                        <a:sym typeface="Montserrat"/>
                      </a:endParaRPr>
                    </a:p>
                    <a:p>
                      <a:pPr indent="0" lvl="0" marL="0" marR="0" rtl="0" algn="l">
                        <a:lnSpc>
                          <a:spcPct val="100000"/>
                        </a:lnSpc>
                        <a:spcBef>
                          <a:spcPts val="0"/>
                        </a:spcBef>
                        <a:spcAft>
                          <a:spcPts val="0"/>
                        </a:spcAft>
                        <a:buNone/>
                      </a:pPr>
                      <a:r>
                        <a:rPr i="1" lang="en-GB" sz="2800">
                          <a:solidFill>
                            <a:schemeClr val="dk2"/>
                          </a:solidFill>
                          <a:latin typeface="Montserrat"/>
                          <a:ea typeface="Montserrat"/>
                          <a:cs typeface="Montserrat"/>
                          <a:sym typeface="Montserrat"/>
                        </a:rPr>
                        <a:t>I would go</a:t>
                      </a:r>
                      <a:endParaRPr i="1" sz="2800">
                        <a:solidFill>
                          <a:schemeClr val="dk2"/>
                        </a:solidFill>
                        <a:latin typeface="Montserrat"/>
                        <a:ea typeface="Montserrat"/>
                        <a:cs typeface="Montserrat"/>
                        <a:sym typeface="Montserrat"/>
                      </a:endParaRPr>
                    </a:p>
                  </a:txBody>
                  <a:tcPr marT="182850" marB="182850" marR="182850" marL="182850">
                    <a:solidFill>
                      <a:schemeClr val="lt1"/>
                    </a:solidFill>
                  </a:tcPr>
                </a:tc>
              </a:tr>
            </a:tbl>
          </a:graphicData>
        </a:graphic>
      </p:graphicFrame>
      <p:sp>
        <p:nvSpPr>
          <p:cNvPr id="117" name="Google Shape;117;p18"/>
          <p:cNvSpPr txBox="1"/>
          <p:nvPr/>
        </p:nvSpPr>
        <p:spPr>
          <a:xfrm>
            <a:off x="3771900" y="2705100"/>
            <a:ext cx="32994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habe</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ge</a:t>
            </a:r>
            <a:r>
              <a:rPr lang="en-GB" sz="2800">
                <a:solidFill>
                  <a:schemeClr val="dk2"/>
                </a:solidFill>
                <a:latin typeface="Montserrat"/>
                <a:ea typeface="Montserrat"/>
                <a:cs typeface="Montserrat"/>
                <a:sym typeface="Montserrat"/>
              </a:rPr>
              <a:t>wohn</a:t>
            </a:r>
            <a:r>
              <a:rPr b="1" lang="en-GB" sz="2800">
                <a:solidFill>
                  <a:schemeClr val="dk2"/>
                </a:solidFill>
                <a:latin typeface="Montserrat"/>
                <a:ea typeface="Montserrat"/>
                <a:cs typeface="Montserrat"/>
                <a:sym typeface="Montserrat"/>
              </a:rPr>
              <a:t>t</a:t>
            </a:r>
            <a:endParaRPr b="1" sz="2800">
              <a:solidFill>
                <a:schemeClr val="dk2"/>
              </a:solidFill>
              <a:latin typeface="Montserrat"/>
              <a:ea typeface="Montserrat"/>
              <a:cs typeface="Montserrat"/>
              <a:sym typeface="Montserrat"/>
            </a:endParaRPr>
          </a:p>
        </p:txBody>
      </p:sp>
      <p:sp>
        <p:nvSpPr>
          <p:cNvPr id="118" name="Google Shape;118;p18"/>
          <p:cNvSpPr txBox="1"/>
          <p:nvPr/>
        </p:nvSpPr>
        <p:spPr>
          <a:xfrm>
            <a:off x="7219950" y="2781300"/>
            <a:ext cx="2685900" cy="7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wohn</a:t>
            </a:r>
            <a:r>
              <a:rPr b="1" lang="en-GB" sz="2800">
                <a:solidFill>
                  <a:schemeClr val="dk2"/>
                </a:solidFill>
                <a:latin typeface="Montserrat"/>
                <a:ea typeface="Montserrat"/>
                <a:cs typeface="Montserrat"/>
                <a:sym typeface="Montserrat"/>
              </a:rPr>
              <a:t>e</a:t>
            </a:r>
            <a:endParaRPr b="1" sz="2800">
              <a:solidFill>
                <a:schemeClr val="dk2"/>
              </a:solidFill>
              <a:latin typeface="Montserrat"/>
              <a:ea typeface="Montserrat"/>
              <a:cs typeface="Montserrat"/>
              <a:sym typeface="Montserrat"/>
            </a:endParaRPr>
          </a:p>
        </p:txBody>
      </p:sp>
      <p:sp>
        <p:nvSpPr>
          <p:cNvPr id="119" name="Google Shape;119;p18"/>
          <p:cNvSpPr txBox="1"/>
          <p:nvPr/>
        </p:nvSpPr>
        <p:spPr>
          <a:xfrm>
            <a:off x="10264975" y="2781300"/>
            <a:ext cx="31272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werde </a:t>
            </a:r>
            <a:r>
              <a:rPr lang="en-GB" sz="2800">
                <a:solidFill>
                  <a:schemeClr val="dk2"/>
                </a:solidFill>
                <a:latin typeface="Montserrat"/>
                <a:ea typeface="Montserrat"/>
                <a:cs typeface="Montserrat"/>
                <a:sym typeface="Montserrat"/>
              </a:rPr>
              <a:t> …. wohn</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
        <p:nvSpPr>
          <p:cNvPr id="120" name="Google Shape;120;p18"/>
          <p:cNvSpPr txBox="1"/>
          <p:nvPr/>
        </p:nvSpPr>
        <p:spPr>
          <a:xfrm>
            <a:off x="3771900" y="4724550"/>
            <a:ext cx="32994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habe</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ge</a:t>
            </a:r>
            <a:r>
              <a:rPr lang="en-GB" sz="2800">
                <a:solidFill>
                  <a:schemeClr val="dk2"/>
                </a:solidFill>
                <a:latin typeface="Montserrat"/>
                <a:ea typeface="Montserrat"/>
                <a:cs typeface="Montserrat"/>
                <a:sym typeface="Montserrat"/>
              </a:rPr>
              <a:t>spiel</a:t>
            </a:r>
            <a:r>
              <a:rPr b="1" lang="en-GB" sz="2800">
                <a:solidFill>
                  <a:schemeClr val="dk2"/>
                </a:solidFill>
                <a:latin typeface="Montserrat"/>
                <a:ea typeface="Montserrat"/>
                <a:cs typeface="Montserrat"/>
                <a:sym typeface="Montserrat"/>
              </a:rPr>
              <a:t>t</a:t>
            </a:r>
            <a:endParaRPr b="1" sz="2800">
              <a:solidFill>
                <a:schemeClr val="dk2"/>
              </a:solidFill>
              <a:latin typeface="Montserrat"/>
              <a:ea typeface="Montserrat"/>
              <a:cs typeface="Montserrat"/>
              <a:sym typeface="Montserrat"/>
            </a:endParaRPr>
          </a:p>
        </p:txBody>
      </p:sp>
      <p:sp>
        <p:nvSpPr>
          <p:cNvPr id="121" name="Google Shape;121;p18"/>
          <p:cNvSpPr txBox="1"/>
          <p:nvPr/>
        </p:nvSpPr>
        <p:spPr>
          <a:xfrm>
            <a:off x="7169925" y="4810700"/>
            <a:ext cx="3092700" cy="7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 Ich spiel</a:t>
            </a:r>
            <a:r>
              <a:rPr b="1" lang="en-GB" sz="2800">
                <a:solidFill>
                  <a:schemeClr val="dk2"/>
                </a:solidFill>
                <a:latin typeface="Montserrat"/>
                <a:ea typeface="Montserrat"/>
                <a:cs typeface="Montserrat"/>
                <a:sym typeface="Montserrat"/>
              </a:rPr>
              <a:t>e</a:t>
            </a:r>
            <a:endParaRPr b="1" sz="2800">
              <a:solidFill>
                <a:schemeClr val="dk2"/>
              </a:solidFill>
              <a:latin typeface="Montserrat"/>
              <a:ea typeface="Montserrat"/>
              <a:cs typeface="Montserrat"/>
              <a:sym typeface="Montserrat"/>
            </a:endParaRPr>
          </a:p>
        </p:txBody>
      </p:sp>
      <p:sp>
        <p:nvSpPr>
          <p:cNvPr id="122" name="Google Shape;122;p18"/>
          <p:cNvSpPr txBox="1"/>
          <p:nvPr/>
        </p:nvSpPr>
        <p:spPr>
          <a:xfrm>
            <a:off x="10361250" y="4796150"/>
            <a:ext cx="29154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werde</a:t>
            </a:r>
            <a:r>
              <a:rPr lang="en-GB" sz="2800">
                <a:solidFill>
                  <a:schemeClr val="dk2"/>
                </a:solidFill>
                <a:latin typeface="Montserrat"/>
                <a:ea typeface="Montserrat"/>
                <a:cs typeface="Montserrat"/>
                <a:sym typeface="Montserrat"/>
              </a:rPr>
              <a:t> ….spiel</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
        <p:nvSpPr>
          <p:cNvPr id="123" name="Google Shape;123;p18"/>
          <p:cNvSpPr txBox="1"/>
          <p:nvPr/>
        </p:nvSpPr>
        <p:spPr>
          <a:xfrm>
            <a:off x="3803250" y="6991500"/>
            <a:ext cx="32994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bin</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gegangen</a:t>
            </a:r>
            <a:endParaRPr b="1" sz="2800">
              <a:solidFill>
                <a:schemeClr val="dk2"/>
              </a:solidFill>
              <a:latin typeface="Montserrat"/>
              <a:ea typeface="Montserrat"/>
              <a:cs typeface="Montserrat"/>
              <a:sym typeface="Montserrat"/>
            </a:endParaRPr>
          </a:p>
        </p:txBody>
      </p:sp>
      <p:sp>
        <p:nvSpPr>
          <p:cNvPr id="124" name="Google Shape;124;p18"/>
          <p:cNvSpPr txBox="1"/>
          <p:nvPr/>
        </p:nvSpPr>
        <p:spPr>
          <a:xfrm>
            <a:off x="7219950" y="6840125"/>
            <a:ext cx="2915400" cy="74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geh</a:t>
            </a:r>
            <a:r>
              <a:rPr b="1" lang="en-GB" sz="2800">
                <a:solidFill>
                  <a:schemeClr val="dk2"/>
                </a:solidFill>
                <a:latin typeface="Montserrat"/>
                <a:ea typeface="Montserrat"/>
                <a:cs typeface="Montserrat"/>
                <a:sym typeface="Montserrat"/>
              </a:rPr>
              <a:t>e</a:t>
            </a:r>
            <a:endParaRPr b="1" sz="2800">
              <a:solidFill>
                <a:schemeClr val="dk2"/>
              </a:solidFill>
              <a:latin typeface="Montserrat"/>
              <a:ea typeface="Montserrat"/>
              <a:cs typeface="Montserrat"/>
              <a:sym typeface="Montserrat"/>
            </a:endParaRPr>
          </a:p>
        </p:txBody>
      </p:sp>
      <p:sp>
        <p:nvSpPr>
          <p:cNvPr id="125" name="Google Shape;125;p18"/>
          <p:cNvSpPr txBox="1"/>
          <p:nvPr/>
        </p:nvSpPr>
        <p:spPr>
          <a:xfrm>
            <a:off x="10264975" y="6991500"/>
            <a:ext cx="3092700" cy="9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werde</a:t>
            </a:r>
            <a:r>
              <a:rPr lang="en-GB" sz="2800">
                <a:solidFill>
                  <a:schemeClr val="dk2"/>
                </a:solidFill>
                <a:latin typeface="Montserrat"/>
                <a:ea typeface="Montserrat"/>
                <a:cs typeface="Montserrat"/>
                <a:sym typeface="Montserrat"/>
              </a:rPr>
              <a:t> ….geh</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
        <p:nvSpPr>
          <p:cNvPr id="126" name="Google Shape;126;p18"/>
          <p:cNvSpPr txBox="1"/>
          <p:nvPr/>
        </p:nvSpPr>
        <p:spPr>
          <a:xfrm>
            <a:off x="13068300" y="2781300"/>
            <a:ext cx="2685900" cy="99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würde</a:t>
            </a:r>
            <a:r>
              <a:rPr lang="en-GB" sz="2800">
                <a:solidFill>
                  <a:schemeClr val="dk2"/>
                </a:solidFill>
                <a:latin typeface="Montserrat"/>
                <a:ea typeface="Montserrat"/>
                <a:cs typeface="Montserrat"/>
                <a:sym typeface="Montserrat"/>
              </a:rPr>
              <a:t> … wohn</a:t>
            </a:r>
            <a:r>
              <a:rPr b="1" lang="en-GB" sz="2800">
                <a:solidFill>
                  <a:schemeClr val="dk2"/>
                </a:solidFill>
                <a:latin typeface="Montserrat"/>
                <a:ea typeface="Montserrat"/>
                <a:cs typeface="Montserrat"/>
                <a:sym typeface="Montserrat"/>
              </a:rPr>
              <a:t>en</a:t>
            </a:r>
            <a:endParaRPr b="1" sz="2800">
              <a:solidFill>
                <a:schemeClr val="dk2"/>
              </a:solidFill>
              <a:latin typeface="Montserrat"/>
              <a:ea typeface="Montserrat"/>
              <a:cs typeface="Montserrat"/>
              <a:sym typeface="Montserrat"/>
            </a:endParaRPr>
          </a:p>
        </p:txBody>
      </p:sp>
      <p:sp>
        <p:nvSpPr>
          <p:cNvPr id="127" name="Google Shape;127;p18"/>
          <p:cNvSpPr txBox="1"/>
          <p:nvPr/>
        </p:nvSpPr>
        <p:spPr>
          <a:xfrm>
            <a:off x="13163550" y="4876800"/>
            <a:ext cx="2685900" cy="114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würde </a:t>
            </a:r>
            <a:r>
              <a:rPr lang="en-GB" sz="2800">
                <a:solidFill>
                  <a:schemeClr val="dk2"/>
                </a:solidFill>
                <a:latin typeface="Montserrat"/>
                <a:ea typeface="Montserrat"/>
                <a:cs typeface="Montserrat"/>
                <a:sym typeface="Montserrat"/>
              </a:rPr>
              <a:t>… spiel</a:t>
            </a:r>
            <a:r>
              <a:rPr b="1" lang="en-GB" sz="2800">
                <a:solidFill>
                  <a:schemeClr val="dk2"/>
                </a:solidFill>
                <a:latin typeface="Montserrat"/>
                <a:ea typeface="Montserrat"/>
                <a:cs typeface="Montserrat"/>
                <a:sym typeface="Montserrat"/>
              </a:rPr>
              <a:t>en</a:t>
            </a:r>
            <a:endParaRPr b="1">
              <a:solidFill>
                <a:schemeClr val="dk2"/>
              </a:solidFill>
              <a:latin typeface="Montserrat"/>
              <a:ea typeface="Montserrat"/>
              <a:cs typeface="Montserrat"/>
              <a:sym typeface="Montserrat"/>
            </a:endParaRPr>
          </a:p>
        </p:txBody>
      </p:sp>
      <p:sp>
        <p:nvSpPr>
          <p:cNvPr id="128" name="Google Shape;128;p18"/>
          <p:cNvSpPr txBox="1"/>
          <p:nvPr/>
        </p:nvSpPr>
        <p:spPr>
          <a:xfrm>
            <a:off x="13087350" y="6991350"/>
            <a:ext cx="2685900" cy="9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Ich </a:t>
            </a:r>
            <a:r>
              <a:rPr b="1" lang="en-GB" sz="2800">
                <a:solidFill>
                  <a:schemeClr val="dk2"/>
                </a:solidFill>
                <a:latin typeface="Montserrat"/>
                <a:ea typeface="Montserrat"/>
                <a:cs typeface="Montserrat"/>
                <a:sym typeface="Montserrat"/>
              </a:rPr>
              <a:t>würde</a:t>
            </a:r>
            <a:r>
              <a:rPr lang="en-GB" sz="2800">
                <a:solidFill>
                  <a:schemeClr val="dk2"/>
                </a:solidFill>
                <a:latin typeface="Montserrat"/>
                <a:ea typeface="Montserrat"/>
                <a:cs typeface="Montserrat"/>
                <a:sym typeface="Montserrat"/>
              </a:rPr>
              <a:t> … geh</a:t>
            </a:r>
            <a:r>
              <a:rPr b="1" lang="en-GB" sz="2800">
                <a:solidFill>
                  <a:schemeClr val="dk2"/>
                </a:solidFill>
                <a:latin typeface="Montserrat"/>
                <a:ea typeface="Montserrat"/>
                <a:cs typeface="Montserrat"/>
                <a:sym typeface="Montserrat"/>
              </a:rPr>
              <a:t>en</a:t>
            </a:r>
            <a:endParaRPr b="1">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19"/>
          <p:cNvPicPr preferRelativeResize="0"/>
          <p:nvPr/>
        </p:nvPicPr>
        <p:blipFill>
          <a:blip r:embed="rId3">
            <a:alphaModFix/>
          </a:blip>
          <a:stretch>
            <a:fillRect/>
          </a:stretch>
        </p:blipFill>
        <p:spPr>
          <a:xfrm>
            <a:off x="228600" y="381000"/>
            <a:ext cx="1432600" cy="9372200"/>
          </a:xfrm>
          <a:prstGeom prst="rect">
            <a:avLst/>
          </a:prstGeom>
          <a:noFill/>
          <a:ln>
            <a:noFill/>
          </a:ln>
        </p:spPr>
      </p:pic>
      <p:sp>
        <p:nvSpPr>
          <p:cNvPr id="134" name="Google Shape;134;p19"/>
          <p:cNvSpPr txBox="1"/>
          <p:nvPr>
            <p:ph type="title"/>
          </p:nvPr>
        </p:nvSpPr>
        <p:spPr>
          <a:xfrm>
            <a:off x="2420675" y="572250"/>
            <a:ext cx="14554200" cy="862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4000">
                <a:solidFill>
                  <a:schemeClr val="dk2"/>
                </a:solidFill>
              </a:rPr>
              <a:t>Wie wäre dein Traumurlaub? </a:t>
            </a:r>
            <a:endParaRPr>
              <a:solidFill>
                <a:schemeClr val="dk2"/>
              </a:solidFill>
            </a:endParaRPr>
          </a:p>
        </p:txBody>
      </p:sp>
      <p:sp>
        <p:nvSpPr>
          <p:cNvPr id="135" name="Google Shape;135;p19"/>
          <p:cNvSpPr txBox="1"/>
          <p:nvPr/>
        </p:nvSpPr>
        <p:spPr>
          <a:xfrm>
            <a:off x="2595125" y="4606275"/>
            <a:ext cx="14136300" cy="261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Wenn ich das Geld hätte, würde ich auch ein Ferienhaus kaufen. Ich würde es toll finden, da das Wetter meistens sonnig ist, und ich meine Freunde einladen könnte. Vielleicht würden wir nach San Francisco fahren, um die Golden Gate Bridge zu sehen</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4900">
              <a:solidFill>
                <a:schemeClr val="dk2"/>
              </a:solidFill>
              <a:latin typeface="Montserrat"/>
              <a:ea typeface="Montserrat"/>
              <a:cs typeface="Montserrat"/>
              <a:sym typeface="Montserrat"/>
            </a:endParaRPr>
          </a:p>
        </p:txBody>
      </p:sp>
      <p:sp>
        <p:nvSpPr>
          <p:cNvPr id="136" name="Google Shape;136;p19"/>
          <p:cNvSpPr txBox="1"/>
          <p:nvPr/>
        </p:nvSpPr>
        <p:spPr>
          <a:xfrm>
            <a:off x="2595125" y="7562700"/>
            <a:ext cx="14554200" cy="192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2800">
                <a:solidFill>
                  <a:schemeClr val="dk2"/>
                </a:solidFill>
                <a:latin typeface="Montserrat"/>
                <a:ea typeface="Montserrat"/>
                <a:cs typeface="Montserrat"/>
                <a:sym typeface="Montserrat"/>
              </a:rPr>
              <a:t>Remember, it is only around 150 words for the whole task. So for a 2 bullet point question, you only need around 75 -100 words per bullet point - no more. If you write too much, you are at increasing risk of making mistakes which could impede communication and lose you marks</a:t>
            </a:r>
            <a:endParaRPr i="1" sz="28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2800">
              <a:solidFill>
                <a:schemeClr val="dk2"/>
              </a:solidFill>
              <a:latin typeface="Montserrat"/>
              <a:ea typeface="Montserrat"/>
              <a:cs typeface="Montserrat"/>
              <a:sym typeface="Montserrat"/>
            </a:endParaRPr>
          </a:p>
        </p:txBody>
      </p:sp>
      <p:sp>
        <p:nvSpPr>
          <p:cNvPr id="137" name="Google Shape;137;p19"/>
          <p:cNvSpPr txBox="1"/>
          <p:nvPr/>
        </p:nvSpPr>
        <p:spPr>
          <a:xfrm>
            <a:off x="2650175" y="1702550"/>
            <a:ext cx="14444100" cy="270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2000"/>
              </a:spcAft>
              <a:buNone/>
            </a:pPr>
            <a:r>
              <a:rPr b="1" lang="en-GB" sz="3500">
                <a:solidFill>
                  <a:schemeClr val="dk2"/>
                </a:solidFill>
                <a:latin typeface="Montserrat"/>
                <a:ea typeface="Montserrat"/>
                <a:cs typeface="Montserrat"/>
                <a:sym typeface="Montserrat"/>
              </a:rPr>
              <a:t>Mein Traumurlaub wäre ein Strandurlaub in Kalifornien, weil ich viele Berühmtheiten sehen könnte, also möchte ich in einem Luxushotel in LA wohnen. Ich denke, dass ich jeden Tag schwimmen gehen würde, wenn ich mich am Strand gesonnt hätte.</a:t>
            </a:r>
            <a:endParaRPr b="1">
              <a:solidFill>
                <a:schemeClr val="dk2"/>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2750050" y="530625"/>
            <a:ext cx="13957800" cy="9171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4000">
                <a:solidFill>
                  <a:schemeClr val="dk2"/>
                </a:solidFill>
              </a:rPr>
              <a:t>Beschreib</a:t>
            </a:r>
            <a:r>
              <a:rPr lang="en-GB" sz="4000">
                <a:solidFill>
                  <a:schemeClr val="dk2"/>
                </a:solidFill>
              </a:rPr>
              <a:t> deine letzten Sommerferien</a:t>
            </a:r>
            <a:endParaRPr i="1" sz="3500">
              <a:solidFill>
                <a:schemeClr val="dk2"/>
              </a:solidFill>
            </a:endParaRPr>
          </a:p>
        </p:txBody>
      </p:sp>
      <p:sp>
        <p:nvSpPr>
          <p:cNvPr id="143" name="Google Shape;143;p20"/>
          <p:cNvSpPr/>
          <p:nvPr/>
        </p:nvSpPr>
        <p:spPr>
          <a:xfrm>
            <a:off x="533400" y="530625"/>
            <a:ext cx="1451700" cy="4337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0"/>
          <p:cNvSpPr/>
          <p:nvPr/>
        </p:nvSpPr>
        <p:spPr>
          <a:xfrm>
            <a:off x="533400" y="5255025"/>
            <a:ext cx="1451700" cy="4337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0"/>
          <p:cNvSpPr txBox="1"/>
          <p:nvPr/>
        </p:nvSpPr>
        <p:spPr>
          <a:xfrm>
            <a:off x="4685775" y="1294775"/>
            <a:ext cx="12903300" cy="27798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In den letzten Ferien bin ich …..…… gefahren</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Ich habe …….. + </a:t>
            </a:r>
            <a:r>
              <a:rPr b="1" i="1" lang="en-GB" sz="3500">
                <a:solidFill>
                  <a:schemeClr val="dk2"/>
                </a:solidFill>
                <a:latin typeface="Montserrat"/>
                <a:ea typeface="Montserrat"/>
                <a:cs typeface="Montserrat"/>
                <a:sym typeface="Montserrat"/>
              </a:rPr>
              <a:t>past participle</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Ich bin…...gegangen</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Ich habe das + </a:t>
            </a:r>
            <a:r>
              <a:rPr b="1" i="1" lang="en-GB" sz="3500">
                <a:solidFill>
                  <a:schemeClr val="dk2"/>
                </a:solidFill>
                <a:latin typeface="Montserrat"/>
                <a:ea typeface="Montserrat"/>
                <a:cs typeface="Montserrat"/>
                <a:sym typeface="Montserrat"/>
              </a:rPr>
              <a:t>adjective </a:t>
            </a:r>
            <a:r>
              <a:rPr b="1" lang="en-GB" sz="3500">
                <a:solidFill>
                  <a:schemeClr val="dk2"/>
                </a:solidFill>
                <a:latin typeface="Montserrat"/>
                <a:ea typeface="Montserrat"/>
                <a:cs typeface="Montserrat"/>
                <a:sym typeface="Montserrat"/>
              </a:rPr>
              <a:t>gefunden</a:t>
            </a:r>
            <a:r>
              <a:rPr b="1" i="1" lang="en-GB" sz="3500">
                <a:solidFill>
                  <a:schemeClr val="dk2"/>
                </a:solidFill>
                <a:latin typeface="Montserrat"/>
                <a:ea typeface="Montserrat"/>
                <a:cs typeface="Montserrat"/>
                <a:sym typeface="Montserrat"/>
              </a:rPr>
              <a:t>, </a:t>
            </a:r>
            <a:r>
              <a:rPr b="1" lang="en-GB" sz="3500">
                <a:solidFill>
                  <a:schemeClr val="dk2"/>
                </a:solidFill>
                <a:latin typeface="Montserrat"/>
                <a:ea typeface="Montserrat"/>
                <a:cs typeface="Montserrat"/>
                <a:sym typeface="Montserrat"/>
              </a:rPr>
              <a:t>weil</a:t>
            </a:r>
            <a:r>
              <a:rPr b="1" i="1" lang="en-GB" sz="3500">
                <a:solidFill>
                  <a:schemeClr val="dk2"/>
                </a:solidFill>
                <a:latin typeface="Montserrat"/>
                <a:ea typeface="Montserrat"/>
                <a:cs typeface="Montserrat"/>
                <a:sym typeface="Montserrat"/>
              </a:rPr>
              <a:t>…...</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i="1" lang="en-GB" sz="3500">
                <a:solidFill>
                  <a:schemeClr val="dk2"/>
                </a:solidFill>
                <a:latin typeface="Montserrat"/>
                <a:ea typeface="Montserrat"/>
                <a:cs typeface="Montserrat"/>
                <a:sym typeface="Montserrat"/>
              </a:rPr>
              <a:t>PERFECT TENSE mainly, but….!!!!</a:t>
            </a:r>
            <a:endParaRPr b="1" i="1" sz="3500">
              <a:solidFill>
                <a:schemeClr val="dk2"/>
              </a:solidFill>
              <a:latin typeface="Montserrat"/>
              <a:ea typeface="Montserrat"/>
              <a:cs typeface="Montserrat"/>
              <a:sym typeface="Montserrat"/>
            </a:endParaRPr>
          </a:p>
        </p:txBody>
      </p:sp>
      <p:pic>
        <p:nvPicPr>
          <p:cNvPr id="146" name="Google Shape;146;p20"/>
          <p:cNvPicPr preferRelativeResize="0"/>
          <p:nvPr/>
        </p:nvPicPr>
        <p:blipFill>
          <a:blip r:embed="rId3">
            <a:alphaModFix/>
          </a:blip>
          <a:stretch>
            <a:fillRect/>
          </a:stretch>
        </p:blipFill>
        <p:spPr>
          <a:xfrm>
            <a:off x="929175" y="749275"/>
            <a:ext cx="600825" cy="4012399"/>
          </a:xfrm>
          <a:prstGeom prst="rect">
            <a:avLst/>
          </a:prstGeom>
          <a:noFill/>
          <a:ln>
            <a:noFill/>
          </a:ln>
        </p:spPr>
      </p:pic>
      <p:pic>
        <p:nvPicPr>
          <p:cNvPr id="147" name="Google Shape;147;p20"/>
          <p:cNvPicPr preferRelativeResize="0"/>
          <p:nvPr/>
        </p:nvPicPr>
        <p:blipFill>
          <a:blip r:embed="rId3">
            <a:alphaModFix/>
          </a:blip>
          <a:stretch>
            <a:fillRect/>
          </a:stretch>
        </p:blipFill>
        <p:spPr>
          <a:xfrm>
            <a:off x="929175" y="5397475"/>
            <a:ext cx="600825" cy="4012399"/>
          </a:xfrm>
          <a:prstGeom prst="rect">
            <a:avLst/>
          </a:prstGeom>
          <a:noFill/>
          <a:ln>
            <a:noFill/>
          </a:ln>
        </p:spPr>
      </p:pic>
      <p:sp>
        <p:nvSpPr>
          <p:cNvPr id="148" name="Google Shape;148;p20"/>
          <p:cNvSpPr txBox="1"/>
          <p:nvPr/>
        </p:nvSpPr>
        <p:spPr>
          <a:xfrm>
            <a:off x="4800075" y="4588150"/>
            <a:ext cx="12903300" cy="2311800"/>
          </a:xfrm>
          <a:prstGeom prst="rect">
            <a:avLst/>
          </a:prstGeom>
          <a:solidFill>
            <a:srgbClr val="D9D9D9"/>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GB" sz="3500">
                <a:solidFill>
                  <a:schemeClr val="dk2"/>
                </a:solidFill>
                <a:latin typeface="Montserrat"/>
                <a:ea typeface="Montserrat"/>
                <a:cs typeface="Montserrat"/>
                <a:sym typeface="Montserrat"/>
              </a:rPr>
              <a:t>Use subordinate clauses with</a:t>
            </a:r>
            <a:r>
              <a:rPr b="1" lang="en-GB" sz="3500">
                <a:solidFill>
                  <a:schemeClr val="dk2"/>
                </a:solidFill>
                <a:latin typeface="Montserrat"/>
                <a:ea typeface="Montserrat"/>
                <a:cs typeface="Montserrat"/>
                <a:sym typeface="Montserrat"/>
              </a:rPr>
              <a:t> weil, obwohl, damit, als. sobald. nachdem </a:t>
            </a:r>
            <a:r>
              <a:rPr b="1" i="1" lang="en-GB" sz="3500">
                <a:solidFill>
                  <a:schemeClr val="dk2"/>
                </a:solidFill>
                <a:latin typeface="Montserrat"/>
                <a:ea typeface="Montserrat"/>
                <a:cs typeface="Montserrat"/>
                <a:sym typeface="Montserrat"/>
              </a:rPr>
              <a:t>and others you can remember</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i="1" lang="en-GB" sz="3500">
                <a:solidFill>
                  <a:schemeClr val="dk2"/>
                </a:solidFill>
                <a:latin typeface="Montserrat"/>
                <a:ea typeface="Montserrat"/>
                <a:cs typeface="Montserrat"/>
                <a:sym typeface="Montserrat"/>
              </a:rPr>
              <a:t>Lessons 13,14 &amp; 15 of this unit will give you some ideas!</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i="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i="1" sz="3500">
              <a:solidFill>
                <a:schemeClr val="dk2"/>
              </a:solidFill>
              <a:latin typeface="Montserrat"/>
              <a:ea typeface="Montserrat"/>
              <a:cs typeface="Montserrat"/>
              <a:sym typeface="Montserrat"/>
            </a:endParaRPr>
          </a:p>
        </p:txBody>
      </p:sp>
      <p:sp>
        <p:nvSpPr>
          <p:cNvPr id="149" name="Google Shape;149;p20"/>
          <p:cNvSpPr txBox="1"/>
          <p:nvPr/>
        </p:nvSpPr>
        <p:spPr>
          <a:xfrm>
            <a:off x="2076300" y="7138575"/>
            <a:ext cx="16211700" cy="140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GB" sz="2800">
                <a:latin typeface="Montserrat"/>
                <a:ea typeface="Montserrat"/>
                <a:cs typeface="Montserrat"/>
                <a:sym typeface="Montserrat"/>
              </a:rPr>
              <a:t>Remember, it is only around 150 words for the whole task. So for a 2 bullet point question, you only need around 75 -100 words per bullet point - no more. If you write too much, you are at increasing risk of making mistakes which could impede communication and lose you marks</a:t>
            </a:r>
            <a:endParaRPr i="1" sz="2800">
              <a:latin typeface="Montserrat"/>
              <a:ea typeface="Montserrat"/>
              <a:cs typeface="Montserrat"/>
              <a:sym typeface="Montserrat"/>
            </a:endParaRPr>
          </a:p>
          <a:p>
            <a:pPr indent="0" lvl="0" marL="0" rtl="0" algn="l">
              <a:spcBef>
                <a:spcPts val="0"/>
              </a:spcBef>
              <a:spcAft>
                <a:spcPts val="0"/>
              </a:spcAft>
              <a:buNone/>
            </a:pPr>
            <a:r>
              <a:t/>
            </a:r>
            <a:endParaRPr i="1" sz="28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nvSpPr>
        <p:spPr>
          <a:xfrm>
            <a:off x="616325" y="737650"/>
            <a:ext cx="16753500" cy="1111200"/>
          </a:xfrm>
          <a:prstGeom prst="rect">
            <a:avLst/>
          </a:prstGeom>
          <a:solidFill>
            <a:srgbClr val="D9D9D9"/>
          </a:solid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4400">
                <a:solidFill>
                  <a:schemeClr val="dk2"/>
                </a:solidFill>
                <a:latin typeface="Montserrat SemiBold"/>
                <a:ea typeface="Montserrat SemiBold"/>
                <a:cs typeface="Montserrat SemiBold"/>
                <a:sym typeface="Montserrat SemiBold"/>
              </a:rPr>
              <a:t>Review </a:t>
            </a:r>
            <a:endParaRPr sz="4400">
              <a:solidFill>
                <a:schemeClr val="dk2"/>
              </a:solidFill>
              <a:latin typeface="Montserrat SemiBold"/>
              <a:ea typeface="Montserrat SemiBold"/>
              <a:cs typeface="Montserrat SemiBold"/>
              <a:sym typeface="Montserrat SemiBold"/>
            </a:endParaRPr>
          </a:p>
        </p:txBody>
      </p:sp>
      <p:sp>
        <p:nvSpPr>
          <p:cNvPr id="155" name="Google Shape;155;p21"/>
          <p:cNvSpPr txBox="1"/>
          <p:nvPr/>
        </p:nvSpPr>
        <p:spPr>
          <a:xfrm>
            <a:off x="616325" y="3510800"/>
            <a:ext cx="15818400" cy="569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Accuracy:</a:t>
            </a:r>
            <a:br>
              <a:rPr b="1" lang="en-GB" sz="3500">
                <a:solidFill>
                  <a:schemeClr val="dk2"/>
                </a:solidFill>
                <a:latin typeface="Montserrat"/>
                <a:ea typeface="Montserrat"/>
                <a:cs typeface="Montserrat"/>
                <a:sym typeface="Montserrat"/>
              </a:rPr>
            </a:br>
            <a:br>
              <a:rPr lang="en-GB" sz="3500">
                <a:solidFill>
                  <a:schemeClr val="dk2"/>
                </a:solidFill>
                <a:latin typeface="Montserrat"/>
                <a:ea typeface="Montserrat"/>
                <a:cs typeface="Montserrat"/>
                <a:sym typeface="Montserrat"/>
              </a:rPr>
            </a:br>
            <a:r>
              <a:rPr lang="en-GB" sz="3500">
                <a:solidFill>
                  <a:schemeClr val="dk2"/>
                </a:solidFill>
                <a:latin typeface="Montserrat"/>
                <a:ea typeface="Montserrat"/>
                <a:cs typeface="Montserrat"/>
                <a:sym typeface="Montserrat"/>
              </a:rPr>
              <a:t>- Remember past participles at the end. If you started sentences with adverbs/time phrases, the auxiliary verb follows the adverb eg.</a:t>
            </a:r>
            <a:r>
              <a:rPr b="1" lang="en-GB" sz="3500">
                <a:solidFill>
                  <a:schemeClr val="dk2"/>
                </a:solidFill>
                <a:latin typeface="Montserrat"/>
                <a:ea typeface="Montserrat"/>
                <a:cs typeface="Montserrat"/>
                <a:sym typeface="Montserrat"/>
              </a:rPr>
              <a:t> In den letzten Ferien bin ich…..gefahren  </a:t>
            </a:r>
            <a:r>
              <a:rPr lang="en-GB" sz="3500">
                <a:solidFill>
                  <a:schemeClr val="dk2"/>
                </a:solidFill>
                <a:latin typeface="Montserrat"/>
                <a:ea typeface="Montserrat"/>
                <a:cs typeface="Montserrat"/>
                <a:sym typeface="Montserrat"/>
              </a:rPr>
              <a:t>Gender of buildings correct?</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b="1" lang="en-GB" sz="3500">
                <a:solidFill>
                  <a:schemeClr val="dk2"/>
                </a:solidFill>
                <a:latin typeface="Montserrat"/>
                <a:ea typeface="Montserrat"/>
                <a:cs typeface="Montserrat"/>
                <a:sym typeface="Montserrat"/>
              </a:rPr>
              <a:t>Content: </a:t>
            </a:r>
            <a:endParaRPr b="1" sz="35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3500">
                <a:solidFill>
                  <a:schemeClr val="dk2"/>
                </a:solidFill>
                <a:latin typeface="Montserrat"/>
                <a:ea typeface="Montserrat"/>
                <a:cs typeface="Montserrat"/>
                <a:sym typeface="Montserrat"/>
              </a:rPr>
              <a:t>Up to 5 activities in past, no more. Then did you give an opinion and justify it? Did you use a variety of subordinating conjunctions?</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3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b="1" sz="3500">
              <a:solidFill>
                <a:schemeClr val="dk2"/>
              </a:solidFill>
              <a:latin typeface="Montserrat"/>
              <a:ea typeface="Montserrat"/>
              <a:cs typeface="Montserrat"/>
              <a:sym typeface="Montserrat"/>
            </a:endParaRPr>
          </a:p>
        </p:txBody>
      </p:sp>
      <p:sp>
        <p:nvSpPr>
          <p:cNvPr id="156" name="Google Shape;156;p21"/>
          <p:cNvSpPr txBox="1"/>
          <p:nvPr/>
        </p:nvSpPr>
        <p:spPr>
          <a:xfrm>
            <a:off x="616325" y="2520200"/>
            <a:ext cx="15595800" cy="1111200"/>
          </a:xfrm>
          <a:prstGeom prst="rect">
            <a:avLst/>
          </a:prstGeom>
          <a:noFill/>
          <a:ln>
            <a:noFill/>
          </a:ln>
        </p:spPr>
        <p:txBody>
          <a:bodyPr anchorCtr="0" anchor="t" bIns="91425" lIns="91425" spcFirstLastPara="1" rIns="91425" wrap="square" tIns="91425">
            <a:noAutofit/>
          </a:bodyPr>
          <a:lstStyle/>
          <a:p>
            <a:pPr indent="-450850" lvl="0" marL="457200" rtl="0" algn="l">
              <a:lnSpc>
                <a:spcPct val="115000"/>
              </a:lnSpc>
              <a:spcBef>
                <a:spcPts val="0"/>
              </a:spcBef>
              <a:spcAft>
                <a:spcPts val="0"/>
              </a:spcAft>
              <a:buClr>
                <a:schemeClr val="dk2"/>
              </a:buClr>
              <a:buSzPts val="3500"/>
              <a:buFont typeface="Montserrat"/>
              <a:buAutoNum type="arabicPeriod"/>
            </a:pPr>
            <a:r>
              <a:rPr b="1" lang="en-GB" sz="4000">
                <a:solidFill>
                  <a:schemeClr val="dk2"/>
                </a:solidFill>
                <a:latin typeface="Montserrat"/>
                <a:ea typeface="Montserrat"/>
                <a:cs typeface="Montserrat"/>
                <a:sym typeface="Montserrat"/>
              </a:rPr>
              <a:t>Beschreib </a:t>
            </a:r>
            <a:r>
              <a:rPr b="1" lang="en-GB" sz="4000">
                <a:solidFill>
                  <a:schemeClr val="dk2"/>
                </a:solidFill>
                <a:latin typeface="Montserrat"/>
                <a:ea typeface="Montserrat"/>
                <a:cs typeface="Montserrat"/>
                <a:sym typeface="Montserrat"/>
              </a:rPr>
              <a:t>deine letzten Sommerferien</a:t>
            </a:r>
            <a:endParaRPr b="1" i="1" sz="3500">
              <a:solidFill>
                <a:schemeClr val="dk2"/>
              </a:solidFill>
              <a:latin typeface="Montserrat"/>
              <a:ea typeface="Montserrat"/>
              <a:cs typeface="Montserrat"/>
              <a:sym typeface="Montserrat"/>
            </a:endParaRPr>
          </a:p>
          <a:p>
            <a:pPr indent="0" lvl="0" marL="0" rtl="0" algn="l">
              <a:lnSpc>
                <a:spcPct val="115000"/>
              </a:lnSpc>
              <a:spcBef>
                <a:spcPts val="2000"/>
              </a:spcBef>
              <a:spcAft>
                <a:spcPts val="2000"/>
              </a:spcAft>
              <a:buNone/>
            </a:pPr>
            <a:r>
              <a:t/>
            </a:r>
            <a:endParaRPr b="1" sz="40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