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2C35FC-481D-4A9D-84E8-83491B1F677A}">
  <a:tblStyle styleId="{DF2C35FC-481D-4A9D-84E8-83491B1F67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f226f02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f226f02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d11fa18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d11fa18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df6045c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df6045c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ed11f9de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ed11f9de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917950" y="2876300"/>
            <a:ext cx="13716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Celebrating different occasions </a:t>
            </a:r>
            <a:r>
              <a:rPr lang="en-GB" sz="3300">
                <a:solidFill>
                  <a:srgbClr val="4B3241"/>
                </a:solidFill>
              </a:rPr>
              <a:t>[2/2]</a:t>
            </a:r>
            <a:endParaRPr sz="3300">
              <a:solidFill>
                <a:srgbClr val="4B3241"/>
              </a:solidFill>
            </a:endParaRPr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Char char="-"/>
            </a:pPr>
            <a:r>
              <a:rPr lang="en-GB" sz="4000">
                <a:solidFill>
                  <a:srgbClr val="4B3241"/>
                </a:solidFill>
              </a:rPr>
              <a:t>AR verbs:</a:t>
            </a:r>
            <a:endParaRPr sz="40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First person present tense</a:t>
            </a:r>
            <a:endParaRPr sz="40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Third person preterite tense</a:t>
            </a:r>
            <a:endParaRPr sz="4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1381158" y="175383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0">
                <a:latin typeface="Montserrat"/>
                <a:ea typeface="Montserrat"/>
                <a:cs typeface="Montserrat"/>
                <a:sym typeface="Montserrat"/>
              </a:rPr>
              <a:t>[i]</a:t>
            </a:r>
            <a:endParaRPr b="1" sz="1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92" name="Google Shape;92;p16"/>
          <p:cNvSpPr/>
          <p:nvPr/>
        </p:nvSpPr>
        <p:spPr>
          <a:xfrm>
            <a:off x="7036475" y="2341851"/>
            <a:ext cx="4462800" cy="36948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7741560" y="5111625"/>
            <a:ext cx="3109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dea</a:t>
            </a:r>
            <a:endParaRPr i="0" sz="6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zero with a slash through it" id="94" name="Google Shape;94;p16"/>
          <p:cNvSpPr/>
          <p:nvPr/>
        </p:nvSpPr>
        <p:spPr>
          <a:xfrm>
            <a:off x="2877873" y="2518160"/>
            <a:ext cx="14142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None/>
            </a:pPr>
            <a:r>
              <a:t/>
            </a:r>
            <a:endParaRPr b="1" i="0" sz="144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757949" y="340058"/>
            <a:ext cx="3175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sta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-417481" y="4381500"/>
            <a:ext cx="7914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GB" sz="8100" u="none" cap="none" strike="noStrike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8100" u="none" cap="none" strike="noStrike">
                <a:latin typeface="Montserrat"/>
                <a:ea typeface="Montserrat"/>
                <a:cs typeface="Montserrat"/>
                <a:sym typeface="Montserrat"/>
              </a:rPr>
              <a:t>nteresante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918526" y="6624300"/>
            <a:ext cx="5124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pr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mero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4033909" y="340056"/>
            <a:ext cx="1309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i="0" sz="9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3347855" y="5074249"/>
            <a:ext cx="28326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{DF2C35FC-481D-4A9D-84E8-83491B1F677A}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tomar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take, taking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spend, spending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descansar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relax, relaxing(v)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soportar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support, supporting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barrio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neighbourhood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iglesia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church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 was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calle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street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tradición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tradition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Semana Santa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Holy Week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72700" y="409300"/>
            <a:ext cx="78819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vs preterite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72700" y="1376300"/>
            <a:ext cx="173874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Remember, the verb ending in Spanish changes depending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who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the verb refers to and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when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they do the action.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2700" y="2482550"/>
            <a:ext cx="172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Century Gothic"/>
                <a:ea typeface="Century Gothic"/>
                <a:cs typeface="Century Gothic"/>
                <a:sym typeface="Century Gothic"/>
              </a:rPr>
              <a:t>Verb endings often look similar, but can mean very different things!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18125" y="3241634"/>
            <a:ext cx="4683000" cy="21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habl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o 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			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 speak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abl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ó		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s/he spoke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5762600" y="3320575"/>
            <a:ext cx="5011200" cy="2210400"/>
          </a:xfrm>
          <a:prstGeom prst="bevel">
            <a:avLst>
              <a:gd fmla="val 125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 accent has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power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change the meaning of a word completely!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72700" y="5481686"/>
            <a:ext cx="165708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To mean ‘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’ with an –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verb 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in the present tense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, remove –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and add 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–o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657505" y="6299677"/>
            <a:ext cx="2618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descans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0780360" y="6299677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descans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7" name="Google Shape;117;p18"/>
          <p:cNvCxnSpPr/>
          <p:nvPr/>
        </p:nvCxnSpPr>
        <p:spPr>
          <a:xfrm>
            <a:off x="7698345" y="6644029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8" name="Google Shape;118;p18"/>
          <p:cNvSpPr txBox="1"/>
          <p:nvPr/>
        </p:nvSpPr>
        <p:spPr>
          <a:xfrm>
            <a:off x="13249825" y="6299677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 relax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13113" y="6298527"/>
            <a:ext cx="3281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descans</a:t>
            </a:r>
            <a:r>
              <a:rPr lang="en-GB" sz="3500" strike="sngStrike"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i="0" sz="3500" u="none" cap="none" strike="sng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>
            <a:off x="3128815" y="668596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1" name="Google Shape;121;p18"/>
          <p:cNvSpPr txBox="1"/>
          <p:nvPr/>
        </p:nvSpPr>
        <p:spPr>
          <a:xfrm>
            <a:off x="72700" y="7378875"/>
            <a:ext cx="180408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To mean ‘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s/he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’ with an –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verb 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in the pre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terite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tense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remove –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and add 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ó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5657505" y="8277715"/>
            <a:ext cx="2618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descans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0780360" y="8277715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descans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ó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4" name="Google Shape;124;p18"/>
          <p:cNvCxnSpPr/>
          <p:nvPr/>
        </p:nvCxnSpPr>
        <p:spPr>
          <a:xfrm>
            <a:off x="7698345" y="8665179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5" name="Google Shape;125;p18"/>
          <p:cNvSpPr txBox="1"/>
          <p:nvPr/>
        </p:nvSpPr>
        <p:spPr>
          <a:xfrm>
            <a:off x="13249825" y="8277715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s/he relaxed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346225" y="8277715"/>
            <a:ext cx="3281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descans</a:t>
            </a:r>
            <a:r>
              <a:rPr lang="en-GB" sz="3500" strike="sngStrike"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i="0" sz="3500" u="none" cap="none" strike="sng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>
            <a:off x="2998365" y="866516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8" name="Google Shape;128;p18"/>
          <p:cNvSpPr/>
          <p:nvPr/>
        </p:nvSpPr>
        <p:spPr>
          <a:xfrm>
            <a:off x="2112550" y="3956313"/>
            <a:ext cx="2618700" cy="113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504700" y="3242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Summary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An accent can change the meaning of a word: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		True or False?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The “I” form of present tense AR verbs ends in:</a:t>
            </a:r>
            <a:endParaRPr sz="36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lang="en-GB" sz="3600">
                <a:solidFill>
                  <a:srgbClr val="000000"/>
                </a:solidFill>
              </a:rPr>
              <a:t>The “S/he” form of preterite tense AR verbs ends in:</a:t>
            </a:r>
            <a:r>
              <a:rPr lang="en-GB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rabicPeriod"/>
            </a:pPr>
            <a:r>
              <a:rPr i="1" lang="en-GB" sz="3600">
                <a:solidFill>
                  <a:srgbClr val="000000"/>
                </a:solidFill>
              </a:rPr>
              <a:t>“Descanso”</a:t>
            </a:r>
            <a:r>
              <a:rPr lang="en-GB" sz="3600">
                <a:solidFill>
                  <a:srgbClr val="000000"/>
                </a:solidFill>
              </a:rPr>
              <a:t> means: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5. 	“Tomó” is: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  </a:t>
            </a:r>
            <a:endParaRPr i="1"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0000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6192250" y="1951650"/>
            <a:ext cx="19629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TRUE!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7369950" y="3644613"/>
            <a:ext cx="7779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-o</a:t>
            </a:r>
            <a:endParaRPr sz="3500"/>
          </a:p>
        </p:txBody>
      </p:sp>
      <p:sp>
        <p:nvSpPr>
          <p:cNvPr id="136" name="Google Shape;136;p19"/>
          <p:cNvSpPr txBox="1"/>
          <p:nvPr/>
        </p:nvSpPr>
        <p:spPr>
          <a:xfrm>
            <a:off x="15741150" y="6121500"/>
            <a:ext cx="24360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“I relax”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500"/>
          </a:p>
        </p:txBody>
      </p:sp>
      <p:sp>
        <p:nvSpPr>
          <p:cNvPr id="137" name="Google Shape;137;p19"/>
          <p:cNvSpPr txBox="1"/>
          <p:nvPr/>
        </p:nvSpPr>
        <p:spPr>
          <a:xfrm>
            <a:off x="14126550" y="7441600"/>
            <a:ext cx="40506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“s/he took”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7369950" y="5052675"/>
            <a:ext cx="7779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-ó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6192245" y="479925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6308770" y="576329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