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10287000" cx="18288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MontserratMedium-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8d835c0cfc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d835c0cfc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d835c0cfc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d835c0cfc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d835c0cfc_1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d835c0cfc_1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d835c0cfc_2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d835c0cfc_2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c50b346d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c50b346d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8c50b346df_6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c50b346df_6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c50b346df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c50b346df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8acd18b945_9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acd18b945_9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8" name="Shape 78"/>
        <p:cNvGrpSpPr/>
        <p:nvPr/>
      </p:nvGrpSpPr>
      <p:grpSpPr>
        <a:xfrm>
          <a:off x="0" y="0"/>
          <a:ext cx="0" cy="0"/>
          <a:chOff x="0" y="0"/>
          <a:chExt cx="0" cy="0"/>
        </a:xfrm>
      </p:grpSpPr>
      <p:sp>
        <p:nvSpPr>
          <p:cNvPr id="79" name="Google Shape;79;p14"/>
          <p:cNvSpPr txBox="1"/>
          <p:nvPr>
            <p:ph type="ctrTitle"/>
          </p:nvPr>
        </p:nvSpPr>
        <p:spPr>
          <a:xfrm>
            <a:off x="918000" y="366915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 2 : Movement and Balance</a:t>
            </a:r>
            <a:endParaRPr sz="7000">
              <a:solidFill>
                <a:srgbClr val="4B3241"/>
              </a:solidFill>
            </a:endParaRPr>
          </a:p>
        </p:txBody>
      </p:sp>
      <p:sp>
        <p:nvSpPr>
          <p:cNvPr id="80" name="Google Shape;80;p14"/>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4300">
                <a:solidFill>
                  <a:srgbClr val="4B3241"/>
                </a:solidFill>
              </a:rPr>
              <a:t>Physical Development - Building Understanding</a:t>
            </a:r>
            <a:endParaRPr sz="4300">
              <a:solidFill>
                <a:srgbClr val="4B3241"/>
              </a:solidFill>
            </a:endParaRPr>
          </a:p>
        </p:txBody>
      </p:sp>
      <p:sp>
        <p:nvSpPr>
          <p:cNvPr id="81" name="Google Shape;81;p14"/>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sz="3800">
                <a:solidFill>
                  <a:srgbClr val="4B3241"/>
                </a:solidFill>
              </a:rPr>
              <a:t>Stevie</a:t>
            </a:r>
            <a:endParaRPr sz="3800">
              <a:solidFill>
                <a:srgbClr val="4B3241"/>
              </a:solidFill>
            </a:endParaRPr>
          </a:p>
        </p:txBody>
      </p:sp>
      <p:sp>
        <p:nvSpPr>
          <p:cNvPr id="82" name="Google Shape;82;p14"/>
          <p:cNvSpPr txBox="1"/>
          <p:nvPr/>
        </p:nvSpPr>
        <p:spPr>
          <a:xfrm>
            <a:off x="930625" y="9516313"/>
            <a:ext cx="8542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500">
                <a:solidFill>
                  <a:srgbClr val="434343"/>
                </a:solidFill>
                <a:latin typeface="Montserrat"/>
                <a:ea typeface="Montserrat"/>
                <a:cs typeface="Montserrat"/>
                <a:sym typeface="Montserrat"/>
              </a:rPr>
              <a:t>Resources provided by St Martins School Derby (CC BY-NC-SA).</a:t>
            </a:r>
            <a:endParaRPr i="1" sz="1500">
              <a:solidFill>
                <a:srgbClr val="434343"/>
              </a:solidFill>
              <a:latin typeface="Montserrat"/>
              <a:ea typeface="Montserrat"/>
              <a:cs typeface="Montserrat"/>
              <a:sym typeface="Montserrat"/>
            </a:endParaRPr>
          </a:p>
        </p:txBody>
      </p:sp>
      <p:pic>
        <p:nvPicPr>
          <p:cNvPr id="83" name="Google Shape;83;p14"/>
          <p:cNvPicPr preferRelativeResize="0"/>
          <p:nvPr/>
        </p:nvPicPr>
        <p:blipFill>
          <a:blip r:embed="rId3">
            <a:alphaModFix/>
          </a:blip>
          <a:stretch>
            <a:fillRect/>
          </a:stretch>
        </p:blipFill>
        <p:spPr>
          <a:xfrm>
            <a:off x="14401475" y="9275798"/>
            <a:ext cx="2460301" cy="788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917950" y="892800"/>
            <a:ext cx="7902000" cy="16272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4400"/>
              <a:buFont typeface="Arial"/>
              <a:buNone/>
            </a:pPr>
            <a:r>
              <a:rPr lang="en-GB" sz="5500">
                <a:solidFill>
                  <a:schemeClr val="dk2"/>
                </a:solidFill>
              </a:rPr>
              <a:t>For this lesson you will need</a:t>
            </a:r>
            <a:endParaRPr>
              <a:solidFill>
                <a:schemeClr val="dk2"/>
              </a:solidFill>
            </a:endParaRPr>
          </a:p>
        </p:txBody>
      </p:sp>
      <p:sp>
        <p:nvSpPr>
          <p:cNvPr id="89" name="Google Shape;89;p15"/>
          <p:cNvSpPr txBox="1"/>
          <p:nvPr>
            <p:ph idx="1" type="body"/>
          </p:nvPr>
        </p:nvSpPr>
        <p:spPr>
          <a:xfrm>
            <a:off x="917950" y="2876300"/>
            <a:ext cx="7783200" cy="637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 </a:t>
            </a:r>
            <a:endParaRPr/>
          </a:p>
          <a:p>
            <a:pPr indent="-730250" lvl="0" marL="914400" rtl="0" algn="l">
              <a:spcBef>
                <a:spcPts val="2000"/>
              </a:spcBef>
              <a:spcAft>
                <a:spcPts val="0"/>
              </a:spcAft>
              <a:buClr>
                <a:srgbClr val="434343"/>
              </a:buClr>
              <a:buSzPts val="4300"/>
              <a:buChar char="●"/>
            </a:pPr>
            <a:r>
              <a:rPr lang="en-GB" sz="4300">
                <a:solidFill>
                  <a:srgbClr val="434343"/>
                </a:solidFill>
              </a:rPr>
              <a:t>Comfortable clothes</a:t>
            </a:r>
            <a:endParaRPr sz="4300">
              <a:solidFill>
                <a:srgbClr val="434343"/>
              </a:solidFill>
            </a:endParaRPr>
          </a:p>
          <a:p>
            <a:pPr indent="-730250" lvl="0" marL="914400" rtl="0" algn="l">
              <a:spcBef>
                <a:spcPts val="0"/>
              </a:spcBef>
              <a:spcAft>
                <a:spcPts val="0"/>
              </a:spcAft>
              <a:buClr>
                <a:srgbClr val="434343"/>
              </a:buClr>
              <a:buSzPts val="4300"/>
              <a:buChar char="●"/>
            </a:pPr>
            <a:r>
              <a:rPr lang="en-GB" sz="4300">
                <a:solidFill>
                  <a:srgbClr val="434343"/>
                </a:solidFill>
              </a:rPr>
              <a:t>A clear floor space</a:t>
            </a:r>
            <a:endParaRPr sz="4300">
              <a:solidFill>
                <a:srgbClr val="434343"/>
              </a:solidFill>
            </a:endParaRPr>
          </a:p>
          <a:p>
            <a:pPr indent="0" lvl="0" marL="914400" rtl="0" algn="l">
              <a:spcBef>
                <a:spcPts val="2000"/>
              </a:spcBef>
              <a:spcAft>
                <a:spcPts val="0"/>
              </a:spcAft>
              <a:buNone/>
            </a:pPr>
            <a:r>
              <a:t/>
            </a:r>
            <a:endParaRPr>
              <a:solidFill>
                <a:srgbClr val="434343"/>
              </a:solidFill>
            </a:endParaRPr>
          </a:p>
          <a:p>
            <a:pPr indent="0" lvl="0" marL="0" rtl="0" algn="l">
              <a:spcBef>
                <a:spcPts val="0"/>
              </a:spcBef>
              <a:spcAft>
                <a:spcPts val="0"/>
              </a:spcAft>
              <a:buNone/>
            </a:pPr>
            <a:r>
              <a:t/>
            </a:r>
            <a:endParaRPr>
              <a:solidFill>
                <a:srgbClr val="434343"/>
              </a:solidFill>
            </a:endParaRPr>
          </a:p>
          <a:p>
            <a:pPr indent="0" lvl="0" marL="0" rtl="0" algn="l">
              <a:spcBef>
                <a:spcPts val="2000"/>
              </a:spcBef>
              <a:spcAft>
                <a:spcPts val="0"/>
              </a:spcAft>
              <a:buNone/>
            </a:pPr>
            <a:r>
              <a:t/>
            </a:r>
            <a:endParaRPr sz="2400">
              <a:solidFill>
                <a:srgbClr val="434343"/>
              </a:solidFill>
            </a:endParaRPr>
          </a:p>
          <a:p>
            <a:pPr indent="0" lvl="0" marL="0" rtl="0" algn="l">
              <a:spcBef>
                <a:spcPts val="2000"/>
              </a:spcBef>
              <a:spcAft>
                <a:spcPts val="0"/>
              </a:spcAft>
              <a:buNone/>
            </a:pPr>
            <a:r>
              <a:t/>
            </a:r>
            <a:endParaRPr>
              <a:solidFill>
                <a:srgbClr val="434343"/>
              </a:solidFill>
            </a:endParaRPr>
          </a:p>
          <a:p>
            <a:pPr indent="0" lvl="0" marL="0" rtl="0" algn="l">
              <a:spcBef>
                <a:spcPts val="2000"/>
              </a:spcBef>
              <a:spcAft>
                <a:spcPts val="0"/>
              </a:spcAft>
              <a:buNone/>
            </a:pPr>
            <a:r>
              <a:t/>
            </a:r>
            <a:endParaRPr>
              <a:solidFill>
                <a:srgbClr val="434343"/>
              </a:solidFill>
            </a:endParaRPr>
          </a:p>
          <a:p>
            <a:pPr indent="0" lvl="0" marL="0" rtl="0" algn="l">
              <a:spcBef>
                <a:spcPts val="2000"/>
              </a:spcBef>
              <a:spcAft>
                <a:spcPts val="2000"/>
              </a:spcAft>
              <a:buNone/>
            </a:pPr>
            <a:r>
              <a:t/>
            </a:r>
            <a:endParaRPr/>
          </a:p>
        </p:txBody>
      </p:sp>
      <p:sp>
        <p:nvSpPr>
          <p:cNvPr id="90" name="Google Shape;90;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1" name="Google Shape;91;p15"/>
          <p:cNvSpPr txBox="1"/>
          <p:nvPr/>
        </p:nvSpPr>
        <p:spPr>
          <a:xfrm>
            <a:off x="-1449450" y="1248125"/>
            <a:ext cx="11595600" cy="135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92" name="Google Shape;92;p15"/>
          <p:cNvSpPr/>
          <p:nvPr/>
        </p:nvSpPr>
        <p:spPr>
          <a:xfrm>
            <a:off x="9878950" y="2619425"/>
            <a:ext cx="4810500" cy="2641500"/>
          </a:xfrm>
          <a:prstGeom prst="roundRect">
            <a:avLst>
              <a:gd fmla="val 16667" name="adj"/>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9878950" y="5438825"/>
            <a:ext cx="4810500" cy="2641500"/>
          </a:xfrm>
          <a:prstGeom prst="roundRect">
            <a:avLst>
              <a:gd fmla="val 16667" name="adj"/>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15"/>
          <p:cNvPicPr preferRelativeResize="0"/>
          <p:nvPr/>
        </p:nvPicPr>
        <p:blipFill>
          <a:blip r:embed="rId3">
            <a:alphaModFix/>
          </a:blip>
          <a:stretch>
            <a:fillRect/>
          </a:stretch>
        </p:blipFill>
        <p:spPr>
          <a:xfrm>
            <a:off x="11364775" y="2937165"/>
            <a:ext cx="1838850" cy="2006024"/>
          </a:xfrm>
          <a:prstGeom prst="rect">
            <a:avLst/>
          </a:prstGeom>
          <a:noFill/>
          <a:ln>
            <a:noFill/>
          </a:ln>
        </p:spPr>
      </p:pic>
      <p:pic>
        <p:nvPicPr>
          <p:cNvPr id="95" name="Google Shape;95;p15"/>
          <p:cNvPicPr preferRelativeResize="0"/>
          <p:nvPr/>
        </p:nvPicPr>
        <p:blipFill rotWithShape="1">
          <a:blip r:embed="rId4">
            <a:alphaModFix/>
          </a:blip>
          <a:srcRect b="0" l="0" r="0" t="28346"/>
          <a:stretch/>
        </p:blipFill>
        <p:spPr>
          <a:xfrm>
            <a:off x="10872587" y="5572513"/>
            <a:ext cx="2823225" cy="23741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01" name="Google Shape;101;p16"/>
          <p:cNvSpPr txBox="1"/>
          <p:nvPr>
            <p:ph type="title"/>
          </p:nvPr>
        </p:nvSpPr>
        <p:spPr>
          <a:xfrm>
            <a:off x="936800" y="890050"/>
            <a:ext cx="13182300" cy="10938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4400"/>
              <a:buFont typeface="Arial"/>
              <a:buNone/>
            </a:pPr>
            <a:r>
              <a:rPr lang="en-GB" sz="6600">
                <a:solidFill>
                  <a:schemeClr val="dk2"/>
                </a:solidFill>
              </a:rPr>
              <a:t>Let’s get ready</a:t>
            </a:r>
            <a:r>
              <a:rPr lang="en-GB" sz="4800">
                <a:solidFill>
                  <a:schemeClr val="dk2"/>
                </a:solidFill>
              </a:rPr>
              <a:t> </a:t>
            </a:r>
            <a:endParaRPr>
              <a:solidFill>
                <a:schemeClr val="dk2"/>
              </a:solidFill>
            </a:endParaRPr>
          </a:p>
        </p:txBody>
      </p:sp>
      <p:sp>
        <p:nvSpPr>
          <p:cNvPr id="102" name="Google Shape;102;p16"/>
          <p:cNvSpPr txBox="1"/>
          <p:nvPr>
            <p:ph idx="1" type="body"/>
          </p:nvPr>
        </p:nvSpPr>
        <p:spPr>
          <a:xfrm>
            <a:off x="771000" y="1983850"/>
            <a:ext cx="16368000" cy="7164300"/>
          </a:xfrm>
          <a:prstGeom prst="rect">
            <a:avLst/>
          </a:prstGeom>
        </p:spPr>
        <p:txBody>
          <a:bodyPr anchorCtr="0" anchor="t" bIns="0" lIns="0" spcFirstLastPara="1" rIns="0" wrap="square" tIns="0">
            <a:noAutofit/>
          </a:bodyPr>
          <a:lstStyle/>
          <a:p>
            <a:pPr indent="-692150" lvl="0" marL="914400" rtl="0" algn="l">
              <a:spcBef>
                <a:spcPts val="2000"/>
              </a:spcBef>
              <a:spcAft>
                <a:spcPts val="0"/>
              </a:spcAft>
              <a:buSzPts val="3700"/>
              <a:buChar char="●"/>
            </a:pPr>
            <a:r>
              <a:rPr lang="en-GB" sz="3700"/>
              <a:t>Find a </a:t>
            </a:r>
            <a:r>
              <a:rPr b="1" lang="en-GB" sz="3700">
                <a:solidFill>
                  <a:schemeClr val="accent3"/>
                </a:solidFill>
              </a:rPr>
              <a:t>quiet, clear space</a:t>
            </a:r>
            <a:r>
              <a:rPr lang="en-GB" sz="3700"/>
              <a:t> to work away from distractions.</a:t>
            </a:r>
            <a:endParaRPr sz="3700"/>
          </a:p>
          <a:p>
            <a:pPr indent="-692150" lvl="0" marL="914400" rtl="0" algn="l">
              <a:spcBef>
                <a:spcPts val="0"/>
              </a:spcBef>
              <a:spcAft>
                <a:spcPts val="0"/>
              </a:spcAft>
              <a:buSzPts val="3700"/>
              <a:buChar char="●"/>
            </a:pPr>
            <a:r>
              <a:rPr lang="en-GB" sz="3700"/>
              <a:t>Ensure the area is safe and that your child is feeling fit and well to take part in the lesson.</a:t>
            </a:r>
            <a:endParaRPr sz="3700"/>
          </a:p>
          <a:p>
            <a:pPr indent="-692150" lvl="0" marL="914400" rtl="0" algn="l">
              <a:spcBef>
                <a:spcPts val="0"/>
              </a:spcBef>
              <a:spcAft>
                <a:spcPts val="0"/>
              </a:spcAft>
              <a:buSzPts val="3700"/>
              <a:buChar char="●"/>
            </a:pPr>
            <a:r>
              <a:rPr lang="en-GB" sz="3700"/>
              <a:t>Check you are wearing the </a:t>
            </a:r>
            <a:r>
              <a:rPr b="1" lang="en-GB" sz="3700">
                <a:solidFill>
                  <a:schemeClr val="accent3"/>
                </a:solidFill>
              </a:rPr>
              <a:t>right clothes</a:t>
            </a:r>
            <a:r>
              <a:rPr lang="en-GB" sz="3700">
                <a:solidFill>
                  <a:srgbClr val="0000FF"/>
                </a:solidFill>
              </a:rPr>
              <a:t> </a:t>
            </a:r>
            <a:r>
              <a:rPr lang="en-GB" sz="3700"/>
              <a:t>for sport &amp; physical activity.</a:t>
            </a:r>
            <a:endParaRPr sz="3700"/>
          </a:p>
          <a:p>
            <a:pPr indent="-692150" lvl="0" marL="914400" rtl="0" algn="l">
              <a:spcBef>
                <a:spcPts val="0"/>
              </a:spcBef>
              <a:spcAft>
                <a:spcPts val="0"/>
              </a:spcAft>
              <a:buSzPts val="3700"/>
              <a:buChar char="●"/>
            </a:pPr>
            <a:r>
              <a:rPr lang="en-GB" sz="3700"/>
              <a:t>Use a familiar reference to prepare the learner that the activity is going to start. This could be a symbol, sound or song.</a:t>
            </a:r>
            <a:endParaRPr sz="3700"/>
          </a:p>
          <a:p>
            <a:pPr indent="0" lvl="0" marL="254000" rtl="0" algn="l">
              <a:spcBef>
                <a:spcPts val="2000"/>
              </a:spcBef>
              <a:spcAft>
                <a:spcPts val="0"/>
              </a:spcAft>
              <a:buNone/>
            </a:pPr>
            <a:r>
              <a:t/>
            </a:r>
            <a:endParaRPr sz="3700"/>
          </a:p>
          <a:p>
            <a:pPr indent="0" lvl="0" marL="914400" rtl="0" algn="l">
              <a:spcBef>
                <a:spcPts val="2000"/>
              </a:spcBef>
              <a:spcAft>
                <a:spcPts val="0"/>
              </a:spcAft>
              <a:buNone/>
            </a:pPr>
            <a:r>
              <a:t/>
            </a:r>
            <a:endParaRPr sz="3700"/>
          </a:p>
        </p:txBody>
      </p:sp>
      <p:sp>
        <p:nvSpPr>
          <p:cNvPr id="103" name="Google Shape;103;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7" name="Shape 107"/>
        <p:cNvGrpSpPr/>
        <p:nvPr/>
      </p:nvGrpSpPr>
      <p:grpSpPr>
        <a:xfrm>
          <a:off x="0" y="0"/>
          <a:ext cx="0" cy="0"/>
          <a:chOff x="0" y="0"/>
          <a:chExt cx="0" cy="0"/>
        </a:xfrm>
      </p:grpSpPr>
      <p:sp>
        <p:nvSpPr>
          <p:cNvPr id="108" name="Google Shape;108;p17"/>
          <p:cNvSpPr txBox="1"/>
          <p:nvPr>
            <p:ph type="title"/>
          </p:nvPr>
        </p:nvSpPr>
        <p:spPr>
          <a:xfrm>
            <a:off x="1910450" y="789125"/>
            <a:ext cx="15279900" cy="5511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8500">
                <a:solidFill>
                  <a:srgbClr val="FFFFFF"/>
                </a:solidFill>
                <a:latin typeface="Montserrat"/>
                <a:ea typeface="Montserrat"/>
                <a:cs typeface="Montserrat"/>
                <a:sym typeface="Montserrat"/>
              </a:rPr>
              <a:t>Warm up...</a:t>
            </a:r>
            <a:endParaRPr b="1" sz="8500">
              <a:solidFill>
                <a:srgbClr val="FFFFFF"/>
              </a:solidFill>
              <a:latin typeface="Montserrat"/>
              <a:ea typeface="Montserrat"/>
              <a:cs typeface="Montserrat"/>
              <a:sym typeface="Montserrat"/>
            </a:endParaRPr>
          </a:p>
        </p:txBody>
      </p:sp>
      <p:sp>
        <p:nvSpPr>
          <p:cNvPr id="109" name="Google Shape;109;p17"/>
          <p:cNvSpPr txBox="1"/>
          <p:nvPr/>
        </p:nvSpPr>
        <p:spPr>
          <a:xfrm>
            <a:off x="1120550" y="6300725"/>
            <a:ext cx="15605700" cy="8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200">
                <a:solidFill>
                  <a:srgbClr val="FFFFFF"/>
                </a:solidFill>
                <a:latin typeface="Montserrat"/>
                <a:ea typeface="Montserrat"/>
                <a:cs typeface="Montserrat"/>
                <a:sym typeface="Montserrat"/>
              </a:rPr>
              <a:t>Clap your hands</a:t>
            </a:r>
            <a:r>
              <a:rPr b="1" lang="en-GB" sz="4200">
                <a:solidFill>
                  <a:srgbClr val="FFFFFF"/>
                </a:solidFill>
                <a:latin typeface="Montserrat"/>
                <a:ea typeface="Montserrat"/>
                <a:cs typeface="Montserrat"/>
                <a:sym typeface="Montserrat"/>
              </a:rPr>
              <a:t>, stretch your arms up and shake all over to get your muscles ready (warm up can last between 2 &amp; 5 minutes).</a:t>
            </a:r>
            <a:endParaRPr b="1" sz="4200">
              <a:solidFill>
                <a:srgbClr val="FFFFFF"/>
              </a:solidFill>
              <a:latin typeface="Montserrat"/>
              <a:ea typeface="Montserrat"/>
              <a:cs typeface="Montserrat"/>
              <a:sym typeface="Montserrat"/>
            </a:endParaRPr>
          </a:p>
        </p:txBody>
      </p:sp>
      <p:sp>
        <p:nvSpPr>
          <p:cNvPr id="110" name="Google Shape;110;p17"/>
          <p:cNvSpPr txBox="1"/>
          <p:nvPr>
            <p:ph idx="4294967295"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lt1"/>
                </a:solidFill>
              </a:rPr>
              <a:t>‹#›</a:t>
            </a:fld>
            <a:endParaRPr>
              <a:solidFill>
                <a:schemeClr val="lt1"/>
              </a:solidFill>
            </a:endParaRPr>
          </a:p>
        </p:txBody>
      </p:sp>
      <p:sp>
        <p:nvSpPr>
          <p:cNvPr id="111" name="Google Shape;111;p17"/>
          <p:cNvSpPr/>
          <p:nvPr/>
        </p:nvSpPr>
        <p:spPr>
          <a:xfrm>
            <a:off x="2947950" y="2739300"/>
            <a:ext cx="3819300" cy="3429000"/>
          </a:xfrm>
          <a:prstGeom prst="roundRect">
            <a:avLst>
              <a:gd fmla="val 16667" name="adj"/>
            </a:avLst>
          </a:prstGeom>
          <a:solidFill>
            <a:srgbClr val="FFFFFF"/>
          </a:solid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p:nvPr/>
        </p:nvSpPr>
        <p:spPr>
          <a:xfrm>
            <a:off x="6910350" y="2739300"/>
            <a:ext cx="3819300" cy="3429000"/>
          </a:xfrm>
          <a:prstGeom prst="roundRect">
            <a:avLst>
              <a:gd fmla="val 16667" name="adj"/>
            </a:avLst>
          </a:prstGeom>
          <a:solidFill>
            <a:srgbClr val="FFFFFF"/>
          </a:solid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txBox="1"/>
          <p:nvPr/>
        </p:nvSpPr>
        <p:spPr>
          <a:xfrm>
            <a:off x="2993125" y="5463100"/>
            <a:ext cx="3774000" cy="67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200">
                <a:solidFill>
                  <a:srgbClr val="434343"/>
                </a:solidFill>
                <a:latin typeface="Montserrat"/>
                <a:ea typeface="Montserrat"/>
                <a:cs typeface="Montserrat"/>
                <a:sym typeface="Montserrat"/>
              </a:rPr>
              <a:t>Clap</a:t>
            </a:r>
            <a:endParaRPr b="1" sz="3200">
              <a:solidFill>
                <a:srgbClr val="434343"/>
              </a:solidFill>
              <a:latin typeface="Montserrat"/>
              <a:ea typeface="Montserrat"/>
              <a:cs typeface="Montserrat"/>
              <a:sym typeface="Montserrat"/>
            </a:endParaRPr>
          </a:p>
        </p:txBody>
      </p:sp>
      <p:sp>
        <p:nvSpPr>
          <p:cNvPr id="114" name="Google Shape;114;p17"/>
          <p:cNvSpPr txBox="1"/>
          <p:nvPr/>
        </p:nvSpPr>
        <p:spPr>
          <a:xfrm>
            <a:off x="6928079" y="5463100"/>
            <a:ext cx="3774000" cy="67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200">
                <a:solidFill>
                  <a:srgbClr val="434343"/>
                </a:solidFill>
                <a:latin typeface="Montserrat"/>
                <a:ea typeface="Montserrat"/>
                <a:cs typeface="Montserrat"/>
                <a:sym typeface="Montserrat"/>
              </a:rPr>
              <a:t>Stretch</a:t>
            </a:r>
            <a:endParaRPr b="1" sz="3200">
              <a:solidFill>
                <a:srgbClr val="434343"/>
              </a:solidFill>
              <a:latin typeface="Montserrat"/>
              <a:ea typeface="Montserrat"/>
              <a:cs typeface="Montserrat"/>
              <a:sym typeface="Montserrat"/>
            </a:endParaRPr>
          </a:p>
        </p:txBody>
      </p:sp>
      <p:sp>
        <p:nvSpPr>
          <p:cNvPr id="115" name="Google Shape;115;p17"/>
          <p:cNvSpPr/>
          <p:nvPr/>
        </p:nvSpPr>
        <p:spPr>
          <a:xfrm>
            <a:off x="10872750" y="2739300"/>
            <a:ext cx="3819300" cy="3429000"/>
          </a:xfrm>
          <a:prstGeom prst="roundRect">
            <a:avLst>
              <a:gd fmla="val 16667" name="adj"/>
            </a:avLst>
          </a:prstGeom>
          <a:solidFill>
            <a:srgbClr val="FFFFFF"/>
          </a:solid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txBox="1"/>
          <p:nvPr/>
        </p:nvSpPr>
        <p:spPr>
          <a:xfrm>
            <a:off x="10890475" y="2711200"/>
            <a:ext cx="37740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200">
                <a:solidFill>
                  <a:srgbClr val="434343"/>
                </a:solidFill>
                <a:latin typeface="Montserrat"/>
                <a:ea typeface="Montserrat"/>
                <a:cs typeface="Montserrat"/>
                <a:sym typeface="Montserrat"/>
              </a:rPr>
              <a:t>Shake</a:t>
            </a:r>
            <a:endParaRPr b="1" sz="3200">
              <a:solidFill>
                <a:srgbClr val="434343"/>
              </a:solidFill>
              <a:latin typeface="Montserrat"/>
              <a:ea typeface="Montserrat"/>
              <a:cs typeface="Montserrat"/>
              <a:sym typeface="Montserrat"/>
            </a:endParaRPr>
          </a:p>
        </p:txBody>
      </p:sp>
      <p:pic>
        <p:nvPicPr>
          <p:cNvPr id="117" name="Google Shape;117;p17"/>
          <p:cNvPicPr preferRelativeResize="0"/>
          <p:nvPr/>
        </p:nvPicPr>
        <p:blipFill>
          <a:blip r:embed="rId3">
            <a:alphaModFix/>
          </a:blip>
          <a:stretch>
            <a:fillRect/>
          </a:stretch>
        </p:blipFill>
        <p:spPr>
          <a:xfrm>
            <a:off x="3462329" y="2876300"/>
            <a:ext cx="2790544" cy="2787174"/>
          </a:xfrm>
          <a:prstGeom prst="rect">
            <a:avLst/>
          </a:prstGeom>
          <a:noFill/>
          <a:ln>
            <a:noFill/>
          </a:ln>
        </p:spPr>
      </p:pic>
      <p:pic>
        <p:nvPicPr>
          <p:cNvPr id="118" name="Google Shape;118;p17"/>
          <p:cNvPicPr preferRelativeResize="0"/>
          <p:nvPr/>
        </p:nvPicPr>
        <p:blipFill>
          <a:blip r:embed="rId4">
            <a:alphaModFix/>
          </a:blip>
          <a:stretch>
            <a:fillRect/>
          </a:stretch>
        </p:blipFill>
        <p:spPr>
          <a:xfrm>
            <a:off x="7448372" y="2929510"/>
            <a:ext cx="2788326" cy="2788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22" name="Shape 122"/>
        <p:cNvGrpSpPr/>
        <p:nvPr/>
      </p:nvGrpSpPr>
      <p:grpSpPr>
        <a:xfrm>
          <a:off x="0" y="0"/>
          <a:ext cx="0" cy="0"/>
          <a:chOff x="0" y="0"/>
          <a:chExt cx="0" cy="0"/>
        </a:xfrm>
      </p:grpSpPr>
      <p:sp>
        <p:nvSpPr>
          <p:cNvPr id="123" name="Google Shape;123;p18"/>
          <p:cNvSpPr txBox="1"/>
          <p:nvPr>
            <p:ph type="title"/>
          </p:nvPr>
        </p:nvSpPr>
        <p:spPr>
          <a:xfrm>
            <a:off x="880050" y="763425"/>
            <a:ext cx="16389600" cy="688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500">
                <a:solidFill>
                  <a:srgbClr val="FFFFFF"/>
                </a:solidFill>
              </a:rPr>
              <a:t>Balances...</a:t>
            </a:r>
            <a:endParaRPr sz="7500">
              <a:solidFill>
                <a:srgbClr val="FFFFFF"/>
              </a:solidFill>
            </a:endParaRPr>
          </a:p>
        </p:txBody>
      </p:sp>
      <p:sp>
        <p:nvSpPr>
          <p:cNvPr id="124" name="Google Shape;124;p18"/>
          <p:cNvSpPr txBox="1"/>
          <p:nvPr>
            <p:ph idx="1" type="subTitle"/>
          </p:nvPr>
        </p:nvSpPr>
        <p:spPr>
          <a:xfrm>
            <a:off x="880050" y="6718888"/>
            <a:ext cx="16971600" cy="1908000"/>
          </a:xfrm>
          <a:prstGeom prst="rect">
            <a:avLst/>
          </a:prstGeom>
        </p:spPr>
        <p:txBody>
          <a:bodyPr anchorCtr="0" anchor="b" bIns="0" lIns="0" spcFirstLastPara="1" rIns="0" wrap="square" tIns="0">
            <a:noAutofit/>
          </a:bodyPr>
          <a:lstStyle/>
          <a:p>
            <a:pPr indent="0" lvl="0" marL="0" rtl="0" algn="l">
              <a:spcBef>
                <a:spcPts val="2000"/>
              </a:spcBef>
              <a:spcAft>
                <a:spcPts val="0"/>
              </a:spcAft>
              <a:buNone/>
            </a:pPr>
            <a:r>
              <a:rPr lang="en-GB" sz="3700">
                <a:solidFill>
                  <a:srgbClr val="FFFFFF"/>
                </a:solidFill>
              </a:rPr>
              <a:t>Stand still, look straight ahead. Lift one leg and try not to wobble. Carefully rotate your foot. Bring your foot down and stand still. Repeat on the other side.</a:t>
            </a:r>
            <a:endParaRPr sz="3700">
              <a:solidFill>
                <a:srgbClr val="FFFFFF"/>
              </a:solidFill>
            </a:endParaRPr>
          </a:p>
        </p:txBody>
      </p:sp>
      <p:sp>
        <p:nvSpPr>
          <p:cNvPr id="125" name="Google Shape;125;p18"/>
          <p:cNvSpPr txBox="1"/>
          <p:nvPr>
            <p:ph idx="4294967295"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lt1"/>
                </a:solidFill>
              </a:rPr>
              <a:t>‹#›</a:t>
            </a:fld>
            <a:endParaRPr>
              <a:solidFill>
                <a:schemeClr val="lt1"/>
              </a:solidFill>
            </a:endParaRPr>
          </a:p>
        </p:txBody>
      </p:sp>
      <p:sp>
        <p:nvSpPr>
          <p:cNvPr id="126" name="Google Shape;126;p18"/>
          <p:cNvSpPr/>
          <p:nvPr/>
        </p:nvSpPr>
        <p:spPr>
          <a:xfrm>
            <a:off x="3271950" y="2490225"/>
            <a:ext cx="3819300" cy="3429000"/>
          </a:xfrm>
          <a:prstGeom prst="roundRect">
            <a:avLst>
              <a:gd fmla="val 16667" name="adj"/>
            </a:avLst>
          </a:prstGeom>
          <a:solidFill>
            <a:srgbClr val="FFFFFF"/>
          </a:solid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p:nvPr/>
        </p:nvSpPr>
        <p:spPr>
          <a:xfrm>
            <a:off x="7234350" y="2490225"/>
            <a:ext cx="3819300" cy="3429000"/>
          </a:xfrm>
          <a:prstGeom prst="roundRect">
            <a:avLst>
              <a:gd fmla="val 16667" name="adj"/>
            </a:avLst>
          </a:prstGeom>
          <a:solidFill>
            <a:srgbClr val="FFFFFF"/>
          </a:solid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8"/>
          <p:cNvSpPr txBox="1"/>
          <p:nvPr/>
        </p:nvSpPr>
        <p:spPr>
          <a:xfrm>
            <a:off x="3317125" y="2462125"/>
            <a:ext cx="37740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rgbClr val="434343"/>
                </a:solidFill>
                <a:latin typeface="Montserrat"/>
                <a:ea typeface="Montserrat"/>
                <a:cs typeface="Montserrat"/>
                <a:sym typeface="Montserrat"/>
              </a:rPr>
              <a:t>Stand still</a:t>
            </a:r>
            <a:endParaRPr b="1" sz="4000">
              <a:solidFill>
                <a:srgbClr val="434343"/>
              </a:solidFill>
              <a:latin typeface="Montserrat"/>
              <a:ea typeface="Montserrat"/>
              <a:cs typeface="Montserrat"/>
              <a:sym typeface="Montserrat"/>
            </a:endParaRPr>
          </a:p>
        </p:txBody>
      </p:sp>
      <p:sp>
        <p:nvSpPr>
          <p:cNvPr id="129" name="Google Shape;129;p18"/>
          <p:cNvSpPr txBox="1"/>
          <p:nvPr/>
        </p:nvSpPr>
        <p:spPr>
          <a:xfrm>
            <a:off x="7252077" y="2462125"/>
            <a:ext cx="37740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rgbClr val="434343"/>
                </a:solidFill>
                <a:latin typeface="Montserrat"/>
                <a:ea typeface="Montserrat"/>
                <a:cs typeface="Montserrat"/>
                <a:sym typeface="Montserrat"/>
              </a:rPr>
              <a:t>Lift one leg</a:t>
            </a:r>
            <a:endParaRPr b="1" sz="4000">
              <a:solidFill>
                <a:srgbClr val="434343"/>
              </a:solidFill>
              <a:latin typeface="Montserrat"/>
              <a:ea typeface="Montserrat"/>
              <a:cs typeface="Montserrat"/>
              <a:sym typeface="Montserrat"/>
            </a:endParaRPr>
          </a:p>
        </p:txBody>
      </p:sp>
      <p:sp>
        <p:nvSpPr>
          <p:cNvPr id="130" name="Google Shape;130;p18"/>
          <p:cNvSpPr/>
          <p:nvPr/>
        </p:nvSpPr>
        <p:spPr>
          <a:xfrm>
            <a:off x="11196750" y="2490225"/>
            <a:ext cx="3819300" cy="3429000"/>
          </a:xfrm>
          <a:prstGeom prst="roundRect">
            <a:avLst>
              <a:gd fmla="val 16667" name="adj"/>
            </a:avLst>
          </a:prstGeom>
          <a:solidFill>
            <a:srgbClr val="FFFFFF"/>
          </a:solid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txBox="1"/>
          <p:nvPr/>
        </p:nvSpPr>
        <p:spPr>
          <a:xfrm>
            <a:off x="11214476" y="2462125"/>
            <a:ext cx="37740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rgbClr val="434343"/>
                </a:solidFill>
                <a:latin typeface="Montserrat"/>
                <a:ea typeface="Montserrat"/>
                <a:cs typeface="Montserrat"/>
                <a:sym typeface="Montserrat"/>
              </a:rPr>
              <a:t>Rotate your foot</a:t>
            </a:r>
            <a:endParaRPr b="1" sz="4000">
              <a:solidFill>
                <a:srgbClr val="434343"/>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35" name="Shape 135"/>
        <p:cNvGrpSpPr/>
        <p:nvPr/>
      </p:nvGrpSpPr>
      <p:grpSpPr>
        <a:xfrm>
          <a:off x="0" y="0"/>
          <a:ext cx="0" cy="0"/>
          <a:chOff x="0" y="0"/>
          <a:chExt cx="0" cy="0"/>
        </a:xfrm>
      </p:grpSpPr>
      <p:sp>
        <p:nvSpPr>
          <p:cNvPr id="136" name="Google Shape;136;p19"/>
          <p:cNvSpPr txBox="1"/>
          <p:nvPr>
            <p:ph type="title"/>
          </p:nvPr>
        </p:nvSpPr>
        <p:spPr>
          <a:xfrm>
            <a:off x="625200" y="430100"/>
            <a:ext cx="16389600" cy="8408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8600">
                <a:solidFill>
                  <a:srgbClr val="FFFFFF"/>
                </a:solidFill>
              </a:rPr>
              <a:t>Sequence of movements...</a:t>
            </a:r>
            <a:endParaRPr sz="8600">
              <a:solidFill>
                <a:srgbClr val="FFFFFF"/>
              </a:solidFill>
            </a:endParaRPr>
          </a:p>
        </p:txBody>
      </p:sp>
      <p:sp>
        <p:nvSpPr>
          <p:cNvPr id="137" name="Google Shape;137;p19"/>
          <p:cNvSpPr txBox="1"/>
          <p:nvPr/>
        </p:nvSpPr>
        <p:spPr>
          <a:xfrm>
            <a:off x="1855625" y="6521638"/>
            <a:ext cx="14774700" cy="161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rgbClr val="FFFFFF"/>
                </a:solidFill>
                <a:latin typeface="Montserrat"/>
                <a:ea typeface="Montserrat"/>
                <a:cs typeface="Montserrat"/>
                <a:sym typeface="Montserrat"/>
              </a:rPr>
              <a:t>Practise balancing on two legs by rocking from side to side. Then balance on one leg and see if you can add a hop.</a:t>
            </a:r>
            <a:endParaRPr b="1" sz="4000">
              <a:solidFill>
                <a:srgbClr val="FFFFFF"/>
              </a:solidFill>
              <a:latin typeface="Montserrat"/>
              <a:ea typeface="Montserrat"/>
              <a:cs typeface="Montserrat"/>
              <a:sym typeface="Montserrat"/>
            </a:endParaRPr>
          </a:p>
        </p:txBody>
      </p:sp>
      <p:sp>
        <p:nvSpPr>
          <p:cNvPr id="138" name="Google Shape;138;p19"/>
          <p:cNvSpPr txBox="1"/>
          <p:nvPr>
            <p:ph idx="4294967295"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lt1"/>
                </a:solidFill>
              </a:rPr>
              <a:t>‹#›</a:t>
            </a:fld>
            <a:endParaRPr>
              <a:solidFill>
                <a:schemeClr val="lt1"/>
              </a:solidFill>
            </a:endParaRPr>
          </a:p>
        </p:txBody>
      </p:sp>
      <p:sp>
        <p:nvSpPr>
          <p:cNvPr id="139" name="Google Shape;139;p19"/>
          <p:cNvSpPr/>
          <p:nvPr/>
        </p:nvSpPr>
        <p:spPr>
          <a:xfrm>
            <a:off x="1290750" y="2919800"/>
            <a:ext cx="3819300" cy="3429000"/>
          </a:xfrm>
          <a:prstGeom prst="roundRect">
            <a:avLst>
              <a:gd fmla="val 16667" name="adj"/>
            </a:avLst>
          </a:prstGeom>
          <a:solidFill>
            <a:srgbClr val="FFFFFF"/>
          </a:solid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p:nvPr/>
        </p:nvSpPr>
        <p:spPr>
          <a:xfrm>
            <a:off x="5253150" y="2919800"/>
            <a:ext cx="3819300" cy="3429000"/>
          </a:xfrm>
          <a:prstGeom prst="roundRect">
            <a:avLst>
              <a:gd fmla="val 16667" name="adj"/>
            </a:avLst>
          </a:prstGeom>
          <a:solidFill>
            <a:srgbClr val="FFFFFF"/>
          </a:solid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9"/>
          <p:cNvSpPr txBox="1"/>
          <p:nvPr/>
        </p:nvSpPr>
        <p:spPr>
          <a:xfrm>
            <a:off x="1335925" y="2892003"/>
            <a:ext cx="3774000" cy="34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rgbClr val="434343"/>
                </a:solidFill>
                <a:latin typeface="Montserrat"/>
                <a:ea typeface="Montserrat"/>
                <a:cs typeface="Montserrat"/>
                <a:sym typeface="Montserrat"/>
              </a:rPr>
              <a:t>Stand still</a:t>
            </a:r>
            <a:endParaRPr b="1" sz="4000">
              <a:solidFill>
                <a:srgbClr val="434343"/>
              </a:solidFill>
              <a:latin typeface="Montserrat"/>
              <a:ea typeface="Montserrat"/>
              <a:cs typeface="Montserrat"/>
              <a:sym typeface="Montserrat"/>
            </a:endParaRPr>
          </a:p>
        </p:txBody>
      </p:sp>
      <p:sp>
        <p:nvSpPr>
          <p:cNvPr id="142" name="Google Shape;142;p19"/>
          <p:cNvSpPr txBox="1"/>
          <p:nvPr/>
        </p:nvSpPr>
        <p:spPr>
          <a:xfrm>
            <a:off x="5270874" y="2891700"/>
            <a:ext cx="3774000" cy="34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rgbClr val="434343"/>
                </a:solidFill>
                <a:latin typeface="Montserrat"/>
                <a:ea typeface="Montserrat"/>
                <a:cs typeface="Montserrat"/>
                <a:sym typeface="Montserrat"/>
              </a:rPr>
              <a:t>Rock side-to-side</a:t>
            </a:r>
            <a:endParaRPr b="1" sz="4000">
              <a:solidFill>
                <a:srgbClr val="434343"/>
              </a:solidFill>
              <a:latin typeface="Montserrat"/>
              <a:ea typeface="Montserrat"/>
              <a:cs typeface="Montserrat"/>
              <a:sym typeface="Montserrat"/>
            </a:endParaRPr>
          </a:p>
        </p:txBody>
      </p:sp>
      <p:sp>
        <p:nvSpPr>
          <p:cNvPr id="143" name="Google Shape;143;p19"/>
          <p:cNvSpPr/>
          <p:nvPr/>
        </p:nvSpPr>
        <p:spPr>
          <a:xfrm>
            <a:off x="9215550" y="2919800"/>
            <a:ext cx="3819300" cy="3429000"/>
          </a:xfrm>
          <a:prstGeom prst="roundRect">
            <a:avLst>
              <a:gd fmla="val 16667" name="adj"/>
            </a:avLst>
          </a:prstGeom>
          <a:solidFill>
            <a:srgbClr val="FFFFFF"/>
          </a:solid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txBox="1"/>
          <p:nvPr/>
        </p:nvSpPr>
        <p:spPr>
          <a:xfrm>
            <a:off x="9233276" y="2892003"/>
            <a:ext cx="3774000" cy="34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rgbClr val="434343"/>
                </a:solidFill>
                <a:latin typeface="Montserrat"/>
                <a:ea typeface="Montserrat"/>
                <a:cs typeface="Montserrat"/>
                <a:sym typeface="Montserrat"/>
              </a:rPr>
              <a:t>Life one leg</a:t>
            </a:r>
            <a:endParaRPr b="1" sz="4000">
              <a:solidFill>
                <a:srgbClr val="434343"/>
              </a:solidFill>
              <a:latin typeface="Montserrat"/>
              <a:ea typeface="Montserrat"/>
              <a:cs typeface="Montserrat"/>
              <a:sym typeface="Montserrat"/>
            </a:endParaRPr>
          </a:p>
        </p:txBody>
      </p:sp>
      <p:sp>
        <p:nvSpPr>
          <p:cNvPr id="145" name="Google Shape;145;p19"/>
          <p:cNvSpPr/>
          <p:nvPr/>
        </p:nvSpPr>
        <p:spPr>
          <a:xfrm>
            <a:off x="13177950" y="2919800"/>
            <a:ext cx="3819300" cy="3429000"/>
          </a:xfrm>
          <a:prstGeom prst="roundRect">
            <a:avLst>
              <a:gd fmla="val 16667" name="adj"/>
            </a:avLst>
          </a:prstGeom>
          <a:solidFill>
            <a:srgbClr val="FFFFFF"/>
          </a:solid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9"/>
          <p:cNvSpPr txBox="1"/>
          <p:nvPr/>
        </p:nvSpPr>
        <p:spPr>
          <a:xfrm>
            <a:off x="13195675" y="2892003"/>
            <a:ext cx="3774000" cy="34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rgbClr val="434343"/>
                </a:solidFill>
                <a:latin typeface="Montserrat"/>
                <a:ea typeface="Montserrat"/>
                <a:cs typeface="Montserrat"/>
                <a:sym typeface="Montserrat"/>
              </a:rPr>
              <a:t>Hop</a:t>
            </a:r>
            <a:endParaRPr b="1" sz="4000">
              <a:solidFill>
                <a:srgbClr val="434343"/>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20"/>
          <p:cNvSpPr txBox="1"/>
          <p:nvPr>
            <p:ph idx="1" type="subTitle"/>
          </p:nvPr>
        </p:nvSpPr>
        <p:spPr>
          <a:xfrm>
            <a:off x="917950" y="2494200"/>
            <a:ext cx="5170800" cy="906600"/>
          </a:xfrm>
          <a:prstGeom prst="rect">
            <a:avLst/>
          </a:prstGeom>
          <a:solidFill>
            <a:schemeClr val="accent1"/>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Make it easier</a:t>
            </a:r>
            <a:endParaRPr b="1" sz="3500">
              <a:latin typeface="Montserrat"/>
              <a:ea typeface="Montserrat"/>
              <a:cs typeface="Montserrat"/>
              <a:sym typeface="Montserrat"/>
            </a:endParaRPr>
          </a:p>
        </p:txBody>
      </p:sp>
      <p:sp>
        <p:nvSpPr>
          <p:cNvPr id="152" name="Google Shape;152;p20"/>
          <p:cNvSpPr txBox="1"/>
          <p:nvPr>
            <p:ph idx="2" type="body"/>
          </p:nvPr>
        </p:nvSpPr>
        <p:spPr>
          <a:xfrm>
            <a:off x="917950" y="3414875"/>
            <a:ext cx="5170800" cy="5192400"/>
          </a:xfrm>
          <a:prstGeom prst="rect">
            <a:avLst/>
          </a:prstGeom>
        </p:spPr>
        <p:txBody>
          <a:bodyPr anchorCtr="0" anchor="t" bIns="182850" lIns="182850" spcFirstLastPara="1" rIns="182850" wrap="square" tIns="180000">
            <a:noAutofit/>
          </a:bodyPr>
          <a:lstStyle/>
          <a:p>
            <a:pPr indent="0" lvl="0" marL="0" rtl="0" algn="l">
              <a:lnSpc>
                <a:spcPct val="100000"/>
              </a:lnSpc>
              <a:spcBef>
                <a:spcPts val="0"/>
              </a:spcBef>
              <a:spcAft>
                <a:spcPts val="0"/>
              </a:spcAft>
              <a:buNone/>
            </a:pPr>
            <a:r>
              <a:rPr lang="en-GB" sz="2900">
                <a:solidFill>
                  <a:srgbClr val="000000"/>
                </a:solidFill>
              </a:rPr>
              <a:t>*Take breaks to shake the arms and legs before moving on.</a:t>
            </a:r>
            <a:endParaRPr sz="2900">
              <a:solidFill>
                <a:srgbClr val="000000"/>
              </a:solidFill>
            </a:endParaRPr>
          </a:p>
          <a:p>
            <a:pPr indent="0" lvl="0" marL="0" rtl="0" algn="l">
              <a:lnSpc>
                <a:spcPct val="100000"/>
              </a:lnSpc>
              <a:spcBef>
                <a:spcPts val="0"/>
              </a:spcBef>
              <a:spcAft>
                <a:spcPts val="0"/>
              </a:spcAft>
              <a:buNone/>
            </a:pPr>
            <a:r>
              <a:t/>
            </a:r>
            <a:endParaRPr sz="2900">
              <a:solidFill>
                <a:srgbClr val="000000"/>
              </a:solidFill>
            </a:endParaRPr>
          </a:p>
          <a:p>
            <a:pPr indent="0" lvl="0" marL="0" rtl="0" algn="l">
              <a:lnSpc>
                <a:spcPct val="100000"/>
              </a:lnSpc>
              <a:spcBef>
                <a:spcPts val="0"/>
              </a:spcBef>
              <a:spcAft>
                <a:spcPts val="0"/>
              </a:spcAft>
              <a:buNone/>
            </a:pPr>
            <a:r>
              <a:rPr lang="en-GB" sz="2900">
                <a:solidFill>
                  <a:srgbClr val="000000"/>
                </a:solidFill>
              </a:rPr>
              <a:t>*Personalise the warm up / movements to best meet the needs of your child (fewer exercises / shorter duration).</a:t>
            </a:r>
            <a:endParaRPr sz="2900">
              <a:solidFill>
                <a:srgbClr val="000000"/>
              </a:solidFill>
            </a:endParaRPr>
          </a:p>
          <a:p>
            <a:pPr indent="0" lvl="0" marL="0" rtl="0" algn="l">
              <a:spcBef>
                <a:spcPts val="0"/>
              </a:spcBef>
              <a:spcAft>
                <a:spcPts val="1200"/>
              </a:spcAft>
              <a:buNone/>
            </a:pPr>
            <a:r>
              <a:t/>
            </a:r>
            <a:endParaRPr sz="2900"/>
          </a:p>
        </p:txBody>
      </p:sp>
      <p:sp>
        <p:nvSpPr>
          <p:cNvPr id="153" name="Google Shape;153;p20"/>
          <p:cNvSpPr txBox="1"/>
          <p:nvPr>
            <p:ph idx="3" type="subTitle"/>
          </p:nvPr>
        </p:nvSpPr>
        <p:spPr>
          <a:xfrm>
            <a:off x="6475975" y="2494188"/>
            <a:ext cx="5170800" cy="906600"/>
          </a:xfrm>
          <a:prstGeom prst="rect">
            <a:avLst/>
          </a:prstGeom>
          <a:solidFill>
            <a:schemeClr val="accent1"/>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Make it harder</a:t>
            </a:r>
            <a:endParaRPr b="1" sz="3500">
              <a:latin typeface="Montserrat"/>
              <a:ea typeface="Montserrat"/>
              <a:cs typeface="Montserrat"/>
              <a:sym typeface="Montserrat"/>
            </a:endParaRPr>
          </a:p>
        </p:txBody>
      </p:sp>
      <p:sp>
        <p:nvSpPr>
          <p:cNvPr id="154" name="Google Shape;154;p20"/>
          <p:cNvSpPr txBox="1"/>
          <p:nvPr>
            <p:ph idx="4" type="body"/>
          </p:nvPr>
        </p:nvSpPr>
        <p:spPr>
          <a:xfrm>
            <a:off x="6475975" y="3405775"/>
            <a:ext cx="5170800" cy="5192400"/>
          </a:xfrm>
          <a:prstGeom prst="rect">
            <a:avLst/>
          </a:prstGeom>
        </p:spPr>
        <p:txBody>
          <a:bodyPr anchorCtr="0" anchor="t" bIns="182850" lIns="182850" spcFirstLastPara="1" rIns="182850" wrap="square" tIns="180000">
            <a:noAutofit/>
          </a:bodyPr>
          <a:lstStyle/>
          <a:p>
            <a:pPr indent="0" lvl="0" marL="0" rtl="0" algn="l">
              <a:lnSpc>
                <a:spcPct val="100000"/>
              </a:lnSpc>
              <a:spcBef>
                <a:spcPts val="0"/>
              </a:spcBef>
              <a:spcAft>
                <a:spcPts val="0"/>
              </a:spcAft>
              <a:buNone/>
            </a:pPr>
            <a:r>
              <a:rPr lang="en-GB" sz="2900">
                <a:solidFill>
                  <a:srgbClr val="000000"/>
                </a:solidFill>
              </a:rPr>
              <a:t>*Look at our masterclass and explore ‘top tips’ from elite athletes.</a:t>
            </a:r>
            <a:endParaRPr sz="2900">
              <a:solidFill>
                <a:srgbClr val="000000"/>
              </a:solidFill>
            </a:endParaRPr>
          </a:p>
          <a:p>
            <a:pPr indent="0" lvl="0" marL="0" rtl="0" algn="l">
              <a:lnSpc>
                <a:spcPct val="100000"/>
              </a:lnSpc>
              <a:spcBef>
                <a:spcPts val="0"/>
              </a:spcBef>
              <a:spcAft>
                <a:spcPts val="0"/>
              </a:spcAft>
              <a:buNone/>
            </a:pPr>
            <a:r>
              <a:t/>
            </a:r>
            <a:endParaRPr sz="2900">
              <a:solidFill>
                <a:srgbClr val="000000"/>
              </a:solidFill>
            </a:endParaRPr>
          </a:p>
          <a:p>
            <a:pPr indent="0" lvl="0" marL="0" rtl="0" algn="l">
              <a:lnSpc>
                <a:spcPct val="100000"/>
              </a:lnSpc>
              <a:spcBef>
                <a:spcPts val="0"/>
              </a:spcBef>
              <a:spcAft>
                <a:spcPts val="0"/>
              </a:spcAft>
              <a:buNone/>
            </a:pPr>
            <a:r>
              <a:rPr lang="en-GB" sz="2900">
                <a:solidFill>
                  <a:srgbClr val="000000"/>
                </a:solidFill>
              </a:rPr>
              <a:t>*Encourage slowing down and speeding up the movements.</a:t>
            </a:r>
            <a:endParaRPr sz="2900"/>
          </a:p>
          <a:p>
            <a:pPr indent="0" lvl="0" marL="0" rtl="0" algn="l">
              <a:spcBef>
                <a:spcPts val="0"/>
              </a:spcBef>
              <a:spcAft>
                <a:spcPts val="0"/>
              </a:spcAft>
              <a:buNone/>
            </a:pPr>
            <a:r>
              <a:t/>
            </a:r>
            <a:endParaRPr sz="2900"/>
          </a:p>
          <a:p>
            <a:pPr indent="0" lvl="0" marL="0" rtl="0" algn="l">
              <a:spcBef>
                <a:spcPts val="1200"/>
              </a:spcBef>
              <a:spcAft>
                <a:spcPts val="0"/>
              </a:spcAft>
              <a:buNone/>
            </a:pPr>
            <a:r>
              <a:t/>
            </a:r>
            <a:endParaRPr sz="2900"/>
          </a:p>
          <a:p>
            <a:pPr indent="0" lvl="0" marL="0" rtl="0" algn="l">
              <a:spcBef>
                <a:spcPts val="1200"/>
              </a:spcBef>
              <a:spcAft>
                <a:spcPts val="0"/>
              </a:spcAft>
              <a:buNone/>
            </a:pPr>
            <a:r>
              <a:t/>
            </a:r>
            <a:endParaRPr sz="2900"/>
          </a:p>
          <a:p>
            <a:pPr indent="0" lvl="0" marL="0" rtl="0" algn="l">
              <a:spcBef>
                <a:spcPts val="1200"/>
              </a:spcBef>
              <a:spcAft>
                <a:spcPts val="0"/>
              </a:spcAft>
              <a:buNone/>
            </a:pPr>
            <a:r>
              <a:t/>
            </a:r>
            <a:endParaRPr sz="2900"/>
          </a:p>
          <a:p>
            <a:pPr indent="0" lvl="0" marL="0" rtl="0" algn="l">
              <a:spcBef>
                <a:spcPts val="1200"/>
              </a:spcBef>
              <a:spcAft>
                <a:spcPts val="0"/>
              </a:spcAft>
              <a:buNone/>
            </a:pPr>
            <a:r>
              <a:t/>
            </a:r>
            <a:endParaRPr sz="2900"/>
          </a:p>
          <a:p>
            <a:pPr indent="0" lvl="0" marL="0" rtl="0" algn="l">
              <a:spcBef>
                <a:spcPts val="1200"/>
              </a:spcBef>
              <a:spcAft>
                <a:spcPts val="1200"/>
              </a:spcAft>
              <a:buNone/>
            </a:pPr>
            <a:r>
              <a:t/>
            </a:r>
            <a:endParaRPr sz="2900"/>
          </a:p>
        </p:txBody>
      </p:sp>
      <p:sp>
        <p:nvSpPr>
          <p:cNvPr id="155" name="Google Shape;155;p20"/>
          <p:cNvSpPr txBox="1"/>
          <p:nvPr>
            <p:ph idx="5" type="subTitle"/>
          </p:nvPr>
        </p:nvSpPr>
        <p:spPr>
          <a:xfrm>
            <a:off x="12199250" y="2494188"/>
            <a:ext cx="5170800" cy="906600"/>
          </a:xfrm>
          <a:prstGeom prst="rect">
            <a:avLst/>
          </a:prstGeom>
          <a:solidFill>
            <a:schemeClr val="accent1"/>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More ideas</a:t>
            </a:r>
            <a:endParaRPr b="1" sz="3500">
              <a:latin typeface="Montserrat"/>
              <a:ea typeface="Montserrat"/>
              <a:cs typeface="Montserrat"/>
              <a:sym typeface="Montserrat"/>
            </a:endParaRPr>
          </a:p>
        </p:txBody>
      </p:sp>
      <p:sp>
        <p:nvSpPr>
          <p:cNvPr id="156" name="Google Shape;156;p20"/>
          <p:cNvSpPr txBox="1"/>
          <p:nvPr>
            <p:ph idx="6" type="body"/>
          </p:nvPr>
        </p:nvSpPr>
        <p:spPr>
          <a:xfrm>
            <a:off x="12199250" y="3418825"/>
            <a:ext cx="5170800" cy="5192400"/>
          </a:xfrm>
          <a:prstGeom prst="rect">
            <a:avLst/>
          </a:prstGeom>
        </p:spPr>
        <p:txBody>
          <a:bodyPr anchorCtr="0" anchor="t" bIns="182850" lIns="182850" spcFirstLastPara="1" rIns="182850" wrap="square" tIns="180000">
            <a:noAutofit/>
          </a:bodyPr>
          <a:lstStyle/>
          <a:p>
            <a:pPr indent="0" lvl="0" marL="0" rtl="0" algn="l">
              <a:lnSpc>
                <a:spcPct val="100000"/>
              </a:lnSpc>
              <a:spcBef>
                <a:spcPts val="0"/>
              </a:spcBef>
              <a:spcAft>
                <a:spcPts val="0"/>
              </a:spcAft>
              <a:buNone/>
            </a:pPr>
            <a:r>
              <a:rPr lang="en-GB" sz="2900">
                <a:solidFill>
                  <a:srgbClr val="000000"/>
                </a:solidFill>
              </a:rPr>
              <a:t>*Ask your parent or carer to help you search for and watch a range of fitness classes - which one do you like best?</a:t>
            </a:r>
            <a:endParaRPr sz="2900">
              <a:solidFill>
                <a:srgbClr val="000000"/>
              </a:solidFill>
            </a:endParaRPr>
          </a:p>
          <a:p>
            <a:pPr indent="0" lvl="0" marL="0" rtl="0" algn="l">
              <a:lnSpc>
                <a:spcPct val="100000"/>
              </a:lnSpc>
              <a:spcBef>
                <a:spcPts val="0"/>
              </a:spcBef>
              <a:spcAft>
                <a:spcPts val="0"/>
              </a:spcAft>
              <a:buNone/>
            </a:pPr>
            <a:r>
              <a:t/>
            </a:r>
            <a:endParaRPr sz="2900">
              <a:solidFill>
                <a:srgbClr val="000000"/>
              </a:solidFill>
            </a:endParaRPr>
          </a:p>
          <a:p>
            <a:pPr indent="0" lvl="0" marL="0" rtl="0" algn="l">
              <a:lnSpc>
                <a:spcPct val="100000"/>
              </a:lnSpc>
              <a:spcBef>
                <a:spcPts val="0"/>
              </a:spcBef>
              <a:spcAft>
                <a:spcPts val="0"/>
              </a:spcAft>
              <a:buNone/>
            </a:pPr>
            <a:r>
              <a:rPr lang="en-GB" sz="2900">
                <a:solidFill>
                  <a:srgbClr val="000000"/>
                </a:solidFill>
              </a:rPr>
              <a:t>*Look for opportunities to stretch and move the body in fun and different ways.</a:t>
            </a:r>
            <a:endParaRPr sz="2900">
              <a:solidFill>
                <a:srgbClr val="000000"/>
              </a:solidFill>
            </a:endParaRPr>
          </a:p>
          <a:p>
            <a:pPr indent="0" lvl="0" marL="0" rtl="0" algn="l">
              <a:lnSpc>
                <a:spcPct val="100000"/>
              </a:lnSpc>
              <a:spcBef>
                <a:spcPts val="0"/>
              </a:spcBef>
              <a:spcAft>
                <a:spcPts val="0"/>
              </a:spcAft>
              <a:buNone/>
            </a:pPr>
            <a:r>
              <a:t/>
            </a:r>
            <a:endParaRPr sz="2900">
              <a:solidFill>
                <a:srgbClr val="000000"/>
              </a:solidFill>
            </a:endParaRPr>
          </a:p>
          <a:p>
            <a:pPr indent="0" lvl="0" marL="0" rtl="0" algn="l">
              <a:lnSpc>
                <a:spcPct val="100000"/>
              </a:lnSpc>
              <a:spcBef>
                <a:spcPts val="0"/>
              </a:spcBef>
              <a:spcAft>
                <a:spcPts val="0"/>
              </a:spcAft>
              <a:buNone/>
            </a:pPr>
            <a:r>
              <a:t/>
            </a:r>
            <a:endParaRPr sz="2900"/>
          </a:p>
          <a:p>
            <a:pPr indent="0" lvl="0" marL="0" rtl="0" algn="l">
              <a:spcBef>
                <a:spcPts val="0"/>
              </a:spcBef>
              <a:spcAft>
                <a:spcPts val="0"/>
              </a:spcAft>
              <a:buNone/>
            </a:pPr>
            <a:r>
              <a:rPr lang="en-GB" sz="2900"/>
              <a:t> </a:t>
            </a:r>
            <a:endParaRPr sz="2900"/>
          </a:p>
          <a:p>
            <a:pPr indent="0" lvl="0" marL="0" rtl="0" algn="l">
              <a:spcBef>
                <a:spcPts val="1200"/>
              </a:spcBef>
              <a:spcAft>
                <a:spcPts val="0"/>
              </a:spcAft>
              <a:buNone/>
            </a:pPr>
            <a:r>
              <a:t/>
            </a:r>
            <a:endParaRPr sz="2900"/>
          </a:p>
          <a:p>
            <a:pPr indent="0" lvl="0" marL="0" rtl="0" algn="l">
              <a:spcBef>
                <a:spcPts val="1200"/>
              </a:spcBef>
              <a:spcAft>
                <a:spcPts val="0"/>
              </a:spcAft>
              <a:buNone/>
            </a:pPr>
            <a:r>
              <a:t/>
            </a:r>
            <a:endParaRPr sz="2900"/>
          </a:p>
          <a:p>
            <a:pPr indent="0" lvl="0" marL="0" rtl="0" algn="l">
              <a:spcBef>
                <a:spcPts val="1200"/>
              </a:spcBef>
              <a:spcAft>
                <a:spcPts val="0"/>
              </a:spcAft>
              <a:buNone/>
            </a:pPr>
            <a:r>
              <a:t/>
            </a:r>
            <a:endParaRPr sz="2900"/>
          </a:p>
          <a:p>
            <a:pPr indent="0" lvl="0" marL="0" rtl="0" algn="l">
              <a:spcBef>
                <a:spcPts val="1200"/>
              </a:spcBef>
              <a:spcAft>
                <a:spcPts val="1200"/>
              </a:spcAft>
              <a:buNone/>
            </a:pPr>
            <a:r>
              <a:t/>
            </a:r>
            <a:endParaRPr sz="2900"/>
          </a:p>
        </p:txBody>
      </p:sp>
      <p:sp>
        <p:nvSpPr>
          <p:cNvPr id="157" name="Google Shape;157;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1"/>
          <p:cNvSpPr txBox="1"/>
          <p:nvPr>
            <p:ph type="title"/>
          </p:nvPr>
        </p:nvSpPr>
        <p:spPr>
          <a:xfrm>
            <a:off x="2867400" y="293925"/>
            <a:ext cx="13201200" cy="16290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b="0" lang="en-GB" sz="11100">
                <a:solidFill>
                  <a:schemeClr val="dk2"/>
                </a:solidFill>
                <a:latin typeface="Montserrat SemiBold"/>
                <a:ea typeface="Montserrat SemiBold"/>
                <a:cs typeface="Montserrat SemiBold"/>
                <a:sym typeface="Montserrat SemiBold"/>
              </a:rPr>
              <a:t>*STEP Principle*</a:t>
            </a:r>
            <a:endParaRPr b="0" sz="5700">
              <a:solidFill>
                <a:schemeClr val="dk2"/>
              </a:solidFill>
              <a:latin typeface="Montserrat SemiBold"/>
              <a:ea typeface="Montserrat SemiBold"/>
              <a:cs typeface="Montserrat SemiBold"/>
              <a:sym typeface="Montserrat SemiBold"/>
            </a:endParaRPr>
          </a:p>
        </p:txBody>
      </p:sp>
      <p:sp>
        <p:nvSpPr>
          <p:cNvPr id="163" name="Google Shape;163;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164" name="Google Shape;164;p21"/>
          <p:cNvPicPr preferRelativeResize="0"/>
          <p:nvPr/>
        </p:nvPicPr>
        <p:blipFill>
          <a:blip r:embed="rId3">
            <a:alphaModFix/>
          </a:blip>
          <a:stretch>
            <a:fillRect/>
          </a:stretch>
        </p:blipFill>
        <p:spPr>
          <a:xfrm>
            <a:off x="2510325" y="1800225"/>
            <a:ext cx="12965177" cy="3692299"/>
          </a:xfrm>
          <a:prstGeom prst="rect">
            <a:avLst/>
          </a:prstGeom>
          <a:noFill/>
          <a:ln>
            <a:noFill/>
          </a:ln>
        </p:spPr>
      </p:pic>
      <p:sp>
        <p:nvSpPr>
          <p:cNvPr id="165" name="Google Shape;165;p21"/>
          <p:cNvSpPr txBox="1"/>
          <p:nvPr/>
        </p:nvSpPr>
        <p:spPr>
          <a:xfrm>
            <a:off x="1289700" y="5363925"/>
            <a:ext cx="16356600" cy="33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GB" sz="3600">
                <a:latin typeface="Montserrat"/>
                <a:ea typeface="Montserrat"/>
                <a:cs typeface="Montserrat"/>
                <a:sym typeface="Montserrat"/>
              </a:rPr>
              <a:t>All of our activities can be adapted using the step principle</a:t>
            </a:r>
            <a:endParaRPr b="1" i="1" sz="3600">
              <a:latin typeface="Montserrat"/>
              <a:ea typeface="Montserrat"/>
              <a:cs typeface="Montserrat"/>
              <a:sym typeface="Montserrat"/>
            </a:endParaRPr>
          </a:p>
          <a:p>
            <a:pPr indent="0" lvl="0" marL="0" rtl="0" algn="ctr">
              <a:spcBef>
                <a:spcPts val="0"/>
              </a:spcBef>
              <a:spcAft>
                <a:spcPts val="0"/>
              </a:spcAft>
              <a:buNone/>
            </a:pPr>
            <a:r>
              <a:rPr b="1" i="1" lang="en-GB" sz="3600">
                <a:latin typeface="Montserrat"/>
                <a:ea typeface="Montserrat"/>
                <a:cs typeface="Montserrat"/>
                <a:sym typeface="Montserrat"/>
              </a:rPr>
              <a:t>(Space, Task, Equipment, People)</a:t>
            </a:r>
            <a:endParaRPr b="1" i="1" sz="1700">
              <a:latin typeface="Montserrat"/>
              <a:ea typeface="Montserrat"/>
              <a:cs typeface="Montserrat"/>
              <a:sym typeface="Montserrat"/>
            </a:endParaRPr>
          </a:p>
          <a:p>
            <a:pPr indent="0" lvl="0" marL="0" rtl="0" algn="ctr">
              <a:spcBef>
                <a:spcPts val="0"/>
              </a:spcBef>
              <a:spcAft>
                <a:spcPts val="0"/>
              </a:spcAft>
              <a:buNone/>
            </a:pPr>
            <a:r>
              <a:t/>
            </a:r>
            <a:endParaRPr b="1" i="1" sz="1600">
              <a:latin typeface="Montserrat"/>
              <a:ea typeface="Montserrat"/>
              <a:cs typeface="Montserrat"/>
              <a:sym typeface="Montserrat"/>
            </a:endParaRPr>
          </a:p>
          <a:p>
            <a:pPr indent="0" lvl="0" marL="0" rtl="0" algn="l">
              <a:spcBef>
                <a:spcPts val="0"/>
              </a:spcBef>
              <a:spcAft>
                <a:spcPts val="0"/>
              </a:spcAft>
              <a:buNone/>
            </a:pPr>
            <a:r>
              <a:rPr lang="en-GB" sz="3100">
                <a:latin typeface="Montserrat"/>
                <a:ea typeface="Montserrat"/>
                <a:cs typeface="Montserrat"/>
                <a:sym typeface="Montserrat"/>
              </a:rPr>
              <a:t>e.g. Balloon with beads in to support visually impaired learners / Bigger, brighter resources / Adapt space &amp; activities to suit wheelchair users e.g. support learners to sit up as straight as possible and rock from one buttock to the other whilst staying upright, lift one foot at time from the footplate and balance.</a:t>
            </a:r>
            <a:endParaRPr sz="31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p:txBody>
      </p:sp>
      <p:sp>
        <p:nvSpPr>
          <p:cNvPr id="166" name="Google Shape;166;p21"/>
          <p:cNvSpPr txBox="1"/>
          <p:nvPr/>
        </p:nvSpPr>
        <p:spPr>
          <a:xfrm>
            <a:off x="1289700" y="8702725"/>
            <a:ext cx="44766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Montserrat"/>
                <a:ea typeface="Montserrat"/>
                <a:cs typeface="Montserrat"/>
                <a:sym typeface="Montserrat"/>
              </a:rPr>
              <a:t>Illustrations by Oak National Academy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0" name="Shape 170"/>
        <p:cNvGrpSpPr/>
        <p:nvPr/>
      </p:nvGrpSpPr>
      <p:grpSpPr>
        <a:xfrm>
          <a:off x="0" y="0"/>
          <a:ext cx="0" cy="0"/>
          <a:chOff x="0" y="0"/>
          <a:chExt cx="0" cy="0"/>
        </a:xfrm>
      </p:grpSpPr>
      <p:sp>
        <p:nvSpPr>
          <p:cNvPr id="171" name="Google Shape;171;p22"/>
          <p:cNvSpPr txBox="1"/>
          <p:nvPr>
            <p:ph type="title"/>
          </p:nvPr>
        </p:nvSpPr>
        <p:spPr>
          <a:xfrm>
            <a:off x="577575" y="-73675"/>
            <a:ext cx="17532000" cy="8192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b="1" i="0" sz="6000">
              <a:solidFill>
                <a:srgbClr val="4B3241"/>
              </a:solidFill>
              <a:latin typeface="Montserrat"/>
              <a:ea typeface="Montserrat"/>
              <a:cs typeface="Montserrat"/>
              <a:sym typeface="Montserrat"/>
            </a:endParaRPr>
          </a:p>
          <a:p>
            <a:pPr indent="0" lvl="0" marL="0" rtl="0" algn="l">
              <a:spcBef>
                <a:spcPts val="0"/>
              </a:spcBef>
              <a:spcAft>
                <a:spcPts val="0"/>
              </a:spcAft>
              <a:buNone/>
            </a:pPr>
            <a:r>
              <a:t/>
            </a:r>
            <a:endParaRPr b="1" i="0" sz="6000">
              <a:solidFill>
                <a:srgbClr val="4B3241"/>
              </a:solidFill>
              <a:latin typeface="Montserrat"/>
              <a:ea typeface="Montserrat"/>
              <a:cs typeface="Montserrat"/>
              <a:sym typeface="Montserrat"/>
            </a:endParaRPr>
          </a:p>
          <a:p>
            <a:pPr indent="0" lvl="0" marL="0" rtl="0" algn="l">
              <a:spcBef>
                <a:spcPts val="0"/>
              </a:spcBef>
              <a:spcAft>
                <a:spcPts val="0"/>
              </a:spcAft>
              <a:buNone/>
            </a:pPr>
            <a:r>
              <a:rPr b="1" i="0" lang="en-GB">
                <a:solidFill>
                  <a:srgbClr val="4B3241"/>
                </a:solidFill>
                <a:latin typeface="Montserrat"/>
                <a:ea typeface="Montserrat"/>
                <a:cs typeface="Montserrat"/>
                <a:sym typeface="Montserrat"/>
              </a:rPr>
              <a:t>Share your work with Oak National</a:t>
            </a:r>
            <a:endParaRPr b="1" i="0">
              <a:solidFill>
                <a:srgbClr val="4B3241"/>
              </a:solidFill>
              <a:latin typeface="Montserrat"/>
              <a:ea typeface="Montserrat"/>
              <a:cs typeface="Montserrat"/>
              <a:sym typeface="Montserrat"/>
            </a:endParaRPr>
          </a:p>
          <a:p>
            <a:pPr indent="0" lvl="0" marL="0" rtl="0" algn="l">
              <a:spcBef>
                <a:spcPts val="0"/>
              </a:spcBef>
              <a:spcAft>
                <a:spcPts val="0"/>
              </a:spcAft>
              <a:buNone/>
            </a:pPr>
            <a:r>
              <a:t/>
            </a:r>
            <a:endParaRPr b="1" i="0" sz="2200">
              <a:latin typeface="Montserrat"/>
              <a:ea typeface="Montserrat"/>
              <a:cs typeface="Montserrat"/>
              <a:sym typeface="Montserrat"/>
            </a:endParaRPr>
          </a:p>
          <a:p>
            <a:pPr indent="0" lvl="0" marL="0" rtl="0" algn="l">
              <a:lnSpc>
                <a:spcPct val="130000"/>
              </a:lnSpc>
              <a:spcBef>
                <a:spcPts val="0"/>
              </a:spcBef>
              <a:spcAft>
                <a:spcPts val="0"/>
              </a:spcAft>
              <a:buNone/>
            </a:pPr>
            <a:r>
              <a:rPr i="0" lang="en-GB" sz="4900">
                <a:solidFill>
                  <a:srgbClr val="4B3241"/>
                </a:solidFill>
                <a:latin typeface="Montserrat"/>
                <a:ea typeface="Montserrat"/>
                <a:cs typeface="Montserrat"/>
                <a:sym typeface="Montserrat"/>
              </a:rPr>
              <a:t>If you'd like to, please ask your parent or carer to share your work on </a:t>
            </a:r>
            <a:r>
              <a:rPr b="1" i="0" lang="en-GB" sz="4900">
                <a:solidFill>
                  <a:srgbClr val="4B3241"/>
                </a:solidFill>
                <a:latin typeface="Montserrat"/>
                <a:ea typeface="Montserrat"/>
                <a:cs typeface="Montserrat"/>
                <a:sym typeface="Montserrat"/>
              </a:rPr>
              <a:t>Instagram</a:t>
            </a:r>
            <a:r>
              <a:rPr i="0" lang="en-GB" sz="4900">
                <a:solidFill>
                  <a:srgbClr val="4B3241"/>
                </a:solidFill>
                <a:latin typeface="Montserrat"/>
                <a:ea typeface="Montserrat"/>
                <a:cs typeface="Montserrat"/>
                <a:sym typeface="Montserrat"/>
              </a:rPr>
              <a:t>, </a:t>
            </a:r>
            <a:r>
              <a:rPr b="1" i="0" lang="en-GB" sz="4900">
                <a:solidFill>
                  <a:srgbClr val="4B3241"/>
                </a:solidFill>
                <a:latin typeface="Montserrat"/>
                <a:ea typeface="Montserrat"/>
                <a:cs typeface="Montserrat"/>
                <a:sym typeface="Montserrat"/>
              </a:rPr>
              <a:t>Facebook</a:t>
            </a:r>
            <a:r>
              <a:rPr i="0" lang="en-GB" sz="4900">
                <a:solidFill>
                  <a:srgbClr val="4B3241"/>
                </a:solidFill>
                <a:latin typeface="Montserrat"/>
                <a:ea typeface="Montserrat"/>
                <a:cs typeface="Montserrat"/>
                <a:sym typeface="Montserrat"/>
              </a:rPr>
              <a:t> or </a:t>
            </a:r>
            <a:r>
              <a:rPr b="1" i="0" lang="en-GB" sz="4900">
                <a:solidFill>
                  <a:srgbClr val="4B3241"/>
                </a:solidFill>
                <a:latin typeface="Montserrat"/>
                <a:ea typeface="Montserrat"/>
                <a:cs typeface="Montserrat"/>
                <a:sym typeface="Montserrat"/>
              </a:rPr>
              <a:t>Twitter</a:t>
            </a:r>
            <a:r>
              <a:rPr i="0" lang="en-GB" sz="4900">
                <a:solidFill>
                  <a:srgbClr val="4B3241"/>
                </a:solidFill>
                <a:latin typeface="Montserrat"/>
                <a:ea typeface="Montserrat"/>
                <a:cs typeface="Montserrat"/>
                <a:sym typeface="Montserrat"/>
              </a:rPr>
              <a:t> tagging </a:t>
            </a:r>
            <a:r>
              <a:rPr b="1" i="0" lang="en-GB" sz="4900">
                <a:solidFill>
                  <a:srgbClr val="4B3241"/>
                </a:solidFill>
                <a:latin typeface="Montserrat"/>
                <a:ea typeface="Montserrat"/>
                <a:cs typeface="Montserrat"/>
                <a:sym typeface="Montserrat"/>
              </a:rPr>
              <a:t>@OakNational</a:t>
            </a:r>
            <a:r>
              <a:rPr i="0" lang="en-GB" sz="4900">
                <a:solidFill>
                  <a:srgbClr val="4B3241"/>
                </a:solidFill>
                <a:latin typeface="Montserrat"/>
                <a:ea typeface="Montserrat"/>
                <a:cs typeface="Montserrat"/>
                <a:sym typeface="Montserrat"/>
              </a:rPr>
              <a:t> and </a:t>
            </a:r>
            <a:r>
              <a:rPr b="1" i="0" lang="en-GB" sz="4900">
                <a:solidFill>
                  <a:srgbClr val="4B3241"/>
                </a:solidFill>
                <a:latin typeface="Montserrat"/>
                <a:ea typeface="Montserrat"/>
                <a:cs typeface="Montserrat"/>
                <a:sym typeface="Montserrat"/>
              </a:rPr>
              <a:t>#LearnwithOak</a:t>
            </a:r>
            <a:endParaRPr b="1" i="0" sz="4900">
              <a:solidFill>
                <a:srgbClr val="4B3241"/>
              </a:solidFill>
              <a:latin typeface="Montserrat"/>
              <a:ea typeface="Montserrat"/>
              <a:cs typeface="Montserrat"/>
              <a:sym typeface="Montserrat"/>
            </a:endParaRPr>
          </a:p>
          <a:p>
            <a:pPr indent="0" lvl="0" marL="0" rtl="0" algn="l">
              <a:spcBef>
                <a:spcPts val="20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