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10287000" cx="182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66EC08-E015-4932-B0C4-7D4EC757C8DD}">
  <a:tblStyle styleId="{E666EC08-E015-4932-B0C4-7D4EC757C8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d6ab3797f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d6ab3797f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ea4c29a4b_0_8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ea4c29a4b_0_8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ca77e2c7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ca77e2c7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a4c29a4b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a4c29a4b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ca77e2c74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ca77e2c74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ea4c29a4b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ea4c29a4b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dc43a861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dc43a861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ea4c29a4b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ea4c29a4b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ea4c29a4b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ea4c29a4b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ea4c29a4b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ea4c29a4b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4294967295" type="ctrTitle"/>
          </p:nvPr>
        </p:nvSpPr>
        <p:spPr>
          <a:xfrm>
            <a:off x="917950" y="2475250"/>
            <a:ext cx="138963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Discussing film and TV [3 / 3]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Forming the perfect tense with haben</a:t>
            </a:r>
            <a:endParaRPr b="1" sz="4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Bolton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/>
        </p:nvSpPr>
        <p:spPr>
          <a:xfrm>
            <a:off x="841750" y="204250"/>
            <a:ext cx="12772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Summary of our learning</a:t>
            </a:r>
            <a:endParaRPr b="1"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809925" y="1304600"/>
            <a:ext cx="169383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There are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___ </a:t>
            </a:r>
            <a:r>
              <a:rPr b="1"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steps </a:t>
            </a: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to forming the perfect tense in German. You need to: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794502" y="2099300"/>
            <a:ext cx="148353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3500"/>
              <a:buFont typeface="Montserrat"/>
              <a:buAutoNum type="arabicPeriod"/>
            </a:pP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take a form of the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__________ </a:t>
            </a:r>
            <a:r>
              <a:rPr b="1"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tense of the verb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__________ </a:t>
            </a:r>
            <a:endParaRPr sz="30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768600" y="2876300"/>
            <a:ext cx="16407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2.  add the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__________ </a:t>
            </a:r>
            <a:r>
              <a:rPr b="1"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__________ </a:t>
            </a: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of the verb you want to put into the past.</a:t>
            </a:r>
            <a:endParaRPr sz="3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4"/>
          <p:cNvSpPr txBox="1"/>
          <p:nvPr/>
        </p:nvSpPr>
        <p:spPr>
          <a:xfrm>
            <a:off x="-52100" y="3929500"/>
            <a:ext cx="13999800" cy="50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To form the past participle</a:t>
            </a:r>
            <a:endParaRPr b="1" sz="3000" u="sng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Take the infinitive 					 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Take off the ‘en’  						  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Add  ‘ge’ at the beginning    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Add  ‘t’ at the end                      </a:t>
            </a:r>
            <a:endParaRPr b="1" sz="3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 u="sng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  Eg. </a:t>
            </a:r>
            <a:r>
              <a:rPr i="1"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 did homework</a:t>
            </a: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is:    </a:t>
            </a:r>
            <a:endParaRPr sz="3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    ich</a:t>
            </a:r>
            <a:r>
              <a:rPr b="1"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__________ Hausaufgaben __________ </a:t>
            </a:r>
            <a:endParaRPr b="1" sz="2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6750250" y="4440250"/>
            <a:ext cx="29238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spielen</a:t>
            </a:r>
            <a:endParaRPr sz="3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6674050" y="5687950"/>
            <a:ext cx="29238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spiel</a:t>
            </a:r>
            <a:endParaRPr sz="3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6689100" y="6401950"/>
            <a:ext cx="29238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spiel</a:t>
            </a:r>
            <a:r>
              <a:rPr b="1" lang="en-GB" sz="30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b="1" sz="3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5570925" y="4731550"/>
            <a:ext cx="1205400" cy="4362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A099"/>
          </a:solidFill>
          <a:ln cap="flat" cmpd="sng" w="9525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A099"/>
              </a:solidFill>
            </a:endParaRPr>
          </a:p>
        </p:txBody>
      </p:sp>
      <p:sp>
        <p:nvSpPr>
          <p:cNvPr id="221" name="Google Shape;221;p24"/>
          <p:cNvSpPr/>
          <p:nvPr/>
        </p:nvSpPr>
        <p:spPr>
          <a:xfrm>
            <a:off x="5570925" y="6026950"/>
            <a:ext cx="1205400" cy="4362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A099"/>
          </a:solidFill>
          <a:ln cap="flat" cmpd="sng" w="9525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A099"/>
              </a:solidFill>
            </a:endParaRPr>
          </a:p>
        </p:txBody>
      </p:sp>
      <p:sp>
        <p:nvSpPr>
          <p:cNvPr id="222" name="Google Shape;222;p24"/>
          <p:cNvSpPr/>
          <p:nvPr/>
        </p:nvSpPr>
        <p:spPr>
          <a:xfrm>
            <a:off x="5570925" y="6712750"/>
            <a:ext cx="1205400" cy="4362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A099"/>
          </a:solidFill>
          <a:ln cap="flat" cmpd="sng" w="9525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A099"/>
              </a:solidFill>
            </a:endParaRPr>
          </a:p>
        </p:txBody>
      </p:sp>
      <p:sp>
        <p:nvSpPr>
          <p:cNvPr id="223" name="Google Shape;223;p24"/>
          <p:cNvSpPr/>
          <p:nvPr/>
        </p:nvSpPr>
        <p:spPr>
          <a:xfrm>
            <a:off x="5570925" y="5341150"/>
            <a:ext cx="1205400" cy="4362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A099"/>
          </a:solidFill>
          <a:ln cap="flat" cmpd="sng" w="9525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A099"/>
              </a:solidFill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6750250" y="5068950"/>
            <a:ext cx="29238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spiel</a:t>
            </a:r>
            <a:endParaRPr sz="3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8820000" y="4007050"/>
            <a:ext cx="9852600" cy="4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Some verbs have irregular past participles</a:t>
            </a:r>
            <a:endParaRPr b="1" sz="3000" u="sng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  E</a:t>
            </a: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g. </a:t>
            </a:r>
            <a:r>
              <a:rPr i="1"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 saw a film</a:t>
            </a: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is:    </a:t>
            </a:r>
            <a:endParaRPr sz="3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    ich</a:t>
            </a:r>
            <a:r>
              <a:rPr b="1"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__________ </a:t>
            </a: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einen Film</a:t>
            </a:r>
            <a:r>
              <a:rPr b="1" lang="en-GB" sz="3000">
                <a:solidFill>
                  <a:srgbClr val="4271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__________ </a:t>
            </a:r>
            <a:endParaRPr b="1" sz="2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4400" u="sng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 txBox="1"/>
          <p:nvPr/>
        </p:nvSpPr>
        <p:spPr>
          <a:xfrm>
            <a:off x="841750" y="204250"/>
            <a:ext cx="12772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Summary of our learning</a:t>
            </a:r>
            <a:endParaRPr b="1"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5"/>
          <p:cNvSpPr txBox="1"/>
          <p:nvPr/>
        </p:nvSpPr>
        <p:spPr>
          <a:xfrm>
            <a:off x="809925" y="1304600"/>
            <a:ext cx="169383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There are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steps </a:t>
            </a: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to forming the perfect tense in German. You need to: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5"/>
          <p:cNvSpPr/>
          <p:nvPr/>
        </p:nvSpPr>
        <p:spPr>
          <a:xfrm>
            <a:off x="794502" y="2099300"/>
            <a:ext cx="148353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3500"/>
              <a:buFont typeface="Montserrat"/>
              <a:buAutoNum type="arabicPeriod"/>
            </a:pP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take a form of the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present </a:t>
            </a:r>
            <a:r>
              <a:rPr b="1" lang="en-GB" sz="39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tense</a:t>
            </a:r>
            <a:r>
              <a:rPr b="1"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of the verb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haben</a:t>
            </a:r>
            <a:endParaRPr sz="30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5"/>
          <p:cNvSpPr/>
          <p:nvPr/>
        </p:nvSpPr>
        <p:spPr>
          <a:xfrm>
            <a:off x="768600" y="2876300"/>
            <a:ext cx="16407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2.  add the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 </a:t>
            </a: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of the verb you want to put into the past.</a:t>
            </a:r>
            <a:endParaRPr sz="3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-52100" y="3929500"/>
            <a:ext cx="13999800" cy="50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To form the past participle</a:t>
            </a:r>
            <a:endParaRPr b="1" sz="3000" u="sng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Take the infinitive 					 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Take off the ‘en’  						  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Add  ‘ge’ at the beginning    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Add  ‘t’ at the end                      </a:t>
            </a:r>
            <a:endParaRPr b="1" sz="3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 u="sng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Eg. </a:t>
            </a:r>
            <a:r>
              <a:rPr i="1"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 did homework</a:t>
            </a: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is:    </a:t>
            </a:r>
            <a:endParaRPr sz="3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    ich</a:t>
            </a:r>
            <a:r>
              <a:rPr b="1"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habe </a:t>
            </a:r>
            <a:r>
              <a:rPr b="1"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Hausaufgaben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gemacht</a:t>
            </a:r>
            <a:r>
              <a:rPr b="1"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6750250" y="4440250"/>
            <a:ext cx="29238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spielen</a:t>
            </a:r>
            <a:endParaRPr sz="3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6674050" y="5687950"/>
            <a:ext cx="29238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spiel</a:t>
            </a:r>
            <a:endParaRPr sz="3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6689100" y="6401950"/>
            <a:ext cx="29238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spiel</a:t>
            </a:r>
            <a:r>
              <a:rPr b="1" lang="en-GB" sz="30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b="1" sz="3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5"/>
          <p:cNvSpPr/>
          <p:nvPr/>
        </p:nvSpPr>
        <p:spPr>
          <a:xfrm>
            <a:off x="5570925" y="4731550"/>
            <a:ext cx="1205400" cy="4362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A099"/>
          </a:solidFill>
          <a:ln cap="flat" cmpd="sng" w="9525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A099"/>
              </a:solidFill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5570925" y="6026950"/>
            <a:ext cx="1205400" cy="4362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A099"/>
          </a:solidFill>
          <a:ln cap="flat" cmpd="sng" w="9525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A099"/>
              </a:solidFill>
            </a:endParaRPr>
          </a:p>
        </p:txBody>
      </p:sp>
      <p:sp>
        <p:nvSpPr>
          <p:cNvPr id="240" name="Google Shape;240;p25"/>
          <p:cNvSpPr/>
          <p:nvPr/>
        </p:nvSpPr>
        <p:spPr>
          <a:xfrm>
            <a:off x="5570925" y="6712750"/>
            <a:ext cx="1205400" cy="4362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A099"/>
          </a:solidFill>
          <a:ln cap="flat" cmpd="sng" w="9525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A099"/>
              </a:solidFill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5570925" y="5341150"/>
            <a:ext cx="1205400" cy="4362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A099"/>
          </a:solidFill>
          <a:ln cap="flat" cmpd="sng" w="9525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A099"/>
              </a:solidFill>
            </a:endParaRPr>
          </a:p>
        </p:txBody>
      </p:sp>
      <p:sp>
        <p:nvSpPr>
          <p:cNvPr id="242" name="Google Shape;242;p25"/>
          <p:cNvSpPr txBox="1"/>
          <p:nvPr/>
        </p:nvSpPr>
        <p:spPr>
          <a:xfrm>
            <a:off x="6750250" y="5068950"/>
            <a:ext cx="29238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spiel</a:t>
            </a:r>
            <a:endParaRPr sz="3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5"/>
          <p:cNvSpPr txBox="1"/>
          <p:nvPr/>
        </p:nvSpPr>
        <p:spPr>
          <a:xfrm>
            <a:off x="8820000" y="4007050"/>
            <a:ext cx="9852600" cy="4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Some verbs have irregular past participles</a:t>
            </a:r>
            <a:endParaRPr b="1" sz="3000" u="sng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  Eg. </a:t>
            </a:r>
            <a:r>
              <a:rPr i="1"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 saw a film</a:t>
            </a: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is:    </a:t>
            </a:r>
            <a:endParaRPr sz="3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    ich</a:t>
            </a:r>
            <a:r>
              <a:rPr b="1"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habe </a:t>
            </a:r>
            <a:r>
              <a:rPr lang="en-GB" sz="3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einen Film</a:t>
            </a:r>
            <a:r>
              <a:rPr b="1" lang="en-GB" sz="3000">
                <a:solidFill>
                  <a:srgbClr val="42719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gesehen</a:t>
            </a:r>
            <a:r>
              <a:rPr b="1"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4400" u="sng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8129250" y="375400"/>
            <a:ext cx="46761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[w]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5227651" y="6395750"/>
            <a:ext cx="7842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0"/>
              <a:buFont typeface="Century Gothic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rectangle" id="92" name="Google Shape;92;p16"/>
          <p:cNvSpPr/>
          <p:nvPr/>
        </p:nvSpPr>
        <p:spPr>
          <a:xfrm>
            <a:off x="5443050" y="2723899"/>
            <a:ext cx="7475100" cy="6037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the world" id="93" name="Google Shape;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3724" y="2885075"/>
            <a:ext cx="5563686" cy="451686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/>
          <p:nvPr/>
        </p:nvSpPr>
        <p:spPr>
          <a:xfrm>
            <a:off x="6589501" y="7001175"/>
            <a:ext cx="51690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0"/>
              <a:buFont typeface="Century Gothic"/>
              <a:buNone/>
            </a:pPr>
            <a:r>
              <a:rPr lang="en-GB" sz="12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12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elt</a:t>
            </a:r>
            <a:endParaRPr i="0" sz="1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2189950" y="641350"/>
            <a:ext cx="4170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8100"/>
              <a:buFont typeface="Century Gothic"/>
              <a:buNone/>
            </a:pPr>
            <a:r>
              <a:rPr i="0" lang="en-GB" sz="70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i="0" lang="en-GB" sz="7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asser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-110123" y="7693875"/>
            <a:ext cx="65655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100"/>
              <a:buFont typeface="Century Gothic"/>
              <a:buNone/>
            </a:pPr>
            <a:r>
              <a:rPr i="0" lang="en-GB" sz="7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ant</a:t>
            </a:r>
            <a:r>
              <a:rPr i="0" lang="en-GB" sz="70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i="0" lang="en-GB" sz="7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orten</a:t>
            </a:r>
            <a:endParaRPr i="0" sz="7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12407174" y="890050"/>
            <a:ext cx="4170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8100"/>
              <a:buFont typeface="Century Gothic"/>
              <a:buNone/>
            </a:pPr>
            <a:r>
              <a:rPr i="0" lang="en-GB" sz="70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i="0" lang="en-GB" sz="7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ahr</a:t>
            </a:r>
            <a:endParaRPr i="1" sz="7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157456" y="2958212"/>
            <a:ext cx="30015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8100"/>
              <a:buFont typeface="Century Gothic"/>
              <a:buNone/>
            </a:pPr>
            <a:r>
              <a:rPr i="0" lang="en-GB" sz="70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i="0" lang="en-GB" sz="7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i="0" lang="en-GB" sz="81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12528325" y="5535950"/>
            <a:ext cx="5925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100"/>
              <a:buFont typeface="Century Gothic"/>
              <a:buNone/>
            </a:pPr>
            <a:r>
              <a:rPr i="0" lang="en-GB" sz="7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i="0" lang="en-GB" sz="7000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i="0" lang="en-GB" sz="7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innen</a:t>
            </a:r>
            <a:endParaRPr i="0" sz="7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water droplet" id="100" name="Google Shape;10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719" y="935260"/>
            <a:ext cx="1480227" cy="2179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stion mark in a grey circle" id="101" name="Google Shape;10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1400" y="4197820"/>
            <a:ext cx="1743565" cy="1743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eech bubbles" id="102" name="Google Shape;10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602" y="6402553"/>
            <a:ext cx="2189943" cy="1448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phy with number 1 on it" id="103" name="Google Shape;10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861643" y="6635564"/>
            <a:ext cx="2158212" cy="2125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checkmark" id="104" name="Google Shape;104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587319" y="1645449"/>
            <a:ext cx="2349831" cy="2349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803004" y="376225"/>
            <a:ext cx="3855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6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6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etz</a:t>
            </a:r>
            <a:endParaRPr sz="6200">
              <a:solidFill>
                <a:srgbClr val="FFC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2461474" y="8098825"/>
            <a:ext cx="402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lang</a:t>
            </a:r>
            <a:r>
              <a:rPr lang="en-GB" sz="6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6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endParaRPr sz="6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14220858" y="5404626"/>
            <a:ext cx="2392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6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atz</a:t>
            </a:r>
            <a:endParaRPr i="1" sz="65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11781452" y="1940560"/>
            <a:ext cx="361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rei</a:t>
            </a:r>
            <a:r>
              <a:rPr lang="en-GB" sz="6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6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sz="6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2575200" y="4521300"/>
            <a:ext cx="2673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6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eite</a:t>
            </a:r>
            <a:endParaRPr sz="6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London and a tourist"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42963" y="579197"/>
            <a:ext cx="2984725" cy="29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3613919" y="5537992"/>
            <a:ext cx="1268400" cy="12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54</a:t>
            </a:r>
            <a:endParaRPr sz="5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old woman" id="116" name="Google Shape;11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373" y="1905730"/>
            <a:ext cx="2051100" cy="1989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t of balances" id="117" name="Google Shape;11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1476" y="1831810"/>
            <a:ext cx="2833900" cy="1832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rtle" id="118" name="Google Shape;11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359" y="6688847"/>
            <a:ext cx="3070188" cy="16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13966725" y="7637125"/>
            <a:ext cx="385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Ich habe Hunger.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descr="arrow pointing to part of a sentence" id="120" name="Google Shape;120;p17"/>
          <p:cNvCxnSpPr/>
          <p:nvPr/>
        </p:nvCxnSpPr>
        <p:spPr>
          <a:xfrm flipH="1">
            <a:off x="14350187" y="7089577"/>
            <a:ext cx="66300" cy="46800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descr="arrow pointing to part of a sentence" id="121" name="Google Shape;121;p17"/>
          <p:cNvCxnSpPr/>
          <p:nvPr/>
        </p:nvCxnSpPr>
        <p:spPr>
          <a:xfrm flipH="1">
            <a:off x="15334455" y="7100374"/>
            <a:ext cx="165000" cy="52530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descr="arrow pointing to part of a sentence" id="122" name="Google Shape;122;p17"/>
          <p:cNvCxnSpPr/>
          <p:nvPr/>
        </p:nvCxnSpPr>
        <p:spPr>
          <a:xfrm flipH="1">
            <a:off x="16417427" y="7106197"/>
            <a:ext cx="124800" cy="52140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3" name="Google Shape;123;p17"/>
          <p:cNvSpPr txBox="1"/>
          <p:nvPr/>
        </p:nvSpPr>
        <p:spPr>
          <a:xfrm>
            <a:off x="13225423" y="6640725"/>
            <a:ext cx="205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Subjekt</a:t>
            </a:r>
            <a:endParaRPr sz="3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16097850" y="6688850"/>
            <a:ext cx="180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Objekt</a:t>
            </a:r>
            <a:endParaRPr sz="3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14818448" y="6529559"/>
            <a:ext cx="134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rectangle" id="126" name="Google Shape;126;p17"/>
          <p:cNvSpPr/>
          <p:nvPr/>
        </p:nvSpPr>
        <p:spPr>
          <a:xfrm>
            <a:off x="6101300" y="2876550"/>
            <a:ext cx="6293400" cy="59628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6827402" y="6858900"/>
            <a:ext cx="46332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ollen</a:t>
            </a:r>
            <a:endParaRPr i="0" sz="1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6552838" y="283200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man pointing a finger with an exclamation mark" id="129" name="Google Shape;129;p17"/>
          <p:cNvPicPr preferRelativeResize="0"/>
          <p:nvPr/>
        </p:nvPicPr>
        <p:blipFill rotWithShape="1">
          <a:blip r:embed="rId7">
            <a:alphaModFix/>
          </a:blip>
          <a:srcRect b="0" l="2334" r="0" t="0"/>
          <a:stretch/>
        </p:blipFill>
        <p:spPr>
          <a:xfrm>
            <a:off x="7513080" y="3134517"/>
            <a:ext cx="3469838" cy="3970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Google Shape;134;p18"/>
          <p:cNvGraphicFramePr/>
          <p:nvPr/>
        </p:nvGraphicFramePr>
        <p:xfrm>
          <a:off x="534075" y="803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{E666EC08-E015-4932-B0C4-7D4EC757C8DD}</a:tableStyleId>
              </a:tblPr>
              <a:tblGrid>
                <a:gridCol w="7183525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</a:t>
                      </a:r>
                      <a:r>
                        <a:rPr lang="en-GB" sz="3200">
                          <a:solidFill>
                            <a:srgbClr val="F03C7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endung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Film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Handlung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Schauspieler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rgbClr val="F03C7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ehen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finden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großartig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spannend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blöd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beeindruckend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6" name="Google Shape;136;p18"/>
          <p:cNvGraphicFramePr/>
          <p:nvPr/>
        </p:nvGraphicFramePr>
        <p:xfrm>
          <a:off x="7717600" y="80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{E666EC08-E015-4932-B0C4-7D4EC757C8DD}</a:tableStyleId>
              </a:tblPr>
              <a:tblGrid>
                <a:gridCol w="7183525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programme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plot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actors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see, to watch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find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reat, awesome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xciting 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silly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impressive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/>
        </p:nvSpPr>
        <p:spPr>
          <a:xfrm>
            <a:off x="1038525" y="2142800"/>
            <a:ext cx="16070700" cy="51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Remember that we use the perfect tense to say that we did or have done something in the past.</a:t>
            </a:r>
            <a:endParaRPr sz="4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t/>
            </a:r>
            <a:endParaRPr sz="4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t/>
            </a:r>
            <a:endParaRPr b="1" sz="45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b="1" lang="en-GB" sz="4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I did my homework</a:t>
            </a:r>
            <a:endParaRPr b="1" sz="45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b="1" lang="en-GB" sz="4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I have done my homework</a:t>
            </a:r>
            <a:endParaRPr b="1" sz="45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t/>
            </a:r>
            <a:endParaRPr b="1" sz="45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b="1" lang="en-GB" sz="4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I played tennis</a:t>
            </a:r>
            <a:endParaRPr b="1" sz="45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b="1" lang="en-GB" sz="4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I have played tennis</a:t>
            </a:r>
            <a:endParaRPr b="1" sz="45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t/>
            </a:r>
            <a:endParaRPr b="1" sz="45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t/>
            </a:r>
            <a:endParaRPr b="1" sz="45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9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the perfect tense with haben</a:t>
            </a:r>
            <a:endParaRPr>
              <a:solidFill>
                <a:srgbClr val="212121"/>
              </a:solidFill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150" y="6248000"/>
            <a:ext cx="2823700" cy="28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59650" y="4224049"/>
            <a:ext cx="3321900" cy="218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/>
        </p:nvSpPr>
        <p:spPr>
          <a:xfrm>
            <a:off x="1038525" y="2142800"/>
            <a:ext cx="148353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There are </a:t>
            </a: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2 steps 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to forming the perfect tense in German. You need to: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0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the perfect tense with haben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1114752" y="4452425"/>
            <a:ext cx="148353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4500"/>
              <a:buFont typeface="Montserrat"/>
              <a:buAutoNum type="arabicPeriod"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take a form of the </a:t>
            </a: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present tense of the verb </a:t>
            </a:r>
            <a:r>
              <a:rPr b="1" i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haben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962350" y="6243125"/>
            <a:ext cx="16407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2.  add the </a:t>
            </a: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r>
              <a:rPr b="1"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of the verb you want to put   into the past.</a:t>
            </a:r>
            <a:endParaRPr b="1" i="1" sz="4500" u="none" cap="none" strike="noStrike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/>
        </p:nvSpPr>
        <p:spPr>
          <a:xfrm>
            <a:off x="1038525" y="2142800"/>
            <a:ext cx="156105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Step 1</a:t>
            </a:r>
            <a:endParaRPr b="1" sz="45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Take the correct form of the 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present tense of the verb haben:</a:t>
            </a:r>
            <a:endParaRPr b="1" sz="35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1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the perfect tense with haben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1103625" y="3895700"/>
            <a:ext cx="14705100" cy="5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 u="sng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Haben – to have</a:t>
            </a:r>
            <a:endParaRPr b="1" sz="3500" u="sng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 u="sng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ich habe </a:t>
            </a:r>
            <a:endParaRPr sz="3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du hast </a:t>
            </a:r>
            <a:endParaRPr sz="3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er/sie/es/man hat </a:t>
            </a:r>
            <a:endParaRPr sz="3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wir haben      </a:t>
            </a:r>
            <a:endParaRPr sz="3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ihr habt </a:t>
            </a:r>
            <a:endParaRPr sz="3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Sie haben </a:t>
            </a:r>
            <a:endParaRPr sz="3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sie haben</a:t>
            </a:r>
            <a:endParaRPr sz="29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5655175" y="4862700"/>
            <a:ext cx="29238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I have</a:t>
            </a:r>
            <a:endParaRPr sz="35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5621075" y="5500500"/>
            <a:ext cx="51534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you (familiar)</a:t>
            </a:r>
            <a:r>
              <a:rPr lang="en-GB" sz="3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have</a:t>
            </a:r>
            <a:endParaRPr sz="35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5621075" y="6110100"/>
            <a:ext cx="51534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he/she/it/one has</a:t>
            </a:r>
            <a:endParaRPr sz="35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5621075" y="6643500"/>
            <a:ext cx="51534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we have</a:t>
            </a:r>
            <a:endParaRPr sz="35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5621075" y="7253100"/>
            <a:ext cx="81585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you (familiar plural) </a:t>
            </a:r>
            <a:r>
              <a:rPr lang="en-GB" sz="3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have</a:t>
            </a:r>
            <a:endParaRPr sz="35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5621075" y="7862700"/>
            <a:ext cx="81585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-GB" sz="3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ou (formal singular or plural) have</a:t>
            </a:r>
            <a:endParaRPr sz="35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5621075" y="8472300"/>
            <a:ext cx="81585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they</a:t>
            </a:r>
            <a:r>
              <a:rPr lang="en-GB" sz="35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have</a:t>
            </a:r>
            <a:endParaRPr sz="35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320225" y="4577850"/>
            <a:ext cx="3842700" cy="1131300"/>
          </a:xfrm>
          <a:prstGeom prst="ellipse">
            <a:avLst/>
          </a:prstGeom>
          <a:noFill/>
          <a:ln cap="flat" cmpd="sng" w="38100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304800" y="6430300"/>
            <a:ext cx="3842700" cy="1131300"/>
          </a:xfrm>
          <a:prstGeom prst="ellipse">
            <a:avLst/>
          </a:prstGeom>
          <a:noFill/>
          <a:ln cap="flat" cmpd="sng" w="38100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/>
        </p:nvSpPr>
        <p:spPr>
          <a:xfrm>
            <a:off x="1038525" y="2142800"/>
            <a:ext cx="156105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Step </a:t>
            </a:r>
            <a:r>
              <a:rPr b="1" lang="en-GB" sz="4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45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Add the</a:t>
            </a: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past particip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of the verb you want to put into the past, at the end of the clause.</a:t>
            </a:r>
            <a:endParaRPr b="1" sz="35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2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the perfect tense with haben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1114725" y="3733250"/>
            <a:ext cx="14559900" cy="5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5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To form the past participle</a:t>
            </a:r>
            <a:endParaRPr b="1" sz="3500" u="sng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Take the infinitive 					 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Take off the ‘en’  						  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Add  ‘ge’ at the beginning    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Add  ‘t’ at the end                      </a:t>
            </a:r>
            <a:endParaRPr b="1" sz="35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 u="sng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8763325" y="5143500"/>
            <a:ext cx="29238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spielen</a:t>
            </a:r>
            <a:endParaRPr sz="35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8743800" y="5787900"/>
            <a:ext cx="29238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spiel</a:t>
            </a:r>
            <a:endParaRPr sz="35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8687125" y="6467400"/>
            <a:ext cx="29238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spiel</a:t>
            </a:r>
            <a:endParaRPr sz="35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8702175" y="7257600"/>
            <a:ext cx="29238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spiel</a:t>
            </a:r>
            <a:r>
              <a:rPr b="1" lang="en-GB" sz="35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b="1" sz="35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2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the perfect tense with haben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1409700" y="8405300"/>
            <a:ext cx="109632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Eg. </a:t>
            </a:r>
            <a:r>
              <a:rPr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ich habe</a:t>
            </a: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Tennis </a:t>
            </a:r>
            <a:r>
              <a:rPr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gespielt </a:t>
            </a: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 -   I played tennis 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7584000" y="5434800"/>
            <a:ext cx="1205400" cy="4362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A099"/>
          </a:solidFill>
          <a:ln cap="flat" cmpd="sng" w="9525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A099"/>
              </a:solidFill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7584000" y="6120600"/>
            <a:ext cx="1205400" cy="4362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A099"/>
          </a:solidFill>
          <a:ln cap="flat" cmpd="sng" w="9525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A099"/>
              </a:solidFill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7584000" y="6806400"/>
            <a:ext cx="1205400" cy="4362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A099"/>
          </a:solidFill>
          <a:ln cap="flat" cmpd="sng" w="9525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A099"/>
              </a:solidFill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7584000" y="7568400"/>
            <a:ext cx="1205400" cy="4362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A099"/>
          </a:solidFill>
          <a:ln cap="flat" cmpd="sng" w="9525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A099"/>
              </a:solidFill>
            </a:endParaRPr>
          </a:p>
        </p:txBody>
      </p:sp>
      <p:pic>
        <p:nvPicPr>
          <p:cNvPr id="186" name="Google Shape;1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2175" y="7490575"/>
            <a:ext cx="2096075" cy="209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12663900" y="5081700"/>
            <a:ext cx="5624100" cy="25140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hören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- gehört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machen - gemacht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lernen    - gelernt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kaufen - gekauft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2"/>
          <p:cNvSpPr/>
          <p:nvPr/>
        </p:nvSpPr>
        <p:spPr>
          <a:xfrm>
            <a:off x="917950" y="9371700"/>
            <a:ext cx="15404100" cy="644400"/>
          </a:xfrm>
          <a:prstGeom prst="wedgeRoundRectCallout">
            <a:avLst>
              <a:gd fmla="val 9339" name="adj1"/>
              <a:gd fmla="val -46675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 that the verb is always the 2nd idea and the past participle is at the end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/>
        </p:nvSpPr>
        <p:spPr>
          <a:xfrm>
            <a:off x="1038525" y="2142800"/>
            <a:ext cx="156105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800"/>
              <a:buFont typeface="Century Gothic"/>
              <a:buNone/>
            </a:pP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Some past participles are irregular and need to be learned by heart</a:t>
            </a:r>
            <a:endParaRPr sz="2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3"/>
          <p:cNvSpPr txBox="1"/>
          <p:nvPr>
            <p:ph type="title"/>
          </p:nvPr>
        </p:nvSpPr>
        <p:spPr>
          <a:xfrm>
            <a:off x="1114725" y="7070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121"/>
                </a:solidFill>
              </a:rPr>
              <a:t>Forming the perfect tense with haben</a:t>
            </a:r>
            <a:endParaRPr>
              <a:solidFill>
                <a:srgbClr val="212121"/>
              </a:solidFill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1038525" y="3361350"/>
            <a:ext cx="14559900" cy="6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 u="sng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1190925" y="5091300"/>
            <a:ext cx="29238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sehen</a:t>
            </a:r>
            <a:endParaRPr sz="35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1171925" y="6626100"/>
            <a:ext cx="29238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finden</a:t>
            </a:r>
            <a:endParaRPr sz="35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6364800" y="5358600"/>
            <a:ext cx="1205400" cy="4362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A099"/>
          </a:solidFill>
          <a:ln cap="flat" cmpd="sng" w="9525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A099"/>
              </a:solidFill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7758300" y="5143500"/>
            <a:ext cx="29238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seh</a:t>
            </a:r>
            <a:r>
              <a:rPr b="1" lang="en-GB" sz="35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 sz="35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6364800" y="6882600"/>
            <a:ext cx="1205400" cy="4362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A099"/>
          </a:solidFill>
          <a:ln cap="flat" cmpd="sng" w="9525">
            <a:solidFill>
              <a:srgbClr val="F03C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A099"/>
              </a:solidFill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7758300" y="6591300"/>
            <a:ext cx="29238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fund</a:t>
            </a:r>
            <a:r>
              <a:rPr b="1" lang="en-GB" sz="35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 sz="35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1454175" y="7925500"/>
            <a:ext cx="147792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Eg.</a:t>
            </a:r>
            <a:r>
              <a:rPr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ich habe </a:t>
            </a: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einen Film </a:t>
            </a:r>
            <a:r>
              <a:rPr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gesehen </a:t>
            </a: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 -   I saw a film. 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11938625" y="5091300"/>
            <a:ext cx="5624100" cy="1715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essen     - gegessen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trinken  - getrunken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lesen     - gelesen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1815500" y="3072400"/>
            <a:ext cx="14705100" cy="17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-GB" sz="35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Irregular past participles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725" y="4903762"/>
            <a:ext cx="2273900" cy="11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9088" y="5900850"/>
            <a:ext cx="1481170" cy="18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 txBox="1"/>
          <p:nvPr/>
        </p:nvSpPr>
        <p:spPr>
          <a:xfrm>
            <a:off x="1454175" y="8498900"/>
            <a:ext cx="153843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Eg.</a:t>
            </a:r>
            <a:r>
              <a:rPr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Gestern </a:t>
            </a:r>
            <a:r>
              <a:rPr b="1"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habe </a:t>
            </a:r>
            <a:r>
              <a:rPr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einen Film </a:t>
            </a:r>
            <a:r>
              <a:rPr lang="en-GB" sz="35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gesehen </a:t>
            </a:r>
            <a:r>
              <a:rPr lang="en-GB" sz="3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  -   Yesterday, I saw a film. 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