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905F5F5-0D85-491C-A0CA-9C42C3F14C2E}">
  <a:tblStyle styleId="{3905F5F5-0D85-491C-A0CA-9C42C3F14C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22" Type="http://schemas.openxmlformats.org/officeDocument/2006/relationships/font" Target="fonts/CenturyGothic-regular.fntdata"/><Relationship Id="rId21" Type="http://schemas.openxmlformats.org/officeDocument/2006/relationships/font" Target="fonts/MontserratMedium-boldItalic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MontserratMedium-bold.fntdata"/><Relationship Id="rId18" Type="http://schemas.openxmlformats.org/officeDocument/2006/relationships/font" Target="fonts/Montserrat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eb03e69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eb03e69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cd2dd2b2d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cd2dd2b2d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ba57f256d_1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ba57f256d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0" y="9553353"/>
            <a:ext cx="18288000" cy="733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4294967295" type="ctrTitle"/>
          </p:nvPr>
        </p:nvSpPr>
        <p:spPr>
          <a:xfrm>
            <a:off x="917950" y="2876300"/>
            <a:ext cx="16996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Comparing things (shopping) (Part 2</a:t>
            </a:r>
            <a:r>
              <a:rPr lang="en-GB">
                <a:solidFill>
                  <a:srgbClr val="4B3241"/>
                </a:solidFill>
              </a:rPr>
              <a:t>/2</a:t>
            </a:r>
            <a:r>
              <a:rPr lang="en-GB">
                <a:solidFill>
                  <a:srgbClr val="4B3241"/>
                </a:solidFill>
              </a:rPr>
              <a:t>) 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-Use of ese/esa/esos/esas</a:t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-Asking questions</a:t>
            </a:r>
            <a:endParaRPr sz="5200"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Señorita Allinson 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p16"/>
          <p:cNvGraphicFramePr/>
          <p:nvPr/>
        </p:nvGraphicFramePr>
        <p:xfrm>
          <a:off x="2053900" y="2667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{3905F5F5-0D85-491C-A0CA-9C42C3F14C2E}</a:tableStyleId>
              </a:tblPr>
              <a:tblGrid>
                <a:gridCol w="2507275"/>
                <a:gridCol w="3904475"/>
              </a:tblGrid>
              <a:tr h="57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guardar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keep, keeping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parecer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seem, to appear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euro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euro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marca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brand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mitad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half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precio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price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3" name="Google Shape;93;p16"/>
          <p:cNvGraphicFramePr/>
          <p:nvPr/>
        </p:nvGraphicFramePr>
        <p:xfrm>
          <a:off x="9092350" y="2667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{3905F5F5-0D85-491C-A0CA-9C42C3F14C2E}</a:tableStyleId>
              </a:tblPr>
              <a:tblGrid>
                <a:gridCol w="2507275"/>
                <a:gridCol w="3542825"/>
              </a:tblGrid>
              <a:tr h="57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tipo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type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that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conocido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well-known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ligero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light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pesado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heavy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práctico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practical, useful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479150" y="381725"/>
            <a:ext cx="58782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Esos/Esas (those)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1127276" y="3120750"/>
            <a:ext cx="304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precio 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3847875" y="3120750"/>
            <a:ext cx="26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hat 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price</a:t>
            </a:r>
            <a:endParaRPr i="1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974375" y="6941425"/>
            <a:ext cx="3415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zapatos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4304775" y="6941425"/>
            <a:ext cx="3318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those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shoes</a:t>
            </a:r>
            <a:endParaRPr i="1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326745" y="1054734"/>
            <a:ext cx="171780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say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that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for masculine nouns use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and for feminine nouns use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esa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315053" y="2290163"/>
            <a:ext cx="5749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Ejemplos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8807876" y="3120750"/>
            <a:ext cx="2710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marca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8917800" y="6941425"/>
            <a:ext cx="3415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camisas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1561850" y="3105675"/>
            <a:ext cx="304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hat 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brand </a:t>
            </a:r>
            <a:endParaRPr i="1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318975" y="4615800"/>
            <a:ext cx="15839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say 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those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for plural masculine nouns, use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esos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for feminine nouns, use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esas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96153" y="5975638"/>
            <a:ext cx="5749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Ejemplos:</a:t>
            </a:r>
            <a:endParaRPr b="1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2513675" y="6941425"/>
            <a:ext cx="3318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those 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shirts</a:t>
            </a:r>
            <a:endParaRPr i="1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873850" y="891000"/>
            <a:ext cx="17370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dk2"/>
                </a:solidFill>
              </a:rPr>
              <a:t>Resumen</a:t>
            </a:r>
            <a:endParaRPr sz="3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To say ‘that’ in Spanish, use the words ‘ ____________’  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To say ‘those’ in Spanish, use the words ‘ ___________’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‘Esas cosas’ means  _______________ in English.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‘Those types’ in Spanish is  ‘_____________’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Translate: ‘Those prices seem expensive.’   </a:t>
            </a:r>
            <a:br>
              <a:rPr lang="en-GB" sz="3700">
                <a:solidFill>
                  <a:schemeClr val="dk2"/>
                </a:solidFill>
              </a:rPr>
            </a:br>
            <a:r>
              <a:rPr lang="en-GB" sz="3700">
                <a:solidFill>
                  <a:schemeClr val="dk2"/>
                </a:solidFill>
              </a:rPr>
              <a:t>_____________________</a:t>
            </a:r>
            <a:r>
              <a:rPr lang="en-GB" sz="3700">
                <a:solidFill>
                  <a:schemeClr val="dk2"/>
                </a:solidFill>
              </a:rPr>
              <a:t>_____________________</a:t>
            </a:r>
            <a:br>
              <a:rPr lang="en-GB" sz="3700">
                <a:solidFill>
                  <a:schemeClr val="dk2"/>
                </a:solidFill>
              </a:rPr>
            </a:br>
            <a:r>
              <a:rPr lang="en-GB" sz="3700">
                <a:solidFill>
                  <a:schemeClr val="dk2"/>
                </a:solidFill>
              </a:rPr>
              <a:t>  </a:t>
            </a:r>
            <a:endParaRPr i="1" sz="3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700">
              <a:solidFill>
                <a:schemeClr val="dk2"/>
              </a:solidFill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11592725" y="2002850"/>
            <a:ext cx="2670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ese / esa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16605545" y="544220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11446150" y="2884850"/>
            <a:ext cx="29760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esos / esas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6613325" y="3737675"/>
            <a:ext cx="39084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those things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8598200" y="4630475"/>
            <a:ext cx="30849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esos tipos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1783125" y="6284275"/>
            <a:ext cx="10005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Esos precios parecen caros.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