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6638967d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6638967d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d766586c1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d766586c1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d766589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d766589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d766589b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d766589b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d766589b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d766589b2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d766589b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d766589b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d766589b2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d766589b2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1" name="Google Shape;101;p18"/>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Networking hardware </a:t>
            </a:r>
            <a:br>
              <a:rPr lang="en-GB">
                <a:solidFill>
                  <a:srgbClr val="4B3241"/>
                </a:solidFill>
              </a:rPr>
            </a:br>
            <a:r>
              <a:rPr lang="en-GB">
                <a:solidFill>
                  <a:srgbClr val="4B3241"/>
                </a:solidFill>
              </a:rPr>
              <a:t>Lesson 2 of 6</a:t>
            </a:r>
            <a:endParaRPr>
              <a:solidFill>
                <a:srgbClr val="4B3241"/>
              </a:solidFill>
            </a:endParaRPr>
          </a:p>
        </p:txBody>
      </p:sp>
      <p:sp>
        <p:nvSpPr>
          <p:cNvPr id="102" name="Google Shape;102;p18"/>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3" name="Google Shape;103;p18"/>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Allen Heard</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917950" y="890050"/>
            <a:ext cx="12045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part 1: Build a network - scenario 1</a:t>
            </a:r>
            <a:endParaRPr>
              <a:solidFill>
                <a:schemeClr val="dk2"/>
              </a:solidFill>
            </a:endParaRPr>
          </a:p>
        </p:txBody>
      </p:sp>
      <p:sp>
        <p:nvSpPr>
          <p:cNvPr id="109" name="Google Shape;109;p19"/>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Char char="●"/>
            </a:pPr>
            <a:r>
              <a:rPr lang="en-GB" sz="3500"/>
              <a:t>Connect each computer to each other computer using lines for cables.</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10" name="Google Shape;110;p19"/>
          <p:cNvSpPr txBox="1"/>
          <p:nvPr/>
        </p:nvSpPr>
        <p:spPr>
          <a:xfrm>
            <a:off x="12082250" y="8306750"/>
            <a:ext cx="65982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Free stock photos</a:t>
            </a:r>
            <a:endParaRPr sz="1900"/>
          </a:p>
        </p:txBody>
      </p:sp>
      <p:pic>
        <p:nvPicPr>
          <p:cNvPr id="111" name="Google Shape;111;p19"/>
          <p:cNvPicPr preferRelativeResize="0"/>
          <p:nvPr/>
        </p:nvPicPr>
        <p:blipFill>
          <a:blip r:embed="rId3">
            <a:alphaModFix/>
          </a:blip>
          <a:stretch>
            <a:fillRect/>
          </a:stretch>
        </p:blipFill>
        <p:spPr>
          <a:xfrm>
            <a:off x="13066965" y="2997038"/>
            <a:ext cx="957545" cy="1067657"/>
          </a:xfrm>
          <a:prstGeom prst="rect">
            <a:avLst/>
          </a:prstGeom>
          <a:noFill/>
          <a:ln>
            <a:noFill/>
          </a:ln>
        </p:spPr>
      </p:pic>
      <p:pic>
        <p:nvPicPr>
          <p:cNvPr id="112" name="Google Shape;112;p19"/>
          <p:cNvPicPr preferRelativeResize="0"/>
          <p:nvPr/>
        </p:nvPicPr>
        <p:blipFill>
          <a:blip r:embed="rId3">
            <a:alphaModFix/>
          </a:blip>
          <a:stretch>
            <a:fillRect/>
          </a:stretch>
        </p:blipFill>
        <p:spPr>
          <a:xfrm>
            <a:off x="10493200" y="5035096"/>
            <a:ext cx="957545" cy="1067657"/>
          </a:xfrm>
          <a:prstGeom prst="rect">
            <a:avLst/>
          </a:prstGeom>
          <a:noFill/>
          <a:ln>
            <a:noFill/>
          </a:ln>
        </p:spPr>
      </p:pic>
      <p:pic>
        <p:nvPicPr>
          <p:cNvPr id="113" name="Google Shape;113;p19"/>
          <p:cNvPicPr preferRelativeResize="0"/>
          <p:nvPr/>
        </p:nvPicPr>
        <p:blipFill>
          <a:blip r:embed="rId3">
            <a:alphaModFix/>
          </a:blip>
          <a:stretch>
            <a:fillRect/>
          </a:stretch>
        </p:blipFill>
        <p:spPr>
          <a:xfrm>
            <a:off x="15640729" y="5035073"/>
            <a:ext cx="957545" cy="1067657"/>
          </a:xfrm>
          <a:prstGeom prst="rect">
            <a:avLst/>
          </a:prstGeom>
          <a:noFill/>
          <a:ln>
            <a:noFill/>
          </a:ln>
        </p:spPr>
      </p:pic>
      <p:pic>
        <p:nvPicPr>
          <p:cNvPr id="114" name="Google Shape;114;p19"/>
          <p:cNvPicPr preferRelativeResize="0"/>
          <p:nvPr/>
        </p:nvPicPr>
        <p:blipFill>
          <a:blip r:embed="rId3">
            <a:alphaModFix/>
          </a:blip>
          <a:stretch>
            <a:fillRect/>
          </a:stretch>
        </p:blipFill>
        <p:spPr>
          <a:xfrm>
            <a:off x="13066965" y="6831904"/>
            <a:ext cx="957545" cy="1067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450850" lvl="0" marL="457200" rtl="0" algn="l">
              <a:spcBef>
                <a:spcPts val="0"/>
              </a:spcBef>
              <a:spcAft>
                <a:spcPts val="0"/>
              </a:spcAft>
              <a:buClr>
                <a:srgbClr val="000000"/>
              </a:buClr>
              <a:buSzPts val="3500"/>
              <a:buChar char="●"/>
            </a:pPr>
            <a:r>
              <a:rPr lang="en-GB" sz="3500"/>
              <a:t>Connect each computer to each other computer using lines for cables.</a:t>
            </a:r>
            <a:endParaRPr sz="3500"/>
          </a:p>
          <a:p>
            <a:pPr indent="-450850" lvl="0" marL="457200" rtl="0" algn="l">
              <a:spcBef>
                <a:spcPts val="0"/>
              </a:spcBef>
              <a:spcAft>
                <a:spcPts val="0"/>
              </a:spcAft>
              <a:buClr>
                <a:srgbClr val="000000"/>
              </a:buClr>
              <a:buSzPts val="3500"/>
              <a:buChar char="●"/>
            </a:pPr>
            <a:r>
              <a:rPr lang="en-GB" sz="3500"/>
              <a:t>How many cables do you need for this configuration?</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20" name="Google Shape;120;p20"/>
          <p:cNvSpPr txBox="1"/>
          <p:nvPr/>
        </p:nvSpPr>
        <p:spPr>
          <a:xfrm>
            <a:off x="11940700" y="8327650"/>
            <a:ext cx="65982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Free stock photos</a:t>
            </a:r>
            <a:endParaRPr sz="1900"/>
          </a:p>
        </p:txBody>
      </p:sp>
      <p:pic>
        <p:nvPicPr>
          <p:cNvPr id="121" name="Google Shape;121;p20"/>
          <p:cNvPicPr preferRelativeResize="0"/>
          <p:nvPr/>
        </p:nvPicPr>
        <p:blipFill>
          <a:blip r:embed="rId3">
            <a:alphaModFix/>
          </a:blip>
          <a:stretch>
            <a:fillRect/>
          </a:stretch>
        </p:blipFill>
        <p:spPr>
          <a:xfrm>
            <a:off x="13066965" y="2997038"/>
            <a:ext cx="957545" cy="1067657"/>
          </a:xfrm>
          <a:prstGeom prst="rect">
            <a:avLst/>
          </a:prstGeom>
          <a:noFill/>
          <a:ln>
            <a:noFill/>
          </a:ln>
        </p:spPr>
      </p:pic>
      <p:pic>
        <p:nvPicPr>
          <p:cNvPr id="122" name="Google Shape;122;p20"/>
          <p:cNvPicPr preferRelativeResize="0"/>
          <p:nvPr/>
        </p:nvPicPr>
        <p:blipFill>
          <a:blip r:embed="rId3">
            <a:alphaModFix/>
          </a:blip>
          <a:stretch>
            <a:fillRect/>
          </a:stretch>
        </p:blipFill>
        <p:spPr>
          <a:xfrm>
            <a:off x="10398525" y="2997046"/>
            <a:ext cx="957545" cy="1067657"/>
          </a:xfrm>
          <a:prstGeom prst="rect">
            <a:avLst/>
          </a:prstGeom>
          <a:noFill/>
          <a:ln>
            <a:noFill/>
          </a:ln>
        </p:spPr>
      </p:pic>
      <p:pic>
        <p:nvPicPr>
          <p:cNvPr id="123" name="Google Shape;123;p20"/>
          <p:cNvPicPr preferRelativeResize="0"/>
          <p:nvPr/>
        </p:nvPicPr>
        <p:blipFill>
          <a:blip r:embed="rId3">
            <a:alphaModFix/>
          </a:blip>
          <a:stretch>
            <a:fillRect/>
          </a:stretch>
        </p:blipFill>
        <p:spPr>
          <a:xfrm>
            <a:off x="15735404" y="2997048"/>
            <a:ext cx="957545" cy="1067657"/>
          </a:xfrm>
          <a:prstGeom prst="rect">
            <a:avLst/>
          </a:prstGeom>
          <a:noFill/>
          <a:ln>
            <a:noFill/>
          </a:ln>
        </p:spPr>
      </p:pic>
      <p:pic>
        <p:nvPicPr>
          <p:cNvPr id="124" name="Google Shape;124;p20"/>
          <p:cNvPicPr preferRelativeResize="0"/>
          <p:nvPr/>
        </p:nvPicPr>
        <p:blipFill>
          <a:blip r:embed="rId3">
            <a:alphaModFix/>
          </a:blip>
          <a:stretch>
            <a:fillRect/>
          </a:stretch>
        </p:blipFill>
        <p:spPr>
          <a:xfrm>
            <a:off x="13066965" y="6503288"/>
            <a:ext cx="957545" cy="1067657"/>
          </a:xfrm>
          <a:prstGeom prst="rect">
            <a:avLst/>
          </a:prstGeom>
          <a:noFill/>
          <a:ln>
            <a:noFill/>
          </a:ln>
        </p:spPr>
      </p:pic>
      <p:pic>
        <p:nvPicPr>
          <p:cNvPr id="125" name="Google Shape;125;p20"/>
          <p:cNvPicPr preferRelativeResize="0"/>
          <p:nvPr/>
        </p:nvPicPr>
        <p:blipFill>
          <a:blip r:embed="rId3">
            <a:alphaModFix/>
          </a:blip>
          <a:stretch>
            <a:fillRect/>
          </a:stretch>
        </p:blipFill>
        <p:spPr>
          <a:xfrm>
            <a:off x="10398525" y="6503296"/>
            <a:ext cx="957545" cy="1067657"/>
          </a:xfrm>
          <a:prstGeom prst="rect">
            <a:avLst/>
          </a:prstGeom>
          <a:noFill/>
          <a:ln>
            <a:noFill/>
          </a:ln>
        </p:spPr>
      </p:pic>
      <p:pic>
        <p:nvPicPr>
          <p:cNvPr id="126" name="Google Shape;126;p20"/>
          <p:cNvPicPr preferRelativeResize="0"/>
          <p:nvPr/>
        </p:nvPicPr>
        <p:blipFill>
          <a:blip r:embed="rId3">
            <a:alphaModFix/>
          </a:blip>
          <a:stretch>
            <a:fillRect/>
          </a:stretch>
        </p:blipFill>
        <p:spPr>
          <a:xfrm>
            <a:off x="15735404" y="6503298"/>
            <a:ext cx="957545" cy="1067657"/>
          </a:xfrm>
          <a:prstGeom prst="rect">
            <a:avLst/>
          </a:prstGeom>
          <a:noFill/>
          <a:ln>
            <a:noFill/>
          </a:ln>
        </p:spPr>
      </p:pic>
      <p:sp>
        <p:nvSpPr>
          <p:cNvPr id="127" name="Google Shape;127;p20"/>
          <p:cNvSpPr txBox="1"/>
          <p:nvPr>
            <p:ph type="title"/>
          </p:nvPr>
        </p:nvSpPr>
        <p:spPr>
          <a:xfrm>
            <a:off x="917950" y="890050"/>
            <a:ext cx="121491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part 2: Build a network - scenario 1</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Char char="●"/>
            </a:pPr>
            <a:r>
              <a:rPr lang="en-GB" sz="3500"/>
              <a:t>As before, c</a:t>
            </a:r>
            <a:r>
              <a:rPr lang="en-GB" sz="3500"/>
              <a:t>onnect the computers together, but this time with the addition of a hub.</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33" name="Google Shape;133;p21"/>
          <p:cNvSpPr txBox="1"/>
          <p:nvPr/>
        </p:nvSpPr>
        <p:spPr>
          <a:xfrm>
            <a:off x="10493200" y="8517200"/>
            <a:ext cx="65982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Computer: Free stock photos</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Hub: Pixabay</a:t>
            </a:r>
            <a:endParaRPr sz="1900">
              <a:solidFill>
                <a:srgbClr val="434343"/>
              </a:solidFill>
              <a:latin typeface="Montserrat"/>
              <a:ea typeface="Montserrat"/>
              <a:cs typeface="Montserrat"/>
              <a:sym typeface="Montserrat"/>
            </a:endParaRPr>
          </a:p>
        </p:txBody>
      </p:sp>
      <p:pic>
        <p:nvPicPr>
          <p:cNvPr id="134" name="Google Shape;134;p21"/>
          <p:cNvPicPr preferRelativeResize="0"/>
          <p:nvPr/>
        </p:nvPicPr>
        <p:blipFill>
          <a:blip r:embed="rId3">
            <a:alphaModFix/>
          </a:blip>
          <a:stretch>
            <a:fillRect/>
          </a:stretch>
        </p:blipFill>
        <p:spPr>
          <a:xfrm>
            <a:off x="13066965" y="2997038"/>
            <a:ext cx="957545" cy="1067657"/>
          </a:xfrm>
          <a:prstGeom prst="rect">
            <a:avLst/>
          </a:prstGeom>
          <a:noFill/>
          <a:ln>
            <a:noFill/>
          </a:ln>
        </p:spPr>
      </p:pic>
      <p:pic>
        <p:nvPicPr>
          <p:cNvPr id="135" name="Google Shape;135;p21"/>
          <p:cNvPicPr preferRelativeResize="0"/>
          <p:nvPr/>
        </p:nvPicPr>
        <p:blipFill>
          <a:blip r:embed="rId3">
            <a:alphaModFix/>
          </a:blip>
          <a:stretch>
            <a:fillRect/>
          </a:stretch>
        </p:blipFill>
        <p:spPr>
          <a:xfrm>
            <a:off x="10493200" y="5035096"/>
            <a:ext cx="957545" cy="1067657"/>
          </a:xfrm>
          <a:prstGeom prst="rect">
            <a:avLst/>
          </a:prstGeom>
          <a:noFill/>
          <a:ln>
            <a:noFill/>
          </a:ln>
        </p:spPr>
      </p:pic>
      <p:pic>
        <p:nvPicPr>
          <p:cNvPr id="136" name="Google Shape;136;p21"/>
          <p:cNvPicPr preferRelativeResize="0"/>
          <p:nvPr/>
        </p:nvPicPr>
        <p:blipFill>
          <a:blip r:embed="rId3">
            <a:alphaModFix/>
          </a:blip>
          <a:stretch>
            <a:fillRect/>
          </a:stretch>
        </p:blipFill>
        <p:spPr>
          <a:xfrm>
            <a:off x="15640729" y="5035073"/>
            <a:ext cx="957545" cy="1067657"/>
          </a:xfrm>
          <a:prstGeom prst="rect">
            <a:avLst/>
          </a:prstGeom>
          <a:noFill/>
          <a:ln>
            <a:noFill/>
          </a:ln>
        </p:spPr>
      </p:pic>
      <p:pic>
        <p:nvPicPr>
          <p:cNvPr id="137" name="Google Shape;137;p21"/>
          <p:cNvPicPr preferRelativeResize="0"/>
          <p:nvPr/>
        </p:nvPicPr>
        <p:blipFill>
          <a:blip r:embed="rId3">
            <a:alphaModFix/>
          </a:blip>
          <a:stretch>
            <a:fillRect/>
          </a:stretch>
        </p:blipFill>
        <p:spPr>
          <a:xfrm>
            <a:off x="13066965" y="6831904"/>
            <a:ext cx="957545" cy="1067657"/>
          </a:xfrm>
          <a:prstGeom prst="rect">
            <a:avLst/>
          </a:prstGeom>
          <a:noFill/>
          <a:ln>
            <a:noFill/>
          </a:ln>
        </p:spPr>
      </p:pic>
      <p:sp>
        <p:nvSpPr>
          <p:cNvPr id="138" name="Google Shape;138;p21"/>
          <p:cNvSpPr txBox="1"/>
          <p:nvPr/>
        </p:nvSpPr>
        <p:spPr>
          <a:xfrm>
            <a:off x="13083438" y="5029800"/>
            <a:ext cx="924600" cy="83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4400">
                <a:latin typeface="Montserrat"/>
                <a:ea typeface="Montserrat"/>
                <a:cs typeface="Montserrat"/>
                <a:sym typeface="Montserrat"/>
              </a:rPr>
              <a:t>?</a:t>
            </a:r>
            <a:endParaRPr sz="4400">
              <a:latin typeface="Montserrat"/>
              <a:ea typeface="Montserrat"/>
              <a:cs typeface="Montserrat"/>
              <a:sym typeface="Montserrat"/>
            </a:endParaRPr>
          </a:p>
        </p:txBody>
      </p:sp>
      <p:pic>
        <p:nvPicPr>
          <p:cNvPr id="139" name="Google Shape;139;p21"/>
          <p:cNvPicPr preferRelativeResize="0"/>
          <p:nvPr/>
        </p:nvPicPr>
        <p:blipFill>
          <a:blip r:embed="rId4">
            <a:alphaModFix/>
          </a:blip>
          <a:stretch>
            <a:fillRect/>
          </a:stretch>
        </p:blipFill>
        <p:spPr>
          <a:xfrm>
            <a:off x="3399497" y="5532776"/>
            <a:ext cx="2439401" cy="1219700"/>
          </a:xfrm>
          <a:prstGeom prst="rect">
            <a:avLst/>
          </a:prstGeom>
          <a:noFill/>
          <a:ln>
            <a:noFill/>
          </a:ln>
        </p:spPr>
      </p:pic>
      <p:sp>
        <p:nvSpPr>
          <p:cNvPr id="140" name="Google Shape;140;p21"/>
          <p:cNvSpPr txBox="1"/>
          <p:nvPr>
            <p:ph type="title"/>
          </p:nvPr>
        </p:nvSpPr>
        <p:spPr>
          <a:xfrm>
            <a:off x="1070350" y="1042450"/>
            <a:ext cx="11397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Build a network - scenario 2</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cxnSp>
        <p:nvCxnSpPr>
          <p:cNvPr id="145" name="Google Shape;145;p22"/>
          <p:cNvCxnSpPr/>
          <p:nvPr/>
        </p:nvCxnSpPr>
        <p:spPr>
          <a:xfrm flipH="1" rot="10800000">
            <a:off x="13900075" y="4386075"/>
            <a:ext cx="1246500" cy="978300"/>
          </a:xfrm>
          <a:prstGeom prst="straightConnector1">
            <a:avLst/>
          </a:prstGeom>
          <a:noFill/>
          <a:ln cap="flat" cmpd="sng" w="19050">
            <a:solidFill>
              <a:schemeClr val="dk2"/>
            </a:solidFill>
            <a:prstDash val="solid"/>
            <a:round/>
            <a:headEnd len="med" w="med" type="none"/>
            <a:tailEnd len="med" w="med" type="none"/>
          </a:ln>
        </p:spPr>
      </p:cxnSp>
      <p:cxnSp>
        <p:nvCxnSpPr>
          <p:cNvPr id="146" name="Google Shape;146;p22"/>
          <p:cNvCxnSpPr>
            <a:stCxn id="147" idx="3"/>
            <a:endCxn id="148" idx="1"/>
          </p:cNvCxnSpPr>
          <p:nvPr/>
        </p:nvCxnSpPr>
        <p:spPr>
          <a:xfrm>
            <a:off x="11450745" y="5624651"/>
            <a:ext cx="4190100" cy="0"/>
          </a:xfrm>
          <a:prstGeom prst="straightConnector1">
            <a:avLst/>
          </a:prstGeom>
          <a:noFill/>
          <a:ln cap="flat" cmpd="sng" w="19050">
            <a:solidFill>
              <a:schemeClr val="dk2"/>
            </a:solidFill>
            <a:prstDash val="solid"/>
            <a:round/>
            <a:headEnd len="med" w="med" type="none"/>
            <a:tailEnd len="med" w="med" type="none"/>
          </a:ln>
        </p:spPr>
      </p:cxnSp>
      <p:cxnSp>
        <p:nvCxnSpPr>
          <p:cNvPr id="149" name="Google Shape;149;p22"/>
          <p:cNvCxnSpPr>
            <a:stCxn id="150" idx="0"/>
            <a:endCxn id="151" idx="2"/>
          </p:cNvCxnSpPr>
          <p:nvPr/>
        </p:nvCxnSpPr>
        <p:spPr>
          <a:xfrm rot="10800000">
            <a:off x="13421648" y="4064704"/>
            <a:ext cx="0" cy="2767200"/>
          </a:xfrm>
          <a:prstGeom prst="straightConnector1">
            <a:avLst/>
          </a:prstGeom>
          <a:noFill/>
          <a:ln cap="flat" cmpd="sng" w="19050">
            <a:solidFill>
              <a:schemeClr val="dk2"/>
            </a:solidFill>
            <a:prstDash val="solid"/>
            <a:round/>
            <a:headEnd len="med" w="med" type="none"/>
            <a:tailEnd len="med" w="med" type="none"/>
          </a:ln>
        </p:spPr>
      </p:cxnSp>
      <p:sp>
        <p:nvSpPr>
          <p:cNvPr id="152" name="Google Shape;152;p22"/>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Char char="●"/>
            </a:pPr>
            <a:r>
              <a:rPr lang="en-GB" sz="3500"/>
              <a:t>A</a:t>
            </a:r>
            <a:r>
              <a:rPr lang="en-GB" sz="3500"/>
              <a:t>dd a file server to your network diagram.</a:t>
            </a:r>
            <a:endParaRPr sz="3500"/>
          </a:p>
          <a:p>
            <a:pPr indent="0" lvl="0" marL="0" rtl="0" algn="l">
              <a:spcBef>
                <a:spcPts val="0"/>
              </a:spcBef>
              <a:spcAft>
                <a:spcPts val="0"/>
              </a:spcAft>
              <a:buNone/>
            </a:pPr>
            <a:r>
              <a:t/>
            </a:r>
            <a:endParaRPr sz="3500"/>
          </a:p>
          <a:p>
            <a:pPr indent="0" lvl="0" marL="45720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51" name="Google Shape;151;p22"/>
          <p:cNvPicPr preferRelativeResize="0"/>
          <p:nvPr/>
        </p:nvPicPr>
        <p:blipFill>
          <a:blip r:embed="rId3">
            <a:alphaModFix/>
          </a:blip>
          <a:stretch>
            <a:fillRect/>
          </a:stretch>
        </p:blipFill>
        <p:spPr>
          <a:xfrm>
            <a:off x="12942875" y="2997038"/>
            <a:ext cx="957545" cy="1067657"/>
          </a:xfrm>
          <a:prstGeom prst="rect">
            <a:avLst/>
          </a:prstGeom>
          <a:noFill/>
          <a:ln>
            <a:noFill/>
          </a:ln>
        </p:spPr>
      </p:pic>
      <p:pic>
        <p:nvPicPr>
          <p:cNvPr id="147" name="Google Shape;147;p22"/>
          <p:cNvPicPr preferRelativeResize="0"/>
          <p:nvPr/>
        </p:nvPicPr>
        <p:blipFill>
          <a:blip r:embed="rId3">
            <a:alphaModFix/>
          </a:blip>
          <a:stretch>
            <a:fillRect/>
          </a:stretch>
        </p:blipFill>
        <p:spPr>
          <a:xfrm>
            <a:off x="10493200" y="5090823"/>
            <a:ext cx="957545" cy="1067657"/>
          </a:xfrm>
          <a:prstGeom prst="rect">
            <a:avLst/>
          </a:prstGeom>
          <a:noFill/>
          <a:ln>
            <a:noFill/>
          </a:ln>
        </p:spPr>
      </p:pic>
      <p:pic>
        <p:nvPicPr>
          <p:cNvPr id="148" name="Google Shape;148;p22"/>
          <p:cNvPicPr preferRelativeResize="0"/>
          <p:nvPr/>
        </p:nvPicPr>
        <p:blipFill>
          <a:blip r:embed="rId3">
            <a:alphaModFix/>
          </a:blip>
          <a:stretch>
            <a:fillRect/>
          </a:stretch>
        </p:blipFill>
        <p:spPr>
          <a:xfrm>
            <a:off x="15640729" y="5090823"/>
            <a:ext cx="957545" cy="1067657"/>
          </a:xfrm>
          <a:prstGeom prst="rect">
            <a:avLst/>
          </a:prstGeom>
          <a:noFill/>
          <a:ln>
            <a:noFill/>
          </a:ln>
        </p:spPr>
      </p:pic>
      <p:pic>
        <p:nvPicPr>
          <p:cNvPr id="150" name="Google Shape;150;p22"/>
          <p:cNvPicPr preferRelativeResize="0"/>
          <p:nvPr/>
        </p:nvPicPr>
        <p:blipFill>
          <a:blip r:embed="rId3">
            <a:alphaModFix/>
          </a:blip>
          <a:stretch>
            <a:fillRect/>
          </a:stretch>
        </p:blipFill>
        <p:spPr>
          <a:xfrm>
            <a:off x="12942875" y="6831904"/>
            <a:ext cx="957545" cy="1067657"/>
          </a:xfrm>
          <a:prstGeom prst="rect">
            <a:avLst/>
          </a:prstGeom>
          <a:noFill/>
          <a:ln>
            <a:noFill/>
          </a:ln>
        </p:spPr>
      </p:pic>
      <p:pic>
        <p:nvPicPr>
          <p:cNvPr id="153" name="Google Shape;153;p22"/>
          <p:cNvPicPr preferRelativeResize="0"/>
          <p:nvPr/>
        </p:nvPicPr>
        <p:blipFill>
          <a:blip r:embed="rId4">
            <a:alphaModFix/>
          </a:blip>
          <a:stretch>
            <a:fillRect/>
          </a:stretch>
        </p:blipFill>
        <p:spPr>
          <a:xfrm>
            <a:off x="12125747" y="5091001"/>
            <a:ext cx="2439401" cy="1219700"/>
          </a:xfrm>
          <a:prstGeom prst="rect">
            <a:avLst/>
          </a:prstGeom>
          <a:noFill/>
          <a:ln>
            <a:noFill/>
          </a:ln>
        </p:spPr>
      </p:pic>
      <p:sp>
        <p:nvSpPr>
          <p:cNvPr id="154" name="Google Shape;154;p22"/>
          <p:cNvSpPr txBox="1"/>
          <p:nvPr/>
        </p:nvSpPr>
        <p:spPr>
          <a:xfrm>
            <a:off x="917600" y="8328875"/>
            <a:ext cx="65982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Computer: Free stock photos</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Hub: Pixabay</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Server: Needpix</a:t>
            </a:r>
            <a:endParaRPr sz="1900">
              <a:solidFill>
                <a:srgbClr val="434343"/>
              </a:solidFill>
              <a:latin typeface="Montserrat"/>
              <a:ea typeface="Montserrat"/>
              <a:cs typeface="Montserrat"/>
              <a:sym typeface="Montserrat"/>
            </a:endParaRPr>
          </a:p>
        </p:txBody>
      </p:sp>
      <p:sp>
        <p:nvSpPr>
          <p:cNvPr id="155" name="Google Shape;155;p22"/>
          <p:cNvSpPr txBox="1"/>
          <p:nvPr/>
        </p:nvSpPr>
        <p:spPr>
          <a:xfrm>
            <a:off x="14210025" y="3114775"/>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A</a:t>
            </a:r>
            <a:endParaRPr sz="4400">
              <a:latin typeface="Montserrat"/>
              <a:ea typeface="Montserrat"/>
              <a:cs typeface="Montserrat"/>
              <a:sym typeface="Montserrat"/>
            </a:endParaRPr>
          </a:p>
        </p:txBody>
      </p:sp>
      <p:sp>
        <p:nvSpPr>
          <p:cNvPr id="156" name="Google Shape;156;p22"/>
          <p:cNvSpPr txBox="1"/>
          <p:nvPr/>
        </p:nvSpPr>
        <p:spPr>
          <a:xfrm>
            <a:off x="14210025" y="6924775"/>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D</a:t>
            </a:r>
            <a:endParaRPr sz="4400">
              <a:latin typeface="Montserrat"/>
              <a:ea typeface="Montserrat"/>
              <a:cs typeface="Montserrat"/>
              <a:sym typeface="Montserrat"/>
            </a:endParaRPr>
          </a:p>
        </p:txBody>
      </p:sp>
      <p:sp>
        <p:nvSpPr>
          <p:cNvPr id="157" name="Google Shape;157;p22"/>
          <p:cNvSpPr txBox="1"/>
          <p:nvPr/>
        </p:nvSpPr>
        <p:spPr>
          <a:xfrm>
            <a:off x="16877025" y="5095975"/>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B</a:t>
            </a:r>
            <a:endParaRPr sz="4400">
              <a:latin typeface="Montserrat"/>
              <a:ea typeface="Montserrat"/>
              <a:cs typeface="Montserrat"/>
              <a:sym typeface="Montserrat"/>
            </a:endParaRPr>
          </a:p>
        </p:txBody>
      </p:sp>
      <p:sp>
        <p:nvSpPr>
          <p:cNvPr id="158" name="Google Shape;158;p22"/>
          <p:cNvSpPr txBox="1"/>
          <p:nvPr/>
        </p:nvSpPr>
        <p:spPr>
          <a:xfrm>
            <a:off x="9561825" y="5095975"/>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C</a:t>
            </a:r>
            <a:endParaRPr sz="4400">
              <a:latin typeface="Montserrat"/>
              <a:ea typeface="Montserrat"/>
              <a:cs typeface="Montserrat"/>
              <a:sym typeface="Montserrat"/>
            </a:endParaRPr>
          </a:p>
        </p:txBody>
      </p:sp>
      <p:sp>
        <p:nvSpPr>
          <p:cNvPr id="159" name="Google Shape;159;p22"/>
          <p:cNvSpPr txBox="1"/>
          <p:nvPr/>
        </p:nvSpPr>
        <p:spPr>
          <a:xfrm>
            <a:off x="13691938" y="5847300"/>
            <a:ext cx="15261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Hub</a:t>
            </a:r>
            <a:endParaRPr sz="2800">
              <a:latin typeface="Montserrat"/>
              <a:ea typeface="Montserrat"/>
              <a:cs typeface="Montserrat"/>
              <a:sym typeface="Montserrat"/>
            </a:endParaRPr>
          </a:p>
        </p:txBody>
      </p:sp>
      <p:sp>
        <p:nvSpPr>
          <p:cNvPr id="160" name="Google Shape;160;p22"/>
          <p:cNvSpPr txBox="1"/>
          <p:nvPr/>
        </p:nvSpPr>
        <p:spPr>
          <a:xfrm>
            <a:off x="15218050" y="3819375"/>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a:t>
            </a:r>
            <a:endParaRPr sz="4400">
              <a:latin typeface="Montserrat"/>
              <a:ea typeface="Montserrat"/>
              <a:cs typeface="Montserrat"/>
              <a:sym typeface="Montserrat"/>
            </a:endParaRPr>
          </a:p>
        </p:txBody>
      </p:sp>
      <p:pic>
        <p:nvPicPr>
          <p:cNvPr id="161" name="Google Shape;161;p22"/>
          <p:cNvPicPr preferRelativeResize="0"/>
          <p:nvPr/>
        </p:nvPicPr>
        <p:blipFill>
          <a:blip r:embed="rId5">
            <a:alphaModFix/>
          </a:blip>
          <a:stretch>
            <a:fillRect/>
          </a:stretch>
        </p:blipFill>
        <p:spPr>
          <a:xfrm>
            <a:off x="3997976" y="5026152"/>
            <a:ext cx="1741951" cy="2143923"/>
          </a:xfrm>
          <a:prstGeom prst="rect">
            <a:avLst/>
          </a:prstGeom>
          <a:noFill/>
          <a:ln>
            <a:noFill/>
          </a:ln>
        </p:spPr>
      </p:pic>
      <p:sp>
        <p:nvSpPr>
          <p:cNvPr id="162" name="Google Shape;162;p22"/>
          <p:cNvSpPr txBox="1"/>
          <p:nvPr>
            <p:ph type="title"/>
          </p:nvPr>
        </p:nvSpPr>
        <p:spPr>
          <a:xfrm>
            <a:off x="917950" y="890050"/>
            <a:ext cx="11397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Build a network - scenario 3</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8" name="Google Shape;168;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a:t>
            </a:r>
            <a:r>
              <a:rPr lang="en-GB">
                <a:solidFill>
                  <a:schemeClr val="dk2"/>
                </a:solidFill>
              </a:rPr>
              <a:t>Creating a network - fill in the blanks</a:t>
            </a:r>
            <a:endParaRPr>
              <a:solidFill>
                <a:schemeClr val="dk2"/>
              </a:solidFill>
            </a:endParaRPr>
          </a:p>
          <a:p>
            <a:pPr indent="0" lvl="0" marL="0" rtl="0" algn="l">
              <a:spcBef>
                <a:spcPts val="0"/>
              </a:spcBef>
              <a:spcAft>
                <a:spcPts val="0"/>
              </a:spcAft>
              <a:buNone/>
            </a:pPr>
            <a:r>
              <a:rPr lang="en-GB">
                <a:solidFill>
                  <a:schemeClr val="dk2"/>
                </a:solidFill>
              </a:rPr>
              <a:t>(each word is only used once)</a:t>
            </a:r>
            <a:endParaRPr>
              <a:solidFill>
                <a:schemeClr val="dk2"/>
              </a:solidFill>
            </a:endParaRPr>
          </a:p>
        </p:txBody>
      </p:sp>
      <p:sp>
        <p:nvSpPr>
          <p:cNvPr id="169" name="Google Shape;169;p23"/>
          <p:cNvSpPr txBox="1"/>
          <p:nvPr>
            <p:ph idx="1" type="body"/>
          </p:nvPr>
        </p:nvSpPr>
        <p:spPr>
          <a:xfrm>
            <a:off x="917950" y="2519050"/>
            <a:ext cx="16452000" cy="333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To connect together different devices, you need cables. The cables carry the messages sent between machines communicating with one another. The most common type are called ‘Ethernet cables’. The cable is made up of a number of copper wires and has the ability to send data in ____ directions.</a:t>
            </a:r>
            <a:endParaRPr sz="3500"/>
          </a:p>
          <a:p>
            <a:pPr indent="0" lvl="0" marL="0" rtl="0" algn="l">
              <a:spcBef>
                <a:spcPts val="0"/>
              </a:spcBef>
              <a:spcAft>
                <a:spcPts val="0"/>
              </a:spcAft>
              <a:buNone/>
            </a:pPr>
            <a:r>
              <a:t/>
            </a:r>
            <a:endParaRPr sz="3500"/>
          </a:p>
        </p:txBody>
      </p:sp>
      <p:sp>
        <p:nvSpPr>
          <p:cNvPr id="170" name="Google Shape;170;p23"/>
          <p:cNvSpPr txBox="1"/>
          <p:nvPr/>
        </p:nvSpPr>
        <p:spPr>
          <a:xfrm>
            <a:off x="196097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cables</a:t>
            </a:r>
            <a:endParaRPr sz="3500">
              <a:latin typeface="Montserrat SemiBold"/>
              <a:ea typeface="Montserrat SemiBold"/>
              <a:cs typeface="Montserrat SemiBold"/>
              <a:sym typeface="Montserrat SemiBold"/>
            </a:endParaRPr>
          </a:p>
        </p:txBody>
      </p:sp>
      <p:sp>
        <p:nvSpPr>
          <p:cNvPr id="171" name="Google Shape;171;p23"/>
          <p:cNvSpPr txBox="1"/>
          <p:nvPr/>
        </p:nvSpPr>
        <p:spPr>
          <a:xfrm>
            <a:off x="7303800"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server</a:t>
            </a:r>
            <a:endParaRPr sz="3500">
              <a:latin typeface="Montserrat SemiBold"/>
              <a:ea typeface="Montserrat SemiBold"/>
              <a:cs typeface="Montserrat SemiBold"/>
              <a:sym typeface="Montserrat SemiBold"/>
            </a:endParaRPr>
          </a:p>
        </p:txBody>
      </p:sp>
      <p:sp>
        <p:nvSpPr>
          <p:cNvPr id="172" name="Google Shape;172;p23"/>
          <p:cNvSpPr txBox="1"/>
          <p:nvPr/>
        </p:nvSpPr>
        <p:spPr>
          <a:xfrm>
            <a:off x="1264662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files</a:t>
            </a:r>
            <a:endParaRPr sz="3500">
              <a:latin typeface="Montserrat SemiBold"/>
              <a:ea typeface="Montserrat SemiBold"/>
              <a:cs typeface="Montserrat SemiBold"/>
              <a:sym typeface="Montserrat SemiBold"/>
            </a:endParaRPr>
          </a:p>
        </p:txBody>
      </p:sp>
      <p:sp>
        <p:nvSpPr>
          <p:cNvPr id="173" name="Google Shape;173;p23"/>
          <p:cNvSpPr txBox="1"/>
          <p:nvPr/>
        </p:nvSpPr>
        <p:spPr>
          <a:xfrm>
            <a:off x="196097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video</a:t>
            </a:r>
            <a:endParaRPr sz="3500">
              <a:latin typeface="Montserrat SemiBold"/>
              <a:ea typeface="Montserrat SemiBold"/>
              <a:cs typeface="Montserrat SemiBold"/>
              <a:sym typeface="Montserrat SemiBold"/>
            </a:endParaRPr>
          </a:p>
        </p:txBody>
      </p:sp>
      <p:sp>
        <p:nvSpPr>
          <p:cNvPr id="174" name="Google Shape;174;p23"/>
          <p:cNvSpPr txBox="1"/>
          <p:nvPr/>
        </p:nvSpPr>
        <p:spPr>
          <a:xfrm>
            <a:off x="7303800"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hub</a:t>
            </a:r>
            <a:endParaRPr sz="3500">
              <a:latin typeface="Montserrat SemiBold"/>
              <a:ea typeface="Montserrat SemiBold"/>
              <a:cs typeface="Montserrat SemiBold"/>
              <a:sym typeface="Montserrat SemiBold"/>
            </a:endParaRPr>
          </a:p>
        </p:txBody>
      </p:sp>
      <p:sp>
        <p:nvSpPr>
          <p:cNvPr id="175" name="Google Shape;175;p23"/>
          <p:cNvSpPr txBox="1"/>
          <p:nvPr/>
        </p:nvSpPr>
        <p:spPr>
          <a:xfrm>
            <a:off x="1264662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both</a:t>
            </a:r>
            <a:endParaRPr sz="3500">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1" name="Google Shape;181;p2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a:t>
            </a:r>
            <a:r>
              <a:rPr lang="en-GB">
                <a:solidFill>
                  <a:schemeClr val="dk2"/>
                </a:solidFill>
              </a:rPr>
              <a:t>Creating a network - fill in the blanks</a:t>
            </a:r>
            <a:endParaRPr>
              <a:solidFill>
                <a:schemeClr val="dk2"/>
              </a:solidFill>
            </a:endParaRPr>
          </a:p>
          <a:p>
            <a:pPr indent="0" lvl="0" marL="0" rtl="0" algn="l">
              <a:spcBef>
                <a:spcPts val="0"/>
              </a:spcBef>
              <a:spcAft>
                <a:spcPts val="0"/>
              </a:spcAft>
              <a:buNone/>
            </a:pPr>
            <a:r>
              <a:rPr lang="en-GB">
                <a:solidFill>
                  <a:schemeClr val="dk2"/>
                </a:solidFill>
              </a:rPr>
              <a:t>(each word is only used once)</a:t>
            </a:r>
            <a:endParaRPr>
              <a:solidFill>
                <a:schemeClr val="dk2"/>
              </a:solidFill>
            </a:endParaRPr>
          </a:p>
        </p:txBody>
      </p:sp>
      <p:sp>
        <p:nvSpPr>
          <p:cNvPr id="182" name="Google Shape;182;p24"/>
          <p:cNvSpPr txBox="1"/>
          <p:nvPr>
            <p:ph idx="1" type="body"/>
          </p:nvPr>
        </p:nvSpPr>
        <p:spPr>
          <a:xfrm>
            <a:off x="917950" y="2519050"/>
            <a:ext cx="16452000" cy="333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A ____ connects a number of computers together within the same room or building. This means that each computer does not need to have its own dedicated connection to every other computer in a network, which reduces the number of ____ needed.  </a:t>
            </a:r>
            <a:endParaRPr sz="3500"/>
          </a:p>
          <a:p>
            <a:pPr indent="0" lvl="0" marL="0" rtl="0" algn="l">
              <a:spcBef>
                <a:spcPts val="0"/>
              </a:spcBef>
              <a:spcAft>
                <a:spcPts val="0"/>
              </a:spcAft>
              <a:buNone/>
            </a:pPr>
            <a:r>
              <a:t/>
            </a:r>
            <a:endParaRPr sz="3500"/>
          </a:p>
        </p:txBody>
      </p:sp>
      <p:sp>
        <p:nvSpPr>
          <p:cNvPr id="183" name="Google Shape;183;p24"/>
          <p:cNvSpPr txBox="1"/>
          <p:nvPr/>
        </p:nvSpPr>
        <p:spPr>
          <a:xfrm>
            <a:off x="196097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cables</a:t>
            </a:r>
            <a:endParaRPr sz="3500">
              <a:latin typeface="Montserrat SemiBold"/>
              <a:ea typeface="Montserrat SemiBold"/>
              <a:cs typeface="Montserrat SemiBold"/>
              <a:sym typeface="Montserrat SemiBold"/>
            </a:endParaRPr>
          </a:p>
        </p:txBody>
      </p:sp>
      <p:sp>
        <p:nvSpPr>
          <p:cNvPr id="184" name="Google Shape;184;p24"/>
          <p:cNvSpPr txBox="1"/>
          <p:nvPr/>
        </p:nvSpPr>
        <p:spPr>
          <a:xfrm>
            <a:off x="7303800"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server</a:t>
            </a:r>
            <a:endParaRPr sz="3500">
              <a:latin typeface="Montserrat SemiBold"/>
              <a:ea typeface="Montserrat SemiBold"/>
              <a:cs typeface="Montserrat SemiBold"/>
              <a:sym typeface="Montserrat SemiBold"/>
            </a:endParaRPr>
          </a:p>
        </p:txBody>
      </p:sp>
      <p:sp>
        <p:nvSpPr>
          <p:cNvPr id="185" name="Google Shape;185;p24"/>
          <p:cNvSpPr txBox="1"/>
          <p:nvPr/>
        </p:nvSpPr>
        <p:spPr>
          <a:xfrm>
            <a:off x="1264662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files</a:t>
            </a:r>
            <a:endParaRPr sz="3500">
              <a:latin typeface="Montserrat SemiBold"/>
              <a:ea typeface="Montserrat SemiBold"/>
              <a:cs typeface="Montserrat SemiBold"/>
              <a:sym typeface="Montserrat SemiBold"/>
            </a:endParaRPr>
          </a:p>
        </p:txBody>
      </p:sp>
      <p:sp>
        <p:nvSpPr>
          <p:cNvPr id="186" name="Google Shape;186;p24"/>
          <p:cNvSpPr txBox="1"/>
          <p:nvPr/>
        </p:nvSpPr>
        <p:spPr>
          <a:xfrm>
            <a:off x="196097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video</a:t>
            </a:r>
            <a:endParaRPr sz="3500">
              <a:latin typeface="Montserrat SemiBold"/>
              <a:ea typeface="Montserrat SemiBold"/>
              <a:cs typeface="Montserrat SemiBold"/>
              <a:sym typeface="Montserrat SemiBold"/>
            </a:endParaRPr>
          </a:p>
        </p:txBody>
      </p:sp>
      <p:sp>
        <p:nvSpPr>
          <p:cNvPr id="187" name="Google Shape;187;p24"/>
          <p:cNvSpPr txBox="1"/>
          <p:nvPr/>
        </p:nvSpPr>
        <p:spPr>
          <a:xfrm>
            <a:off x="7303800"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hub</a:t>
            </a:r>
            <a:endParaRPr sz="3500">
              <a:latin typeface="Montserrat SemiBold"/>
              <a:ea typeface="Montserrat SemiBold"/>
              <a:cs typeface="Montserrat SemiBold"/>
              <a:sym typeface="Montserrat SemiBold"/>
            </a:endParaRPr>
          </a:p>
        </p:txBody>
      </p:sp>
      <p:sp>
        <p:nvSpPr>
          <p:cNvPr id="188" name="Google Shape;188;p24"/>
          <p:cNvSpPr txBox="1"/>
          <p:nvPr/>
        </p:nvSpPr>
        <p:spPr>
          <a:xfrm>
            <a:off x="1264662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both</a:t>
            </a:r>
            <a:endParaRPr sz="3500">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94" name="Google Shape;194;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a:t>
            </a:r>
            <a:r>
              <a:rPr lang="en-GB">
                <a:solidFill>
                  <a:schemeClr val="dk2"/>
                </a:solidFill>
              </a:rPr>
              <a:t>Creating a network - fill in the blanks</a:t>
            </a:r>
            <a:endParaRPr>
              <a:solidFill>
                <a:schemeClr val="dk2"/>
              </a:solidFill>
            </a:endParaRPr>
          </a:p>
          <a:p>
            <a:pPr indent="0" lvl="0" marL="0" rtl="0" algn="l">
              <a:spcBef>
                <a:spcPts val="0"/>
              </a:spcBef>
              <a:spcAft>
                <a:spcPts val="0"/>
              </a:spcAft>
              <a:buNone/>
            </a:pPr>
            <a:r>
              <a:rPr lang="en-GB">
                <a:solidFill>
                  <a:schemeClr val="dk2"/>
                </a:solidFill>
              </a:rPr>
              <a:t>(each word is only used once)</a:t>
            </a:r>
            <a:endParaRPr>
              <a:solidFill>
                <a:schemeClr val="dk2"/>
              </a:solidFill>
            </a:endParaRPr>
          </a:p>
        </p:txBody>
      </p:sp>
      <p:sp>
        <p:nvSpPr>
          <p:cNvPr id="195" name="Google Shape;195;p25"/>
          <p:cNvSpPr txBox="1"/>
          <p:nvPr>
            <p:ph idx="1" type="body"/>
          </p:nvPr>
        </p:nvSpPr>
        <p:spPr>
          <a:xfrm>
            <a:off x="917950" y="2519050"/>
            <a:ext cx="16452000" cy="333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A ____ is often described as a powerful computer that provides services. One example of a service that it can provide is shared access to ____ such as text, images, sound, or ____.</a:t>
            </a:r>
            <a:endParaRPr sz="3500"/>
          </a:p>
          <a:p>
            <a:pPr indent="0" lvl="0" marL="0" rtl="0" algn="l">
              <a:spcBef>
                <a:spcPts val="0"/>
              </a:spcBef>
              <a:spcAft>
                <a:spcPts val="0"/>
              </a:spcAft>
              <a:buNone/>
            </a:pPr>
            <a:r>
              <a:t/>
            </a:r>
            <a:endParaRPr sz="3500"/>
          </a:p>
        </p:txBody>
      </p:sp>
      <p:sp>
        <p:nvSpPr>
          <p:cNvPr id="196" name="Google Shape;196;p25"/>
          <p:cNvSpPr txBox="1"/>
          <p:nvPr/>
        </p:nvSpPr>
        <p:spPr>
          <a:xfrm>
            <a:off x="196097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cables</a:t>
            </a:r>
            <a:endParaRPr sz="3500">
              <a:latin typeface="Montserrat SemiBold"/>
              <a:ea typeface="Montserrat SemiBold"/>
              <a:cs typeface="Montserrat SemiBold"/>
              <a:sym typeface="Montserrat SemiBold"/>
            </a:endParaRPr>
          </a:p>
        </p:txBody>
      </p:sp>
      <p:sp>
        <p:nvSpPr>
          <p:cNvPr id="197" name="Google Shape;197;p25"/>
          <p:cNvSpPr txBox="1"/>
          <p:nvPr/>
        </p:nvSpPr>
        <p:spPr>
          <a:xfrm>
            <a:off x="7303800"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server</a:t>
            </a:r>
            <a:endParaRPr sz="3500">
              <a:latin typeface="Montserrat SemiBold"/>
              <a:ea typeface="Montserrat SemiBold"/>
              <a:cs typeface="Montserrat SemiBold"/>
              <a:sym typeface="Montserrat SemiBold"/>
            </a:endParaRPr>
          </a:p>
        </p:txBody>
      </p:sp>
      <p:sp>
        <p:nvSpPr>
          <p:cNvPr id="198" name="Google Shape;198;p25"/>
          <p:cNvSpPr txBox="1"/>
          <p:nvPr/>
        </p:nvSpPr>
        <p:spPr>
          <a:xfrm>
            <a:off x="12646625" y="60902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files</a:t>
            </a:r>
            <a:endParaRPr sz="3500">
              <a:latin typeface="Montserrat SemiBold"/>
              <a:ea typeface="Montserrat SemiBold"/>
              <a:cs typeface="Montserrat SemiBold"/>
              <a:sym typeface="Montserrat SemiBold"/>
            </a:endParaRPr>
          </a:p>
        </p:txBody>
      </p:sp>
      <p:sp>
        <p:nvSpPr>
          <p:cNvPr id="199" name="Google Shape;199;p25"/>
          <p:cNvSpPr txBox="1"/>
          <p:nvPr/>
        </p:nvSpPr>
        <p:spPr>
          <a:xfrm>
            <a:off x="196097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video</a:t>
            </a:r>
            <a:endParaRPr sz="3500">
              <a:latin typeface="Montserrat SemiBold"/>
              <a:ea typeface="Montserrat SemiBold"/>
              <a:cs typeface="Montserrat SemiBold"/>
              <a:sym typeface="Montserrat SemiBold"/>
            </a:endParaRPr>
          </a:p>
        </p:txBody>
      </p:sp>
      <p:sp>
        <p:nvSpPr>
          <p:cNvPr id="200" name="Google Shape;200;p25"/>
          <p:cNvSpPr txBox="1"/>
          <p:nvPr/>
        </p:nvSpPr>
        <p:spPr>
          <a:xfrm>
            <a:off x="7303800"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hub</a:t>
            </a:r>
            <a:endParaRPr sz="3500">
              <a:latin typeface="Montserrat SemiBold"/>
              <a:ea typeface="Montserrat SemiBold"/>
              <a:cs typeface="Montserrat SemiBold"/>
              <a:sym typeface="Montserrat SemiBold"/>
            </a:endParaRPr>
          </a:p>
        </p:txBody>
      </p:sp>
      <p:sp>
        <p:nvSpPr>
          <p:cNvPr id="201" name="Google Shape;201;p25"/>
          <p:cNvSpPr txBox="1"/>
          <p:nvPr/>
        </p:nvSpPr>
        <p:spPr>
          <a:xfrm>
            <a:off x="12646625" y="7736875"/>
            <a:ext cx="3680400" cy="906600"/>
          </a:xfrm>
          <a:prstGeom prst="rect">
            <a:avLst/>
          </a:prstGeom>
          <a:no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latin typeface="Montserrat SemiBold"/>
                <a:ea typeface="Montserrat SemiBold"/>
                <a:cs typeface="Montserrat SemiBold"/>
                <a:sym typeface="Montserrat SemiBold"/>
              </a:rPr>
              <a:t>both</a:t>
            </a:r>
            <a:endParaRPr sz="3500">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cxnSp>
        <p:nvCxnSpPr>
          <p:cNvPr id="206" name="Google Shape;206;p26"/>
          <p:cNvCxnSpPr/>
          <p:nvPr/>
        </p:nvCxnSpPr>
        <p:spPr>
          <a:xfrm flipH="1" rot="10800000">
            <a:off x="13900075" y="4386075"/>
            <a:ext cx="1246500" cy="978300"/>
          </a:xfrm>
          <a:prstGeom prst="straightConnector1">
            <a:avLst/>
          </a:prstGeom>
          <a:noFill/>
          <a:ln cap="flat" cmpd="sng" w="19050">
            <a:solidFill>
              <a:schemeClr val="dk2"/>
            </a:solidFill>
            <a:prstDash val="solid"/>
            <a:round/>
            <a:headEnd len="med" w="med" type="none"/>
            <a:tailEnd len="med" w="med" type="none"/>
          </a:ln>
        </p:spPr>
      </p:cxnSp>
      <p:cxnSp>
        <p:nvCxnSpPr>
          <p:cNvPr id="207" name="Google Shape;207;p26"/>
          <p:cNvCxnSpPr>
            <a:stCxn id="208" idx="3"/>
            <a:endCxn id="209" idx="1"/>
          </p:cNvCxnSpPr>
          <p:nvPr/>
        </p:nvCxnSpPr>
        <p:spPr>
          <a:xfrm>
            <a:off x="11450745" y="5624651"/>
            <a:ext cx="4190100" cy="0"/>
          </a:xfrm>
          <a:prstGeom prst="straightConnector1">
            <a:avLst/>
          </a:prstGeom>
          <a:noFill/>
          <a:ln cap="flat" cmpd="sng" w="19050">
            <a:solidFill>
              <a:schemeClr val="dk2"/>
            </a:solidFill>
            <a:prstDash val="solid"/>
            <a:round/>
            <a:headEnd len="med" w="med" type="none"/>
            <a:tailEnd len="med" w="med" type="none"/>
          </a:ln>
        </p:spPr>
      </p:cxnSp>
      <p:cxnSp>
        <p:nvCxnSpPr>
          <p:cNvPr id="210" name="Google Shape;210;p26"/>
          <p:cNvCxnSpPr>
            <a:stCxn id="211" idx="0"/>
            <a:endCxn id="212" idx="2"/>
          </p:cNvCxnSpPr>
          <p:nvPr/>
        </p:nvCxnSpPr>
        <p:spPr>
          <a:xfrm rot="10800000">
            <a:off x="13421648" y="4064704"/>
            <a:ext cx="0" cy="2767200"/>
          </a:xfrm>
          <a:prstGeom prst="straightConnector1">
            <a:avLst/>
          </a:prstGeom>
          <a:noFill/>
          <a:ln cap="flat" cmpd="sng" w="19050">
            <a:solidFill>
              <a:schemeClr val="dk2"/>
            </a:solidFill>
            <a:prstDash val="solid"/>
            <a:round/>
            <a:headEnd len="med" w="med" type="none"/>
            <a:tailEnd len="med" w="med" type="none"/>
          </a:ln>
        </p:spPr>
      </p:cxnSp>
      <p:sp>
        <p:nvSpPr>
          <p:cNvPr id="213" name="Google Shape;213;p26"/>
          <p:cNvSpPr txBox="1"/>
          <p:nvPr>
            <p:ph type="title"/>
          </p:nvPr>
        </p:nvSpPr>
        <p:spPr>
          <a:xfrm>
            <a:off x="917950" y="890050"/>
            <a:ext cx="11376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5: </a:t>
            </a:r>
            <a:r>
              <a:rPr lang="en-GB">
                <a:solidFill>
                  <a:schemeClr val="dk2"/>
                </a:solidFill>
              </a:rPr>
              <a:t>Build a network - scenario 4</a:t>
            </a:r>
            <a:endParaRPr>
              <a:solidFill>
                <a:schemeClr val="dk2"/>
              </a:solidFill>
            </a:endParaRPr>
          </a:p>
        </p:txBody>
      </p:sp>
      <p:sp>
        <p:nvSpPr>
          <p:cNvPr id="214" name="Google Shape;214;p2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450850" lvl="0" marL="457200" rtl="0" algn="l">
              <a:spcBef>
                <a:spcPts val="0"/>
              </a:spcBef>
              <a:spcAft>
                <a:spcPts val="0"/>
              </a:spcAft>
              <a:buSzPts val="3500"/>
              <a:buChar char="●"/>
            </a:pPr>
            <a:r>
              <a:rPr lang="en-GB" sz="3500"/>
              <a:t>A</a:t>
            </a:r>
            <a:r>
              <a:rPr lang="en-GB" sz="3500"/>
              <a:t>dd a router and an Internet Service Provider </a:t>
            </a:r>
            <a:endParaRPr sz="3500"/>
          </a:p>
          <a:p>
            <a:pPr indent="0" lvl="0" marL="457200" rtl="0" algn="l">
              <a:spcBef>
                <a:spcPts val="0"/>
              </a:spcBef>
              <a:spcAft>
                <a:spcPts val="0"/>
              </a:spcAft>
              <a:buNone/>
            </a:pPr>
            <a:r>
              <a:rPr lang="en-GB" sz="3500"/>
              <a:t>(an ISP is normally represented by a cloud)</a:t>
            </a:r>
            <a:endParaRPr sz="3500"/>
          </a:p>
          <a:p>
            <a:pPr indent="0" lvl="0" marL="45720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45720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12" name="Google Shape;212;p26"/>
          <p:cNvPicPr preferRelativeResize="0"/>
          <p:nvPr/>
        </p:nvPicPr>
        <p:blipFill>
          <a:blip r:embed="rId3">
            <a:alphaModFix/>
          </a:blip>
          <a:stretch>
            <a:fillRect/>
          </a:stretch>
        </p:blipFill>
        <p:spPr>
          <a:xfrm>
            <a:off x="12942875" y="2997038"/>
            <a:ext cx="957545" cy="1067657"/>
          </a:xfrm>
          <a:prstGeom prst="rect">
            <a:avLst/>
          </a:prstGeom>
          <a:noFill/>
          <a:ln>
            <a:noFill/>
          </a:ln>
        </p:spPr>
      </p:pic>
      <p:pic>
        <p:nvPicPr>
          <p:cNvPr id="208" name="Google Shape;208;p26"/>
          <p:cNvPicPr preferRelativeResize="0"/>
          <p:nvPr/>
        </p:nvPicPr>
        <p:blipFill>
          <a:blip r:embed="rId3">
            <a:alphaModFix/>
          </a:blip>
          <a:stretch>
            <a:fillRect/>
          </a:stretch>
        </p:blipFill>
        <p:spPr>
          <a:xfrm>
            <a:off x="10493200" y="5090823"/>
            <a:ext cx="957545" cy="1067657"/>
          </a:xfrm>
          <a:prstGeom prst="rect">
            <a:avLst/>
          </a:prstGeom>
          <a:noFill/>
          <a:ln>
            <a:noFill/>
          </a:ln>
        </p:spPr>
      </p:pic>
      <p:pic>
        <p:nvPicPr>
          <p:cNvPr id="209" name="Google Shape;209;p26"/>
          <p:cNvPicPr preferRelativeResize="0"/>
          <p:nvPr/>
        </p:nvPicPr>
        <p:blipFill>
          <a:blip r:embed="rId3">
            <a:alphaModFix/>
          </a:blip>
          <a:stretch>
            <a:fillRect/>
          </a:stretch>
        </p:blipFill>
        <p:spPr>
          <a:xfrm>
            <a:off x="15640729" y="5090823"/>
            <a:ext cx="957545" cy="1067657"/>
          </a:xfrm>
          <a:prstGeom prst="rect">
            <a:avLst/>
          </a:prstGeom>
          <a:noFill/>
          <a:ln>
            <a:noFill/>
          </a:ln>
        </p:spPr>
      </p:pic>
      <p:pic>
        <p:nvPicPr>
          <p:cNvPr id="211" name="Google Shape;211;p26"/>
          <p:cNvPicPr preferRelativeResize="0"/>
          <p:nvPr/>
        </p:nvPicPr>
        <p:blipFill>
          <a:blip r:embed="rId3">
            <a:alphaModFix/>
          </a:blip>
          <a:stretch>
            <a:fillRect/>
          </a:stretch>
        </p:blipFill>
        <p:spPr>
          <a:xfrm>
            <a:off x="12942875" y="6831904"/>
            <a:ext cx="957545" cy="1067657"/>
          </a:xfrm>
          <a:prstGeom prst="rect">
            <a:avLst/>
          </a:prstGeom>
          <a:noFill/>
          <a:ln>
            <a:noFill/>
          </a:ln>
        </p:spPr>
      </p:pic>
      <p:pic>
        <p:nvPicPr>
          <p:cNvPr id="215" name="Google Shape;215;p26"/>
          <p:cNvPicPr preferRelativeResize="0"/>
          <p:nvPr/>
        </p:nvPicPr>
        <p:blipFill>
          <a:blip r:embed="rId4">
            <a:alphaModFix/>
          </a:blip>
          <a:stretch>
            <a:fillRect/>
          </a:stretch>
        </p:blipFill>
        <p:spPr>
          <a:xfrm>
            <a:off x="12125747" y="5091001"/>
            <a:ext cx="2439401" cy="1219700"/>
          </a:xfrm>
          <a:prstGeom prst="rect">
            <a:avLst/>
          </a:prstGeom>
          <a:noFill/>
          <a:ln>
            <a:noFill/>
          </a:ln>
        </p:spPr>
      </p:pic>
      <p:sp>
        <p:nvSpPr>
          <p:cNvPr id="216" name="Google Shape;216;p26"/>
          <p:cNvSpPr txBox="1"/>
          <p:nvPr/>
        </p:nvSpPr>
        <p:spPr>
          <a:xfrm>
            <a:off x="13691938" y="5847300"/>
            <a:ext cx="15261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Hub</a:t>
            </a:r>
            <a:endParaRPr sz="2800">
              <a:latin typeface="Montserrat"/>
              <a:ea typeface="Montserrat"/>
              <a:cs typeface="Montserrat"/>
              <a:sym typeface="Montserrat"/>
            </a:endParaRPr>
          </a:p>
        </p:txBody>
      </p:sp>
      <p:pic>
        <p:nvPicPr>
          <p:cNvPr id="217" name="Google Shape;217;p26"/>
          <p:cNvPicPr preferRelativeResize="0"/>
          <p:nvPr/>
        </p:nvPicPr>
        <p:blipFill>
          <a:blip r:embed="rId5">
            <a:alphaModFix/>
          </a:blip>
          <a:stretch>
            <a:fillRect/>
          </a:stretch>
        </p:blipFill>
        <p:spPr>
          <a:xfrm>
            <a:off x="15010750" y="3082631"/>
            <a:ext cx="1246500" cy="1534144"/>
          </a:xfrm>
          <a:prstGeom prst="rect">
            <a:avLst/>
          </a:prstGeom>
          <a:noFill/>
          <a:ln>
            <a:noFill/>
          </a:ln>
        </p:spPr>
      </p:pic>
      <p:cxnSp>
        <p:nvCxnSpPr>
          <p:cNvPr id="218" name="Google Shape;218;p26"/>
          <p:cNvCxnSpPr>
            <a:stCxn id="216" idx="0"/>
          </p:cNvCxnSpPr>
          <p:nvPr/>
        </p:nvCxnSpPr>
        <p:spPr>
          <a:xfrm>
            <a:off x="14454988" y="5847300"/>
            <a:ext cx="644100" cy="1394700"/>
          </a:xfrm>
          <a:prstGeom prst="straightConnector1">
            <a:avLst/>
          </a:prstGeom>
          <a:noFill/>
          <a:ln cap="flat" cmpd="sng" w="19050">
            <a:solidFill>
              <a:schemeClr val="dk2"/>
            </a:solidFill>
            <a:prstDash val="solid"/>
            <a:round/>
            <a:headEnd len="med" w="med" type="none"/>
            <a:tailEnd len="med" w="med" type="none"/>
          </a:ln>
        </p:spPr>
      </p:cxnSp>
      <p:sp>
        <p:nvSpPr>
          <p:cNvPr id="219" name="Google Shape;219;p26"/>
          <p:cNvSpPr txBox="1"/>
          <p:nvPr/>
        </p:nvSpPr>
        <p:spPr>
          <a:xfrm>
            <a:off x="15055450" y="6875513"/>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a:t>
            </a:r>
            <a:endParaRPr sz="4400">
              <a:latin typeface="Montserrat"/>
              <a:ea typeface="Montserrat"/>
              <a:cs typeface="Montserrat"/>
              <a:sym typeface="Montserrat"/>
            </a:endParaRPr>
          </a:p>
        </p:txBody>
      </p:sp>
      <p:cxnSp>
        <p:nvCxnSpPr>
          <p:cNvPr id="220" name="Google Shape;220;p26"/>
          <p:cNvCxnSpPr/>
          <p:nvPr/>
        </p:nvCxnSpPr>
        <p:spPr>
          <a:xfrm>
            <a:off x="15638650" y="7348775"/>
            <a:ext cx="867900" cy="3600"/>
          </a:xfrm>
          <a:prstGeom prst="straightConnector1">
            <a:avLst/>
          </a:prstGeom>
          <a:noFill/>
          <a:ln cap="flat" cmpd="sng" w="19050">
            <a:solidFill>
              <a:schemeClr val="dk2"/>
            </a:solidFill>
            <a:prstDash val="solid"/>
            <a:round/>
            <a:headEnd len="med" w="med" type="none"/>
            <a:tailEnd len="med" w="med" type="none"/>
          </a:ln>
        </p:spPr>
      </p:cxnSp>
      <p:sp>
        <p:nvSpPr>
          <p:cNvPr id="221" name="Google Shape;221;p26"/>
          <p:cNvSpPr txBox="1"/>
          <p:nvPr/>
        </p:nvSpPr>
        <p:spPr>
          <a:xfrm>
            <a:off x="16558000" y="6875513"/>
            <a:ext cx="668400" cy="8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400">
                <a:latin typeface="Montserrat"/>
                <a:ea typeface="Montserrat"/>
                <a:cs typeface="Montserrat"/>
                <a:sym typeface="Montserrat"/>
              </a:rPr>
              <a:t>?</a:t>
            </a:r>
            <a:endParaRPr sz="4400">
              <a:latin typeface="Montserrat"/>
              <a:ea typeface="Montserrat"/>
              <a:cs typeface="Montserrat"/>
              <a:sym typeface="Montserrat"/>
            </a:endParaRPr>
          </a:p>
        </p:txBody>
      </p:sp>
      <p:pic>
        <p:nvPicPr>
          <p:cNvPr id="222" name="Google Shape;222;p26"/>
          <p:cNvPicPr preferRelativeResize="0"/>
          <p:nvPr/>
        </p:nvPicPr>
        <p:blipFill>
          <a:blip r:embed="rId6">
            <a:alphaModFix/>
          </a:blip>
          <a:stretch>
            <a:fillRect/>
          </a:stretch>
        </p:blipFill>
        <p:spPr>
          <a:xfrm>
            <a:off x="2034950" y="5947388"/>
            <a:ext cx="1607932" cy="1194507"/>
          </a:xfrm>
          <a:prstGeom prst="rect">
            <a:avLst/>
          </a:prstGeom>
          <a:noFill/>
          <a:ln>
            <a:noFill/>
          </a:ln>
        </p:spPr>
      </p:pic>
      <p:sp>
        <p:nvSpPr>
          <p:cNvPr id="223" name="Google Shape;223;p26"/>
          <p:cNvSpPr/>
          <p:nvPr/>
        </p:nvSpPr>
        <p:spPr>
          <a:xfrm>
            <a:off x="4641074" y="5091000"/>
            <a:ext cx="3042252" cy="1889028"/>
          </a:xfrm>
          <a:prstGeom prst="cloud">
            <a:avLst/>
          </a:prstGeom>
          <a:solidFill>
            <a:srgbClr val="FFFFF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00468C"/>
                </a:solidFill>
                <a:latin typeface="Montserrat"/>
                <a:ea typeface="Montserrat"/>
                <a:cs typeface="Montserrat"/>
                <a:sym typeface="Montserrat"/>
              </a:rPr>
              <a:t>ISP connection to the internet</a:t>
            </a:r>
            <a:endParaRPr b="1" sz="2000">
              <a:solidFill>
                <a:srgbClr val="00468C"/>
              </a:solidFill>
              <a:latin typeface="Montserrat"/>
              <a:ea typeface="Montserrat"/>
              <a:cs typeface="Montserrat"/>
              <a:sym typeface="Montserrat"/>
            </a:endParaRPr>
          </a:p>
        </p:txBody>
      </p:sp>
      <p:sp>
        <p:nvSpPr>
          <p:cNvPr id="224" name="Google Shape;224;p26"/>
          <p:cNvSpPr txBox="1"/>
          <p:nvPr/>
        </p:nvSpPr>
        <p:spPr>
          <a:xfrm>
            <a:off x="917600" y="8196588"/>
            <a:ext cx="65982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Computer: Free stock photos</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Hub: Pixabay</a:t>
            </a:r>
            <a:endParaRPr sz="19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Server and router: Needpix</a:t>
            </a:r>
            <a:endParaRPr sz="1900">
              <a:solidFill>
                <a:srgbClr val="434343"/>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