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288D73-E47C-4FB2-A339-0803E1BEA8A0}">
  <a:tblStyle styleId="{D3288D73-E47C-4FB2-A339-0803E1BEA8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verbally that all cells have cell membranes.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1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Comparison of cells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000">
                <a:solidFill>
                  <a:srgbClr val="4B3241"/>
                </a:solidFill>
              </a:rPr>
              <a:t>(Downloadable student document)</a:t>
            </a:r>
            <a:endParaRPr sz="2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Combined Science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Cell Biology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Miss Wong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8606600" y="4420200"/>
            <a:ext cx="537300" cy="7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1293779" y="3740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2881287" y="3962263"/>
            <a:ext cx="41679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2250125" y="1254050"/>
            <a:ext cx="4665300" cy="42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Quick recap:</a:t>
            </a:r>
            <a:b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2250129" y="1839595"/>
            <a:ext cx="4572000" cy="175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is a prokaryotic cell different from an eukaryotic cell?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 There is no cell membrane in a prokaryotic cell. 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459000" y="3876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Answers: </a:t>
            </a:r>
            <a:endParaRPr/>
          </a:p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518900" y="1407075"/>
            <a:ext cx="82260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/>
              <a:t>1 . Prokaryotic cells do not have a nucleus while eukaryotic cells have a nucleus.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170" name="Google Shape;170;p29"/>
          <p:cNvSpPr txBox="1"/>
          <p:nvPr/>
        </p:nvSpPr>
        <p:spPr>
          <a:xfrm>
            <a:off x="458975" y="2674975"/>
            <a:ext cx="6485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False. Prokaryotic cells have cell membranes.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1293779" y="3740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2652687" y="3962263"/>
            <a:ext cx="41679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1536225" y="869400"/>
            <a:ext cx="5368500" cy="42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Quick concept check:</a:t>
            </a:r>
            <a:b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1536225" y="1344125"/>
            <a:ext cx="5321700" cy="2434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function of the cell membrane?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Mitochondria are the sites for photosynthesis.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A permanent vacuole is found in an animal cell only.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b="1" i="0" lang="en-GB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 or false: A cell wall is only found in animal cells but not plant cells.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230375" y="487175"/>
            <a:ext cx="5130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Answers to quick concept check: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180825" y="1633125"/>
            <a:ext cx="77934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The cell membrane controls what goes into and out of the cell.</a:t>
            </a:r>
            <a:endParaRPr sz="1800"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False. Mitochondria are sites for respiration.</a:t>
            </a:r>
            <a:endParaRPr sz="1800"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257025" y="2513025"/>
            <a:ext cx="88185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900"/>
              <a:t>3.  	False. A permanent vacuole is found in a plant cell not an animal cell.</a:t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900"/>
              <a:t>4.  	False. A cell wall is always present in a plant cell.</a:t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357750" y="188075"/>
            <a:ext cx="5535000" cy="29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2500" u="none" cap="none" strike="noStrike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4" name="Google Shape;194;p32"/>
          <p:cNvGraphicFramePr/>
          <p:nvPr/>
        </p:nvGraphicFramePr>
        <p:xfrm>
          <a:off x="519225" y="113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{D3288D73-E47C-4FB2-A339-0803E1BEA8A0}</a:tableStyleId>
              </a:tblPr>
              <a:tblGrid>
                <a:gridCol w="2809850"/>
                <a:gridCol w="2809850"/>
                <a:gridCol w="2809850"/>
              </a:tblGrid>
              <a:tr h="40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Subcellular structures</a:t>
                      </a:r>
                      <a:endParaRPr b="1" sz="1400" u="sng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Is it present in plant cells?</a:t>
                      </a:r>
                      <a:endParaRPr b="1" sz="1400" u="sng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Is it present in animal cells?</a:t>
                      </a:r>
                      <a:endParaRPr b="1" sz="1400" u="sng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Nucleus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Yes</a:t>
                      </a:r>
                      <a:endParaRPr sz="19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Yes</a:t>
                      </a:r>
                      <a:endParaRPr sz="19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Cell membrane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Cytoplasm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Mitochondria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Chloroplast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Permanent vacuole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Cell wall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2303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87400" y="374225"/>
            <a:ext cx="5535000" cy="29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Answers:</a:t>
            </a:r>
            <a:endParaRPr b="0" i="0" sz="2500" u="none" cap="none" strike="noStrike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33"/>
          <p:cNvGraphicFramePr/>
          <p:nvPr/>
        </p:nvGraphicFramePr>
        <p:xfrm>
          <a:off x="195225" y="120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{D3288D73-E47C-4FB2-A339-0803E1BEA8A0}</a:tableStyleId>
              </a:tblPr>
              <a:tblGrid>
                <a:gridCol w="2809850"/>
                <a:gridCol w="2809850"/>
                <a:gridCol w="2809850"/>
              </a:tblGrid>
              <a:tr h="41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sng" cap="none" strike="noStrike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Subcellular structures</a:t>
                      </a:r>
                      <a:endParaRPr sz="14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sng" cap="none" strike="noStrike">
                          <a:solidFill>
                            <a:schemeClr val="dk2"/>
                          </a:solidFill>
                        </a:rPr>
                        <a:t>Is it present in plant cells?</a:t>
                      </a:r>
                      <a:endParaRPr sz="14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sng" cap="none" strike="noStrike">
                          <a:solidFill>
                            <a:schemeClr val="dk2"/>
                          </a:solidFill>
                        </a:rPr>
                        <a:t>Is it present in animal cells?</a:t>
                      </a:r>
                      <a:endParaRPr sz="14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Nucleus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Yes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Cell membrane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Cytoplasm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Mitochondria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Chloroplast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Permanent vacuole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</a:rPr>
                        <a:t>Cell wall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33"/>
          <p:cNvSpPr txBox="1"/>
          <p:nvPr/>
        </p:nvSpPr>
        <p:spPr>
          <a:xfrm>
            <a:off x="3612850" y="20588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6356050" y="20588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3612850" y="24398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6356050" y="24398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3612850" y="28208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6356050" y="28208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612850" y="32780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612850" y="37352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612850" y="411627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6398600" y="3266625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6404900" y="3722350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404900" y="4103350"/>
            <a:ext cx="13584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Answers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58975" y="1438150"/>
            <a:ext cx="8226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000" u="sng">
                <a:solidFill>
                  <a:schemeClr val="accent4"/>
                </a:solidFill>
              </a:rPr>
              <a:t>There is</a:t>
            </a:r>
            <a:r>
              <a:rPr lang="en-GB" sz="2000">
                <a:solidFill>
                  <a:srgbClr val="000000"/>
                </a:solidFill>
              </a:rPr>
              <a:t> a cell wall in </a:t>
            </a:r>
            <a:r>
              <a:rPr b="1" lang="en-GB" sz="2000" u="sng">
                <a:solidFill>
                  <a:schemeClr val="accent4"/>
                </a:solidFill>
              </a:rPr>
              <a:t>both</a:t>
            </a:r>
            <a:r>
              <a:rPr lang="en-GB" sz="2000">
                <a:solidFill>
                  <a:srgbClr val="000000"/>
                </a:solidFill>
              </a:rPr>
              <a:t> the yeast cell </a:t>
            </a:r>
            <a:r>
              <a:rPr lang="en-GB" sz="2000">
                <a:highlight>
                  <a:srgbClr val="FFFFFF"/>
                </a:highlight>
              </a:rPr>
              <a:t>and 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</a:rPr>
              <a:t>the plant cell.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40250" y="1817000"/>
            <a:ext cx="8226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000" u="sng">
                <a:solidFill>
                  <a:schemeClr val="accent4"/>
                </a:solidFill>
              </a:rPr>
              <a:t>There is</a:t>
            </a:r>
            <a:r>
              <a:rPr b="1" lang="en-GB" sz="2000">
                <a:solidFill>
                  <a:srgbClr val="000000"/>
                </a:solidFill>
              </a:rPr>
              <a:t> </a:t>
            </a:r>
            <a:r>
              <a:rPr lang="en-GB" sz="2000">
                <a:solidFill>
                  <a:srgbClr val="000000"/>
                </a:solidFill>
              </a:rPr>
              <a:t>a vacuole in </a:t>
            </a:r>
            <a:r>
              <a:rPr b="1" lang="en-GB" sz="2000" u="sng">
                <a:solidFill>
                  <a:schemeClr val="accent4"/>
                </a:solidFill>
              </a:rPr>
              <a:t>both</a:t>
            </a:r>
            <a:r>
              <a:rPr lang="en-GB" sz="2000">
                <a:solidFill>
                  <a:srgbClr val="000000"/>
                </a:solidFill>
              </a:rPr>
              <a:t> the yeast cell </a:t>
            </a:r>
            <a:r>
              <a:rPr lang="en-GB" sz="2000">
                <a:highlight>
                  <a:srgbClr val="FFFFFF"/>
                </a:highlight>
              </a:rPr>
              <a:t>and</a:t>
            </a:r>
            <a:r>
              <a:rPr lang="en-GB" sz="2000">
                <a:solidFill>
                  <a:schemeClr val="accent4"/>
                </a:solidFill>
                <a:highlight>
                  <a:srgbClr val="FFFFFF"/>
                </a:highlight>
              </a:rPr>
              <a:t> 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</a:rPr>
              <a:t>the plant cell.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222" name="Google Shape;222;p34"/>
          <p:cNvSpPr txBox="1"/>
          <p:nvPr/>
        </p:nvSpPr>
        <p:spPr>
          <a:xfrm>
            <a:off x="337850" y="3415800"/>
            <a:ext cx="797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chloroplasts in the plant cell </a:t>
            </a:r>
            <a:r>
              <a:rPr b="1" i="0" lang="en-GB" sz="2000" u="sng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but not</a:t>
            </a:r>
            <a:r>
              <a:rPr b="0" i="0" lang="en-GB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yeast cell.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375025" y="2430525"/>
            <a:ext cx="82635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is a nucleus, a cell membrane and cytoplasm in </a:t>
            </a:r>
            <a:r>
              <a:rPr b="1" i="0" lang="en-GB" sz="2000" u="sng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both</a:t>
            </a:r>
            <a:r>
              <a:rPr b="0" i="0" lang="en-GB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yeast cell and the plant cell.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Answers: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" name="Google Shape;229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458975" y="1099725"/>
            <a:ext cx="82260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The bacterial cell. It does not have a nucleus. Or, it has free DNA in the cytoplasm.</a:t>
            </a:r>
            <a:endParaRPr sz="2400"/>
          </a:p>
        </p:txBody>
      </p:sp>
      <p:sp>
        <p:nvSpPr>
          <p:cNvPr id="231" name="Google Shape;231;p35"/>
          <p:cNvSpPr txBox="1"/>
          <p:nvPr/>
        </p:nvSpPr>
        <p:spPr>
          <a:xfrm>
            <a:off x="386100" y="2291475"/>
            <a:ext cx="8047800" cy="2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Both cells have a cell wall and the cytoplasm.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This is because the bacterial cell has a cell wall.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