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10287000" cx="18288000"/>
  <p:notesSz cx="6858000" cy="9144000"/>
  <p:embeddedFontLst>
    <p:embeddedFont>
      <p:font typeface="Montserrat SemiBold"/>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0D9CE1-6B09-4877-999C-8B0C00150BFC}">
  <a:tblStyle styleId="{530D9CE1-6B09-4877-999C-8B0C00150BF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regular.fntdata"/><Relationship Id="rId21" Type="http://schemas.openxmlformats.org/officeDocument/2006/relationships/slide" Target="slides/slide15.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regular.fntdata"/><Relationship Id="rId25" Type="http://schemas.openxmlformats.org/officeDocument/2006/relationships/font" Target="fonts/MontserratSemiBold-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5.xml"/><Relationship Id="rId33" Type="http://schemas.openxmlformats.org/officeDocument/2006/relationships/font" Target="fonts/MontserratMedium-boldItalic.fntdata"/><Relationship Id="rId10" Type="http://schemas.openxmlformats.org/officeDocument/2006/relationships/slide" Target="slides/slide4.xml"/><Relationship Id="rId32" Type="http://schemas.openxmlformats.org/officeDocument/2006/relationships/font" Target="fonts/MontserratMedium-italic.fntdata"/><Relationship Id="rId13" Type="http://schemas.openxmlformats.org/officeDocument/2006/relationships/slide" Target="slides/slide7.xml"/><Relationship Id="rId35" Type="http://schemas.openxmlformats.org/officeDocument/2006/relationships/font" Target="fonts/CenturyGothic-bold.fntdata"/><Relationship Id="rId12" Type="http://schemas.openxmlformats.org/officeDocument/2006/relationships/slide" Target="slides/slide6.xml"/><Relationship Id="rId34" Type="http://schemas.openxmlformats.org/officeDocument/2006/relationships/font" Target="fonts/CenturyGothic-regular.fntdata"/><Relationship Id="rId15" Type="http://schemas.openxmlformats.org/officeDocument/2006/relationships/slide" Target="slides/slide9.xml"/><Relationship Id="rId37" Type="http://schemas.openxmlformats.org/officeDocument/2006/relationships/font" Target="fonts/CenturyGothic-boldItalic.fntdata"/><Relationship Id="rId14" Type="http://schemas.openxmlformats.org/officeDocument/2006/relationships/slide" Target="slides/slide8.xml"/><Relationship Id="rId36" Type="http://schemas.openxmlformats.org/officeDocument/2006/relationships/font" Target="fonts/CenturyGothic-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651e9fb8e_0_1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9651e9fb8e_0_11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9e68ef3c5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9e68ef3c5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99e68ef3c5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99e68ef3c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I must go to bed early.</a:t>
            </a:r>
            <a:endParaRPr/>
          </a:p>
          <a:p>
            <a:pPr indent="-298450" lvl="0" marL="457200" rtl="0" algn="l">
              <a:spcBef>
                <a:spcPts val="0"/>
              </a:spcBef>
              <a:spcAft>
                <a:spcPts val="0"/>
              </a:spcAft>
              <a:buSzPts val="1100"/>
              <a:buAutoNum type="arabicPeriod"/>
            </a:pPr>
            <a:r>
              <a:rPr lang="en-GB"/>
              <a:t>He may cycle in the park at the weekend.</a:t>
            </a:r>
            <a:endParaRPr/>
          </a:p>
          <a:p>
            <a:pPr indent="-298450" lvl="0" marL="457200" rtl="0" algn="l">
              <a:spcBef>
                <a:spcPts val="0"/>
              </a:spcBef>
              <a:spcAft>
                <a:spcPts val="0"/>
              </a:spcAft>
              <a:buSzPts val="1100"/>
              <a:buAutoNum type="arabicPeriod"/>
            </a:pPr>
            <a:r>
              <a:rPr lang="en-GB"/>
              <a:t>We can eat together every week.</a:t>
            </a:r>
            <a:endParaRPr/>
          </a:p>
          <a:p>
            <a:pPr indent="-298450" lvl="0" marL="457200" rtl="0" algn="l">
              <a:spcBef>
                <a:spcPts val="0"/>
              </a:spcBef>
              <a:spcAft>
                <a:spcPts val="0"/>
              </a:spcAft>
              <a:buSzPts val="1100"/>
              <a:buAutoNum type="arabicPeriod"/>
            </a:pPr>
            <a:r>
              <a:rPr lang="en-GB"/>
              <a:t>One (you0 want to play chess on Tuesdays.</a:t>
            </a:r>
            <a:endParaRPr/>
          </a:p>
          <a:p>
            <a:pPr indent="-298450" lvl="0" marL="457200" rtl="0" algn="l">
              <a:spcBef>
                <a:spcPts val="0"/>
              </a:spcBef>
              <a:spcAft>
                <a:spcPts val="0"/>
              </a:spcAft>
              <a:buSzPts val="1100"/>
              <a:buAutoNum type="arabicPeriod"/>
            </a:pPr>
            <a:r>
              <a:rPr lang="en-GB"/>
              <a:t>You must win the tennis match on Sunday.</a:t>
            </a:r>
            <a:endParaRPr/>
          </a:p>
          <a:p>
            <a:pPr indent="-298450" lvl="0" marL="457200" rtl="0" algn="l">
              <a:spcBef>
                <a:spcPts val="0"/>
              </a:spcBef>
              <a:spcAft>
                <a:spcPts val="0"/>
              </a:spcAft>
              <a:buSzPts val="1100"/>
              <a:buAutoNum type="arabicPeriod"/>
            </a:pPr>
            <a:r>
              <a:rPr lang="en-GB"/>
              <a:t>She may through the ball in the lesson.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9e68ef3c5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9e68ef3c5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9e68ef3c5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99e68ef3c5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99e68ef3c5_0_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99e68ef3c5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9e68ef3c5_0_8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9e68ef3c5_0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428eff57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428eff57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428eff57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428eff57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3dafdde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3dafdde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9e68dbbc5_1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9e68dbbc5_1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99e68ef3c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99e68ef3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9e68ef3c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9e68ef3c5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99e68ef3c5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99e68ef3c5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99e68ef3c5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99e68ef3c5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8.png"/><Relationship Id="rId12" Type="http://schemas.openxmlformats.org/officeDocument/2006/relationships/image" Target="../media/image18.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13.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16.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sp>
        <p:nvSpPr>
          <p:cNvPr id="94" name="Google Shape;94;p16"/>
          <p:cNvSpPr txBox="1"/>
          <p:nvPr>
            <p:ph type="ctrTitle"/>
          </p:nvPr>
        </p:nvSpPr>
        <p:spPr>
          <a:xfrm>
            <a:off x="917950" y="2876300"/>
            <a:ext cx="16452000" cy="3723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SzPts val="6000"/>
              <a:buNone/>
            </a:pPr>
            <a:r>
              <a:rPr lang="en-GB">
                <a:solidFill>
                  <a:srgbClr val="4B3241"/>
                </a:solidFill>
              </a:rPr>
              <a:t>Saying what you can/must/want to do</a:t>
            </a:r>
            <a:endParaRPr>
              <a:solidFill>
                <a:srgbClr val="4B3241"/>
              </a:solidFill>
            </a:endParaRPr>
          </a:p>
          <a:p>
            <a:pPr indent="0" lvl="0" marL="0" marR="0" rtl="0" algn="l">
              <a:lnSpc>
                <a:spcPct val="115000"/>
              </a:lnSpc>
              <a:spcBef>
                <a:spcPts val="0"/>
              </a:spcBef>
              <a:spcAft>
                <a:spcPts val="0"/>
              </a:spcAft>
              <a:buSzPts val="6000"/>
              <a:buNone/>
            </a:pPr>
            <a:r>
              <a:rPr lang="en-GB">
                <a:solidFill>
                  <a:srgbClr val="4B3241"/>
                </a:solidFill>
              </a:rPr>
              <a:t>(Part 2/2)</a:t>
            </a:r>
            <a:endParaRPr>
              <a:solidFill>
                <a:srgbClr val="4B3241"/>
              </a:solidFill>
            </a:endParaRPr>
          </a:p>
          <a:p>
            <a:pPr indent="-457200" lvl="0" marL="457200" marR="0" rtl="0" algn="l">
              <a:lnSpc>
                <a:spcPct val="115000"/>
              </a:lnSpc>
              <a:spcBef>
                <a:spcPts val="0"/>
              </a:spcBef>
              <a:spcAft>
                <a:spcPts val="0"/>
              </a:spcAft>
              <a:buClr>
                <a:srgbClr val="4B3241"/>
              </a:buClr>
              <a:buSzPts val="6000"/>
              <a:buChar char="-"/>
            </a:pPr>
            <a:r>
              <a:rPr lang="en-GB">
                <a:solidFill>
                  <a:srgbClr val="4B3241"/>
                </a:solidFill>
              </a:rPr>
              <a:t> </a:t>
            </a:r>
            <a:r>
              <a:rPr lang="en-GB" sz="5200">
                <a:solidFill>
                  <a:srgbClr val="4B3241"/>
                </a:solidFill>
              </a:rPr>
              <a:t>The modal verbs </a:t>
            </a:r>
            <a:r>
              <a:rPr i="1" lang="en-GB" sz="5200">
                <a:solidFill>
                  <a:srgbClr val="4B3241"/>
                </a:solidFill>
              </a:rPr>
              <a:t>können, müssen, dürfen </a:t>
            </a:r>
            <a:r>
              <a:rPr lang="en-GB" sz="5200">
                <a:solidFill>
                  <a:srgbClr val="4B3241"/>
                </a:solidFill>
              </a:rPr>
              <a:t>und</a:t>
            </a:r>
            <a:r>
              <a:rPr i="1" lang="en-GB" sz="5200">
                <a:solidFill>
                  <a:srgbClr val="4B3241"/>
                </a:solidFill>
              </a:rPr>
              <a:t> wollen</a:t>
            </a:r>
            <a:endParaRPr i="1" sz="5200">
              <a:solidFill>
                <a:srgbClr val="4B3241"/>
              </a:solidFill>
            </a:endParaRPr>
          </a:p>
          <a:p>
            <a:pPr indent="0" lvl="0" marL="0" marR="0" rtl="0" algn="l">
              <a:lnSpc>
                <a:spcPct val="115000"/>
              </a:lnSpc>
              <a:spcBef>
                <a:spcPts val="0"/>
              </a:spcBef>
              <a:spcAft>
                <a:spcPts val="0"/>
              </a:spcAft>
              <a:buNone/>
            </a:pPr>
            <a:r>
              <a:t/>
            </a:r>
            <a:endParaRPr i="1" sz="5200">
              <a:solidFill>
                <a:srgbClr val="4B3241"/>
              </a:solidFill>
            </a:endParaRPr>
          </a:p>
          <a:p>
            <a:pPr indent="0" lvl="0" marL="0" marR="0" rtl="0" algn="l">
              <a:lnSpc>
                <a:spcPct val="115000"/>
              </a:lnSpc>
              <a:spcBef>
                <a:spcPts val="0"/>
              </a:spcBef>
              <a:spcAft>
                <a:spcPts val="0"/>
              </a:spcAft>
              <a:buNone/>
            </a:pPr>
            <a:r>
              <a:rPr lang="en-GB" sz="5200">
                <a:solidFill>
                  <a:srgbClr val="4B3241"/>
                </a:solidFill>
              </a:rPr>
              <a:t>Downloadable Resource</a:t>
            </a:r>
            <a:endParaRPr sz="5200">
              <a:solidFill>
                <a:srgbClr val="4B3241"/>
              </a:solidFill>
            </a:endParaRPr>
          </a:p>
        </p:txBody>
      </p:sp>
      <p:sp>
        <p:nvSpPr>
          <p:cNvPr id="95" name="Google Shape;95;p16"/>
          <p:cNvSpPr txBox="1"/>
          <p:nvPr>
            <p:ph idx="1" type="subTitle"/>
          </p:nvPr>
        </p:nvSpPr>
        <p:spPr>
          <a:xfrm>
            <a:off x="917950" y="890050"/>
            <a:ext cx="16452000"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b="1" lang="en-GB">
                <a:solidFill>
                  <a:srgbClr val="4B3241"/>
                </a:solidFill>
              </a:rPr>
              <a:t>German</a:t>
            </a:r>
            <a:endParaRPr b="1">
              <a:solidFill>
                <a:srgbClr val="4B3241"/>
              </a:solidFill>
            </a:endParaRPr>
          </a:p>
        </p:txBody>
      </p:sp>
      <p:sp>
        <p:nvSpPr>
          <p:cNvPr id="96" name="Google Shape;96;p16"/>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Frau Conboy</a:t>
            </a:r>
            <a:endParaRPr>
              <a:solidFill>
                <a:srgbClr val="4B3241"/>
              </a:solidFill>
            </a:endParaRPr>
          </a:p>
        </p:txBody>
      </p:sp>
      <p:sp>
        <p:nvSpPr>
          <p:cNvPr id="97" name="Google Shape;97;p16"/>
          <p:cNvSpPr/>
          <p:nvPr/>
        </p:nvSpPr>
        <p:spPr>
          <a:xfrm>
            <a:off x="17222925" y="8825775"/>
            <a:ext cx="1065000" cy="1461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aphicFrame>
        <p:nvGraphicFramePr>
          <p:cNvPr id="230" name="Google Shape;230;p25"/>
          <p:cNvGraphicFramePr/>
          <p:nvPr/>
        </p:nvGraphicFramePr>
        <p:xfrm>
          <a:off x="952500" y="988125"/>
          <a:ext cx="3000000" cy="3000000"/>
        </p:xfrm>
        <a:graphic>
          <a:graphicData uri="http://schemas.openxmlformats.org/drawingml/2006/table">
            <a:tbl>
              <a:tblPr>
                <a:noFill/>
                <a:tableStyleId>{530D9CE1-6B09-4877-999C-8B0C00150BFC}</a:tableStyleId>
              </a:tblPr>
              <a:tblGrid>
                <a:gridCol w="1261725"/>
                <a:gridCol w="9642700"/>
                <a:gridCol w="1382825"/>
                <a:gridCol w="1407050"/>
              </a:tblGrid>
              <a:tr h="1041925">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1</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Mehmet muss nicht viel schlafen.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2</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Er darf nicht am Computer spielen.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3</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Er darf nicht essen und trinken.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4</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Er darf auch nicht in den Park gehen.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5</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Seine Mutter sagt, er darf kein Wasser trinken.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r h="1041925">
                <a:tc>
                  <a:txBody>
                    <a:bodyPr/>
                    <a:lstStyle/>
                    <a:p>
                      <a:pPr indent="0" lvl="0" marL="0" rtl="0" algn="ctr">
                        <a:lnSpc>
                          <a:spcPct val="115000"/>
                        </a:lnSpc>
                        <a:spcBef>
                          <a:spcPts val="0"/>
                        </a:spcBef>
                        <a:spcAft>
                          <a:spcPts val="0"/>
                        </a:spcAft>
                        <a:buNone/>
                      </a:pPr>
                      <a:r>
                        <a:rPr lang="en-GB" sz="3200">
                          <a:latin typeface="Montserrat"/>
                          <a:ea typeface="Montserrat"/>
                          <a:cs typeface="Montserrat"/>
                          <a:sym typeface="Montserrat"/>
                        </a:rPr>
                        <a:t>6</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Mehmet darf nur 10 Minuten mit Lara reden.</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3200">
                        <a:latin typeface="Montserrat"/>
                        <a:ea typeface="Montserrat"/>
                        <a:cs typeface="Montserrat"/>
                        <a:sym typeface="Montserrat"/>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tcPr>
                </a:tc>
              </a:tr>
            </a:tbl>
          </a:graphicData>
        </a:graphic>
      </p:graphicFrame>
      <p:pic>
        <p:nvPicPr>
          <p:cNvPr id="231" name="Google Shape;231;p25"/>
          <p:cNvPicPr preferRelativeResize="0"/>
          <p:nvPr/>
        </p:nvPicPr>
        <p:blipFill>
          <a:blip r:embed="rId3">
            <a:alphaModFix/>
          </a:blip>
          <a:stretch>
            <a:fillRect/>
          </a:stretch>
        </p:blipFill>
        <p:spPr>
          <a:xfrm>
            <a:off x="631469" y="447305"/>
            <a:ext cx="1582750" cy="1582750"/>
          </a:xfrm>
          <a:prstGeom prst="rect">
            <a:avLst/>
          </a:prstGeom>
          <a:noFill/>
          <a:ln>
            <a:noFill/>
          </a:ln>
        </p:spPr>
      </p:pic>
      <p:pic>
        <p:nvPicPr>
          <p:cNvPr id="232" name="Google Shape;232;p25"/>
          <p:cNvPicPr preferRelativeResize="0"/>
          <p:nvPr/>
        </p:nvPicPr>
        <p:blipFill rotWithShape="1">
          <a:blip r:embed="rId4">
            <a:alphaModFix/>
          </a:blip>
          <a:srcRect b="9109" l="63887" r="0" t="16827"/>
          <a:stretch/>
        </p:blipFill>
        <p:spPr>
          <a:xfrm>
            <a:off x="13540375" y="1091163"/>
            <a:ext cx="815046" cy="835850"/>
          </a:xfrm>
          <a:prstGeom prst="rect">
            <a:avLst/>
          </a:prstGeom>
          <a:noFill/>
          <a:ln>
            <a:noFill/>
          </a:ln>
        </p:spPr>
      </p:pic>
      <p:pic>
        <p:nvPicPr>
          <p:cNvPr id="233" name="Google Shape;233;p25"/>
          <p:cNvPicPr preferRelativeResize="0"/>
          <p:nvPr/>
        </p:nvPicPr>
        <p:blipFill rotWithShape="1">
          <a:blip r:embed="rId4">
            <a:alphaModFix/>
          </a:blip>
          <a:srcRect b="6933" l="0" r="59821" t="0"/>
          <a:stretch/>
        </p:blipFill>
        <p:spPr>
          <a:xfrm>
            <a:off x="12117499" y="988125"/>
            <a:ext cx="815050" cy="943998"/>
          </a:xfrm>
          <a:prstGeom prst="rect">
            <a:avLst/>
          </a:prstGeom>
          <a:noFill/>
          <a:ln>
            <a:noFill/>
          </a:ln>
        </p:spPr>
      </p:pic>
      <p:pic>
        <p:nvPicPr>
          <p:cNvPr id="234" name="Google Shape;234;p25"/>
          <p:cNvPicPr preferRelativeResize="0"/>
          <p:nvPr/>
        </p:nvPicPr>
        <p:blipFill rotWithShape="1">
          <a:blip r:embed="rId4">
            <a:alphaModFix/>
          </a:blip>
          <a:srcRect b="9109" l="63887" r="0" t="16827"/>
          <a:stretch/>
        </p:blipFill>
        <p:spPr>
          <a:xfrm>
            <a:off x="13540375" y="2199438"/>
            <a:ext cx="815046" cy="835850"/>
          </a:xfrm>
          <a:prstGeom prst="rect">
            <a:avLst/>
          </a:prstGeom>
          <a:noFill/>
          <a:ln>
            <a:noFill/>
          </a:ln>
        </p:spPr>
      </p:pic>
      <p:pic>
        <p:nvPicPr>
          <p:cNvPr id="235" name="Google Shape;235;p25"/>
          <p:cNvPicPr preferRelativeResize="0"/>
          <p:nvPr/>
        </p:nvPicPr>
        <p:blipFill rotWithShape="1">
          <a:blip r:embed="rId4">
            <a:alphaModFix/>
          </a:blip>
          <a:srcRect b="6933" l="0" r="59821" t="0"/>
          <a:stretch/>
        </p:blipFill>
        <p:spPr>
          <a:xfrm>
            <a:off x="12117499" y="4162863"/>
            <a:ext cx="815050" cy="943998"/>
          </a:xfrm>
          <a:prstGeom prst="rect">
            <a:avLst/>
          </a:prstGeom>
          <a:noFill/>
          <a:ln>
            <a:noFill/>
          </a:ln>
        </p:spPr>
      </p:pic>
      <p:pic>
        <p:nvPicPr>
          <p:cNvPr id="236" name="Google Shape;236;p25"/>
          <p:cNvPicPr preferRelativeResize="0"/>
          <p:nvPr/>
        </p:nvPicPr>
        <p:blipFill rotWithShape="1">
          <a:blip r:embed="rId4">
            <a:alphaModFix/>
          </a:blip>
          <a:srcRect b="6933" l="0" r="59821" t="0"/>
          <a:stretch/>
        </p:blipFill>
        <p:spPr>
          <a:xfrm>
            <a:off x="12117499" y="5155813"/>
            <a:ext cx="815050" cy="943998"/>
          </a:xfrm>
          <a:prstGeom prst="rect">
            <a:avLst/>
          </a:prstGeom>
          <a:noFill/>
          <a:ln>
            <a:noFill/>
          </a:ln>
        </p:spPr>
      </p:pic>
      <p:pic>
        <p:nvPicPr>
          <p:cNvPr id="237" name="Google Shape;237;p25"/>
          <p:cNvPicPr preferRelativeResize="0"/>
          <p:nvPr/>
        </p:nvPicPr>
        <p:blipFill rotWithShape="1">
          <a:blip r:embed="rId4">
            <a:alphaModFix/>
          </a:blip>
          <a:srcRect b="9109" l="63887" r="0" t="16827"/>
          <a:stretch/>
        </p:blipFill>
        <p:spPr>
          <a:xfrm>
            <a:off x="13540375" y="6327638"/>
            <a:ext cx="815046" cy="835850"/>
          </a:xfrm>
          <a:prstGeom prst="rect">
            <a:avLst/>
          </a:prstGeom>
          <a:noFill/>
          <a:ln>
            <a:noFill/>
          </a:ln>
        </p:spPr>
      </p:pic>
      <p:pic>
        <p:nvPicPr>
          <p:cNvPr id="238" name="Google Shape;238;p25"/>
          <p:cNvPicPr preferRelativeResize="0"/>
          <p:nvPr/>
        </p:nvPicPr>
        <p:blipFill rotWithShape="1">
          <a:blip r:embed="rId4">
            <a:alphaModFix/>
          </a:blip>
          <a:srcRect b="6933" l="0" r="59821" t="0"/>
          <a:stretch/>
        </p:blipFill>
        <p:spPr>
          <a:xfrm>
            <a:off x="12117499" y="3071925"/>
            <a:ext cx="815050" cy="943998"/>
          </a:xfrm>
          <a:prstGeom prst="rect">
            <a:avLst/>
          </a:prstGeom>
          <a:noFill/>
          <a:ln>
            <a:noFill/>
          </a:ln>
        </p:spPr>
      </p:pic>
      <p:pic>
        <p:nvPicPr>
          <p:cNvPr id="239" name="Google Shape;239;p25"/>
          <p:cNvPicPr preferRelativeResize="0"/>
          <p:nvPr/>
        </p:nvPicPr>
        <p:blipFill rotWithShape="1">
          <a:blip r:embed="rId4">
            <a:alphaModFix/>
          </a:blip>
          <a:srcRect b="9109" l="63887" r="0" t="16827"/>
          <a:stretch/>
        </p:blipFill>
        <p:spPr>
          <a:xfrm>
            <a:off x="13540375" y="7369563"/>
            <a:ext cx="815046" cy="835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3" name="Shape 243"/>
        <p:cNvGrpSpPr/>
        <p:nvPr/>
      </p:nvGrpSpPr>
      <p:grpSpPr>
        <a:xfrm>
          <a:off x="0" y="0"/>
          <a:ext cx="0" cy="0"/>
          <a:chOff x="0" y="0"/>
          <a:chExt cx="0" cy="0"/>
        </a:xfrm>
      </p:grpSpPr>
      <p:graphicFrame>
        <p:nvGraphicFramePr>
          <p:cNvPr id="244" name="Google Shape;244;p26"/>
          <p:cNvGraphicFramePr/>
          <p:nvPr/>
        </p:nvGraphicFramePr>
        <p:xfrm>
          <a:off x="540950" y="439750"/>
          <a:ext cx="3000000" cy="3000000"/>
        </p:xfrm>
        <a:graphic>
          <a:graphicData uri="http://schemas.openxmlformats.org/drawingml/2006/table">
            <a:tbl>
              <a:tblPr>
                <a:noFill/>
                <a:tableStyleId>{530D9CE1-6B09-4877-999C-8B0C00150BFC}</a:tableStyleId>
              </a:tblPr>
              <a:tblGrid>
                <a:gridCol w="3903350"/>
                <a:gridCol w="3903350"/>
                <a:gridCol w="3903350"/>
                <a:gridCol w="3903350"/>
              </a:tblGrid>
              <a:tr h="117762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1</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Ich muss</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a</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jede Woche</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im Park</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A</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essen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7762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2</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Er darf</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b</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dienstags</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ii</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das Tennisspiel</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B</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spielen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7762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3</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Wir können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c</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früh</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iii</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zusammen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C</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radfahren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7762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4</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Man will</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am Sonntag</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iv</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ins Bett</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gewinnen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67757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5</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Du musst</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e</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am Wochenende</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v</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den Ball </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dk2">
                          <a:alpha val="0"/>
                        </a:scheme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E</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werfen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dk2">
                          <a:alpha val="0"/>
                        </a:scheme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1177625">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6</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Sie darf</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dk2">
                          <a:alpha val="0"/>
                        </a:schemeClr>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f</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im Unterricht</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dk2">
                          <a:alpha val="0"/>
                        </a:schemeClr>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vi</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Schach</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F</a:t>
                      </a:r>
                      <a:endParaRPr b="1" sz="3200">
                        <a:solidFill>
                          <a:schemeClr val="dk2"/>
                        </a:solidFill>
                        <a:latin typeface="Montserrat"/>
                        <a:ea typeface="Montserrat"/>
                        <a:cs typeface="Montserrat"/>
                        <a:sym typeface="Montserrat"/>
                      </a:endParaRPr>
                    </a:p>
                    <a:p>
                      <a:pPr indent="0" lvl="0" marL="0" rtl="0" algn="ctr">
                        <a:spcBef>
                          <a:spcPts val="0"/>
                        </a:spcBef>
                        <a:spcAft>
                          <a:spcPts val="0"/>
                        </a:spcAft>
                        <a:buNone/>
                      </a:pPr>
                      <a:r>
                        <a:rPr b="1" lang="en-GB" sz="3200">
                          <a:solidFill>
                            <a:schemeClr val="dk2"/>
                          </a:solidFill>
                          <a:latin typeface="Montserrat"/>
                          <a:ea typeface="Montserrat"/>
                          <a:cs typeface="Montserrat"/>
                          <a:sym typeface="Montserrat"/>
                        </a:rPr>
                        <a:t>gehen</a:t>
                      </a:r>
                      <a:endParaRPr b="1" sz="3200">
                        <a:solidFill>
                          <a:schemeClr val="dk2"/>
                        </a:solidFill>
                        <a:latin typeface="Montserrat"/>
                        <a:ea typeface="Montserrat"/>
                        <a:cs typeface="Montserrat"/>
                        <a:sym typeface="Montserrat"/>
                      </a:endParaRPr>
                    </a:p>
                  </a:txBody>
                  <a:tcPr marT="91425" marB="91425" marR="91425" marL="91425">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nvSpPr>
        <p:spPr>
          <a:xfrm>
            <a:off x="643450" y="449300"/>
            <a:ext cx="16726500" cy="79182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200">
                <a:latin typeface="Montserrat"/>
                <a:ea typeface="Montserrat"/>
                <a:cs typeface="Montserrat"/>
                <a:sym typeface="Montserrat"/>
              </a:rPr>
              <a:t>Freunde!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So geht es nicht weiter! * Wir wollen gesund und fit sein! Was können wir tun?</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Das Ziel ist:</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Montags und Dienstags müssen wir viel Schokolade essen und wir können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viel Cola trinken. Abends dürfen wir spät ins Bett gehen und wir müssen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keine Hausaufgaben machen.</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Mittwochs kann man lange schlafen und man darf nicht in die Schule gehen. Man kann auch mit Freunden zusammen in den Park gehen und den Ball werfen. Am Nachmittag darf man kein Wasser trinken.</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Donnerstags und Freitags dürfen wir gemeinsam Tennis spielen und jeder kann gewinnen. Wir können Pommes und Currywurst essen und müssen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nichts trinken.</a:t>
            </a:r>
            <a:endParaRPr sz="3200">
              <a:latin typeface="Montserrat"/>
              <a:ea typeface="Montserrat"/>
              <a:cs typeface="Montserrat"/>
              <a:sym typeface="Montserrat"/>
            </a:endParaRPr>
          </a:p>
          <a:p>
            <a:pPr indent="0" lvl="0" marL="0" rtl="0" algn="l">
              <a:spcBef>
                <a:spcPts val="0"/>
              </a:spcBef>
              <a:spcAft>
                <a:spcPts val="0"/>
              </a:spcAft>
              <a:buNone/>
            </a:pPr>
            <a:r>
              <a:t/>
            </a:r>
            <a:endParaRPr sz="3200">
              <a:latin typeface="Montserrat"/>
              <a:ea typeface="Montserrat"/>
              <a:cs typeface="Montserrat"/>
              <a:sym typeface="Montserrat"/>
            </a:endParaRPr>
          </a:p>
          <a:p>
            <a:pPr indent="0" lvl="0" marL="0" rtl="0" algn="l">
              <a:spcBef>
                <a:spcPts val="0"/>
              </a:spcBef>
              <a:spcAft>
                <a:spcPts val="0"/>
              </a:spcAft>
              <a:buNone/>
            </a:pPr>
            <a:r>
              <a:rPr lang="en-GB" sz="3200">
                <a:latin typeface="Montserrat"/>
                <a:ea typeface="Montserrat"/>
                <a:cs typeface="Montserrat"/>
                <a:sym typeface="Montserrat"/>
              </a:rPr>
              <a:t>Am Wochenende darf jeder machen, was er will. Wir wollen viel Spaß haben!</a:t>
            </a:r>
            <a:endParaRPr sz="32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t/>
            </a:r>
            <a:endParaRPr sz="3400">
              <a:latin typeface="Montserrat"/>
              <a:ea typeface="Montserrat"/>
              <a:cs typeface="Montserrat"/>
              <a:sym typeface="Montserrat"/>
            </a:endParaRPr>
          </a:p>
        </p:txBody>
      </p:sp>
      <p:sp>
        <p:nvSpPr>
          <p:cNvPr id="250" name="Google Shape;250;p27"/>
          <p:cNvSpPr txBox="1"/>
          <p:nvPr/>
        </p:nvSpPr>
        <p:spPr>
          <a:xfrm>
            <a:off x="13470250" y="8443700"/>
            <a:ext cx="3899700" cy="4359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400">
                <a:latin typeface="Montserrat"/>
                <a:ea typeface="Montserrat"/>
                <a:cs typeface="Montserrat"/>
                <a:sym typeface="Montserrat"/>
              </a:rPr>
              <a:t>*</a:t>
            </a:r>
            <a:r>
              <a:rPr lang="en-GB" sz="2200">
                <a:latin typeface="Montserrat"/>
                <a:ea typeface="Montserrat"/>
                <a:cs typeface="Montserrat"/>
                <a:sym typeface="Montserrat"/>
              </a:rPr>
              <a:t>It can’t go on like this</a:t>
            </a:r>
            <a:r>
              <a:rPr lang="en-GB" sz="2200">
                <a:latin typeface="Montserrat"/>
                <a:ea typeface="Montserrat"/>
                <a:cs typeface="Montserrat"/>
                <a:sym typeface="Montserrat"/>
              </a:rPr>
              <a:t>! *</a:t>
            </a:r>
            <a:endParaRPr sz="4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txBox="1"/>
          <p:nvPr/>
        </p:nvSpPr>
        <p:spPr>
          <a:xfrm>
            <a:off x="1104750" y="376650"/>
            <a:ext cx="16726500" cy="7326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Freunde! So geht es nicht! * Wir wollen gesund und fit sein! Was können wir tun?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Das Ziel ist: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Montags und dienstags müssen wir  ______1_____ essen und wir können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 _____2___ trinken. Abends _____3____ wir __4__ ins Bett gehen und wir müssen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___5__ Hausaufgaben machen.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Mittwochs kann man ___6__ lange schlafen und man ___7__  in die Schule gehen. Man kann auch mit Freunden zusammen in den Park gehen und den Ball werfen. Am Nachmittag ____8__ man Wasser trinken.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Donnerstags und freitags dürfen wir gemeinsam Tennis spielen und jeder kann gewinnen. Wir können ______9___ und ___10___ essen und müssen ___11__ trinken.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Am Wochenende darf jeder machen, was er will. Wir wollen viel Spaß haben!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p:txBody>
      </p:sp>
      <p:sp>
        <p:nvSpPr>
          <p:cNvPr id="256" name="Google Shape;256;p28"/>
          <p:cNvSpPr txBox="1"/>
          <p:nvPr/>
        </p:nvSpPr>
        <p:spPr>
          <a:xfrm>
            <a:off x="1104750" y="7799650"/>
            <a:ext cx="16726500" cy="11151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muss          Wasser         früh       viele       nicht       gesund         muss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Obst         Gemüse          Tee          müssen     </a:t>
            </a:r>
            <a:endParaRPr sz="2800">
              <a:solidFill>
                <a:schemeClr val="dk2"/>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nvSpPr>
        <p:spPr>
          <a:xfrm>
            <a:off x="1104750" y="376650"/>
            <a:ext cx="16726500" cy="73260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Freunde! So geht es nicht! * Wir wollen gesund und fit sein! Was können wir tun?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Das Ziel ist:</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Montags und dienstags müssen wir gesund essen und wir können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 Wasser trinken. Abends  müssen wir früh ins Bett gehen und wir müssen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viele Hausaufgaben machen.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Mittwochs kann man nicht  lange schlafen und man muss in die Schule gehen. Man kann auch mit Freunden zusammen in den Park gehen und den Ball werfen. Am Nachmittag muss man Wasser trinken.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Donnerstags und freitags dürfen wir gemeinsam Tennis spielen und jeder kann gewinnen. Wir können Obst und Gemüse  essen und müssen </a:t>
            </a:r>
            <a:r>
              <a:rPr lang="en-GB" sz="2800">
                <a:solidFill>
                  <a:schemeClr val="dk2"/>
                </a:solidFill>
                <a:latin typeface="Montserrat"/>
                <a:ea typeface="Montserrat"/>
                <a:cs typeface="Montserrat"/>
                <a:sym typeface="Montserrat"/>
              </a:rPr>
              <a:t>Tee </a:t>
            </a:r>
            <a:r>
              <a:rPr lang="en-GB" sz="2800">
                <a:solidFill>
                  <a:schemeClr val="dk2"/>
                </a:solidFill>
                <a:latin typeface="Montserrat"/>
                <a:ea typeface="Montserrat"/>
                <a:cs typeface="Montserrat"/>
                <a:sym typeface="Montserrat"/>
              </a:rPr>
              <a:t>trinken.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Am Wochenende darf jeder machen, was er will. Wir wollen viel Spaß haben!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dk2"/>
              </a:solidFill>
              <a:latin typeface="Montserrat"/>
              <a:ea typeface="Montserrat"/>
              <a:cs typeface="Montserrat"/>
              <a:sym typeface="Montserrat"/>
            </a:endParaRPr>
          </a:p>
        </p:txBody>
      </p:sp>
      <p:sp>
        <p:nvSpPr>
          <p:cNvPr id="262" name="Google Shape;262;p29"/>
          <p:cNvSpPr txBox="1"/>
          <p:nvPr/>
        </p:nvSpPr>
        <p:spPr>
          <a:xfrm>
            <a:off x="1104750" y="7799650"/>
            <a:ext cx="16726500" cy="11151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6" name="Shape 266"/>
        <p:cNvGrpSpPr/>
        <p:nvPr/>
      </p:nvGrpSpPr>
      <p:grpSpPr>
        <a:xfrm>
          <a:off x="0" y="0"/>
          <a:ext cx="0" cy="0"/>
          <a:chOff x="0" y="0"/>
          <a:chExt cx="0" cy="0"/>
        </a:xfrm>
      </p:grpSpPr>
      <p:sp>
        <p:nvSpPr>
          <p:cNvPr id="267" name="Google Shape;267;p30"/>
          <p:cNvSpPr txBox="1"/>
          <p:nvPr/>
        </p:nvSpPr>
        <p:spPr>
          <a:xfrm>
            <a:off x="281550" y="314875"/>
            <a:ext cx="17546100" cy="7194000"/>
          </a:xfrm>
          <a:prstGeom prst="rect">
            <a:avLst/>
          </a:prstGeom>
          <a:solidFill>
            <a:schemeClr val="lt1"/>
          </a:solidFill>
          <a:ln>
            <a:noFill/>
          </a:ln>
        </p:spPr>
        <p:txBody>
          <a:bodyPr anchorCtr="0" anchor="t" bIns="91425" lIns="91425" spcFirstLastPara="1" rIns="91425" wrap="square" tIns="91425">
            <a:noAutofit/>
          </a:bodyPr>
          <a:lstStyle/>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Verbs like </a:t>
            </a:r>
            <a:r>
              <a:rPr b="1" i="1" lang="en-GB" sz="3400">
                <a:solidFill>
                  <a:schemeClr val="dk2"/>
                </a:solidFill>
                <a:latin typeface="Montserrat"/>
                <a:ea typeface="Montserrat"/>
                <a:cs typeface="Montserrat"/>
                <a:sym typeface="Montserrat"/>
              </a:rPr>
              <a:t>können, müssen, dürfen</a:t>
            </a:r>
            <a:r>
              <a:rPr b="1" lang="en-GB" sz="3400">
                <a:solidFill>
                  <a:schemeClr val="dk2"/>
                </a:solidFill>
                <a:latin typeface="Montserrat"/>
                <a:ea typeface="Montserrat"/>
                <a:cs typeface="Montserrat"/>
                <a:sym typeface="Montserrat"/>
              </a:rPr>
              <a:t> and </a:t>
            </a:r>
            <a:r>
              <a:rPr b="1" i="1" lang="en-GB" sz="3400">
                <a:solidFill>
                  <a:schemeClr val="dk2"/>
                </a:solidFill>
                <a:latin typeface="Montserrat"/>
                <a:ea typeface="Montserrat"/>
                <a:cs typeface="Montserrat"/>
                <a:sym typeface="Montserrat"/>
              </a:rPr>
              <a:t>wollen</a:t>
            </a:r>
            <a:r>
              <a:rPr b="1" lang="en-GB" sz="3400">
                <a:solidFill>
                  <a:schemeClr val="dk2"/>
                </a:solidFill>
                <a:latin typeface="Montserrat"/>
                <a:ea typeface="Montserrat"/>
                <a:cs typeface="Montserrat"/>
                <a:sym typeface="Montserrat"/>
              </a:rPr>
              <a:t> are called                       verbs.</a:t>
            </a:r>
            <a:endParaRPr b="1" sz="3400">
              <a:solidFill>
                <a:schemeClr val="dk2"/>
              </a:solidFill>
              <a:latin typeface="Montserrat"/>
              <a:ea typeface="Montserrat"/>
              <a:cs typeface="Montserrat"/>
              <a:sym typeface="Montserrat"/>
            </a:endParaRPr>
          </a:p>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The word for ‘one’ is _________ . We also refer to it as ______       . </a:t>
            </a:r>
            <a:endParaRPr b="1" sz="3400">
              <a:solidFill>
                <a:schemeClr val="dk2"/>
              </a:solidFill>
              <a:latin typeface="Montserrat"/>
              <a:ea typeface="Montserrat"/>
              <a:cs typeface="Montserrat"/>
              <a:sym typeface="Montserrat"/>
            </a:endParaRPr>
          </a:p>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The first person (ich) and the third person (er/sie/es) singular are always the _________ . </a:t>
            </a:r>
            <a:endParaRPr b="1" sz="3400">
              <a:solidFill>
                <a:schemeClr val="dk2"/>
              </a:solidFill>
              <a:latin typeface="Montserrat"/>
              <a:ea typeface="Montserrat"/>
              <a:cs typeface="Montserrat"/>
              <a:sym typeface="Montserrat"/>
            </a:endParaRPr>
          </a:p>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The forms for ‘wir’ (we) and _______ (they) are also always identical.</a:t>
            </a:r>
            <a:endParaRPr b="1" sz="3400">
              <a:solidFill>
                <a:schemeClr val="dk2"/>
              </a:solidFill>
              <a:latin typeface="Montserrat"/>
              <a:ea typeface="Montserrat"/>
              <a:cs typeface="Montserrat"/>
              <a:sym typeface="Montserrat"/>
            </a:endParaRPr>
          </a:p>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When using a modal verb, the infinitive of the verb is always used at the ______ of the sentence.</a:t>
            </a:r>
            <a:endParaRPr b="1" sz="3400">
              <a:solidFill>
                <a:schemeClr val="dk2"/>
              </a:solidFill>
              <a:latin typeface="Montserrat"/>
              <a:ea typeface="Montserrat"/>
              <a:cs typeface="Montserrat"/>
              <a:sym typeface="Montserrat"/>
            </a:endParaRPr>
          </a:p>
          <a:p>
            <a:pPr indent="-444500" lvl="0" marL="540000" rtl="0" algn="l">
              <a:lnSpc>
                <a:spcPct val="150000"/>
              </a:lnSpc>
              <a:spcBef>
                <a:spcPts val="0"/>
              </a:spcBef>
              <a:spcAft>
                <a:spcPts val="0"/>
              </a:spcAft>
              <a:buClr>
                <a:schemeClr val="dk2"/>
              </a:buClr>
              <a:buSzPts val="3400"/>
              <a:buFont typeface="Montserrat"/>
              <a:buAutoNum type="arabicPeriod"/>
            </a:pPr>
            <a:r>
              <a:rPr b="1" lang="en-GB" sz="3400">
                <a:solidFill>
                  <a:schemeClr val="dk2"/>
                </a:solidFill>
                <a:latin typeface="Montserrat"/>
                <a:ea typeface="Montserrat"/>
                <a:cs typeface="Montserrat"/>
                <a:sym typeface="Montserrat"/>
              </a:rPr>
              <a:t>‘Dürfen’ can be translated as ‘allowed to’ but also     _______ .</a:t>
            </a:r>
            <a:endParaRPr b="1" sz="3400">
              <a:solidFill>
                <a:schemeClr val="dk2"/>
              </a:solidFill>
              <a:latin typeface="Montserrat"/>
              <a:ea typeface="Montserrat"/>
              <a:cs typeface="Montserrat"/>
              <a:sym typeface="Montserrat"/>
            </a:endParaRPr>
          </a:p>
        </p:txBody>
      </p:sp>
      <p:sp>
        <p:nvSpPr>
          <p:cNvPr id="268" name="Google Shape;268;p30"/>
          <p:cNvSpPr txBox="1"/>
          <p:nvPr/>
        </p:nvSpPr>
        <p:spPr>
          <a:xfrm>
            <a:off x="13959375" y="314863"/>
            <a:ext cx="203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modal</a:t>
            </a:r>
            <a:endParaRPr b="1" sz="3400">
              <a:solidFill>
                <a:schemeClr val="dk2"/>
              </a:solidFill>
              <a:latin typeface="Montserrat"/>
              <a:ea typeface="Montserrat"/>
              <a:cs typeface="Montserrat"/>
              <a:sym typeface="Montserrat"/>
            </a:endParaRPr>
          </a:p>
        </p:txBody>
      </p:sp>
      <p:sp>
        <p:nvSpPr>
          <p:cNvPr id="269" name="Google Shape;269;p30"/>
          <p:cNvSpPr txBox="1"/>
          <p:nvPr/>
        </p:nvSpPr>
        <p:spPr>
          <a:xfrm>
            <a:off x="5562050" y="1836150"/>
            <a:ext cx="203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man</a:t>
            </a:r>
            <a:endParaRPr b="1" sz="3400">
              <a:solidFill>
                <a:schemeClr val="dk2"/>
              </a:solidFill>
              <a:latin typeface="Montserrat"/>
              <a:ea typeface="Montserrat"/>
              <a:cs typeface="Montserrat"/>
              <a:sym typeface="Montserrat"/>
            </a:endParaRPr>
          </a:p>
        </p:txBody>
      </p:sp>
      <p:sp>
        <p:nvSpPr>
          <p:cNvPr id="270" name="Google Shape;270;p30"/>
          <p:cNvSpPr txBox="1"/>
          <p:nvPr/>
        </p:nvSpPr>
        <p:spPr>
          <a:xfrm>
            <a:off x="1831113" y="3342700"/>
            <a:ext cx="203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same</a:t>
            </a:r>
            <a:endParaRPr b="1" sz="3400">
              <a:solidFill>
                <a:schemeClr val="dk2"/>
              </a:solidFill>
              <a:latin typeface="Montserrat"/>
              <a:ea typeface="Montserrat"/>
              <a:cs typeface="Montserrat"/>
              <a:sym typeface="Montserrat"/>
            </a:endParaRPr>
          </a:p>
        </p:txBody>
      </p:sp>
      <p:sp>
        <p:nvSpPr>
          <p:cNvPr id="271" name="Google Shape;271;p30"/>
          <p:cNvSpPr txBox="1"/>
          <p:nvPr/>
        </p:nvSpPr>
        <p:spPr>
          <a:xfrm>
            <a:off x="7235400" y="4190500"/>
            <a:ext cx="158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sie</a:t>
            </a:r>
            <a:endParaRPr b="1" sz="3400">
              <a:solidFill>
                <a:schemeClr val="dk2"/>
              </a:solidFill>
              <a:latin typeface="Montserrat"/>
              <a:ea typeface="Montserrat"/>
              <a:cs typeface="Montserrat"/>
              <a:sym typeface="Montserrat"/>
            </a:endParaRPr>
          </a:p>
        </p:txBody>
      </p:sp>
      <p:sp>
        <p:nvSpPr>
          <p:cNvPr id="272" name="Google Shape;272;p30"/>
          <p:cNvSpPr txBox="1"/>
          <p:nvPr/>
        </p:nvSpPr>
        <p:spPr>
          <a:xfrm>
            <a:off x="12626975" y="1836150"/>
            <a:ext cx="203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we</a:t>
            </a:r>
            <a:endParaRPr b="1" sz="3400">
              <a:solidFill>
                <a:schemeClr val="dk2"/>
              </a:solidFill>
              <a:latin typeface="Montserrat"/>
              <a:ea typeface="Montserrat"/>
              <a:cs typeface="Montserrat"/>
              <a:sym typeface="Montserrat"/>
            </a:endParaRPr>
          </a:p>
        </p:txBody>
      </p:sp>
      <p:sp>
        <p:nvSpPr>
          <p:cNvPr id="273" name="Google Shape;273;p30"/>
          <p:cNvSpPr txBox="1"/>
          <p:nvPr/>
        </p:nvSpPr>
        <p:spPr>
          <a:xfrm>
            <a:off x="821050" y="5740700"/>
            <a:ext cx="14802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end</a:t>
            </a:r>
            <a:endParaRPr b="1" sz="3400">
              <a:solidFill>
                <a:schemeClr val="dk2"/>
              </a:solidFill>
              <a:latin typeface="Montserrat"/>
              <a:ea typeface="Montserrat"/>
              <a:cs typeface="Montserrat"/>
              <a:sym typeface="Montserrat"/>
            </a:endParaRPr>
          </a:p>
        </p:txBody>
      </p:sp>
      <p:sp>
        <p:nvSpPr>
          <p:cNvPr id="274" name="Google Shape;274;p30"/>
          <p:cNvSpPr txBox="1"/>
          <p:nvPr/>
        </p:nvSpPr>
        <p:spPr>
          <a:xfrm>
            <a:off x="12145475" y="6467300"/>
            <a:ext cx="2034600" cy="726600"/>
          </a:xfrm>
          <a:prstGeom prst="rect">
            <a:avLst/>
          </a:prstGeom>
          <a:solidFill>
            <a:schemeClr val="lt1"/>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400">
                <a:solidFill>
                  <a:schemeClr val="dk2"/>
                </a:solidFill>
                <a:latin typeface="Montserrat"/>
                <a:ea typeface="Montserrat"/>
                <a:cs typeface="Montserrat"/>
                <a:sym typeface="Montserrat"/>
              </a:rPr>
              <a:t>may</a:t>
            </a:r>
            <a:endParaRPr b="1" sz="3400">
              <a:solidFill>
                <a:schemeClr val="dk2"/>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idx="4294967295" type="title"/>
          </p:nvPr>
        </p:nvSpPr>
        <p:spPr>
          <a:xfrm>
            <a:off x="8278099" y="-151278"/>
            <a:ext cx="1767600" cy="24156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z</a:t>
            </a:r>
            <a:endParaRPr sz="18000">
              <a:solidFill>
                <a:schemeClr val="dk2"/>
              </a:solidFill>
            </a:endParaRPr>
          </a:p>
        </p:txBody>
      </p:sp>
      <p:sp>
        <p:nvSpPr>
          <p:cNvPr id="103" name="Google Shape;103;p17"/>
          <p:cNvSpPr/>
          <p:nvPr/>
        </p:nvSpPr>
        <p:spPr>
          <a:xfrm>
            <a:off x="6334165" y="2391688"/>
            <a:ext cx="5704200" cy="3838800"/>
          </a:xfrm>
          <a:prstGeom prst="roundRect">
            <a:avLst>
              <a:gd fmla="val 16667" name="adj"/>
            </a:avLst>
          </a:prstGeom>
          <a:solidFill>
            <a:schemeClr val="lt1"/>
          </a:solidFill>
          <a:ln cap="flat" cmpd="sng" w="57150">
            <a:solidFill>
              <a:srgbClr val="000000"/>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13200">
                <a:solidFill>
                  <a:schemeClr val="dk2"/>
                </a:solidFill>
                <a:latin typeface="Century Gothic"/>
                <a:ea typeface="Century Gothic"/>
                <a:cs typeface="Century Gothic"/>
                <a:sym typeface="Century Gothic"/>
              </a:rPr>
              <a:t>Zug</a:t>
            </a:r>
            <a:endParaRPr sz="2100">
              <a:solidFill>
                <a:schemeClr val="dk2"/>
              </a:solidFill>
            </a:endParaRPr>
          </a:p>
        </p:txBody>
      </p:sp>
      <p:sp>
        <p:nvSpPr>
          <p:cNvPr id="104" name="Google Shape;104;p17"/>
          <p:cNvSpPr/>
          <p:nvPr/>
        </p:nvSpPr>
        <p:spPr>
          <a:xfrm>
            <a:off x="1367579" y="901290"/>
            <a:ext cx="39174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Zimmer</a:t>
            </a:r>
            <a:endParaRPr sz="2100">
              <a:solidFill>
                <a:schemeClr val="dk2"/>
              </a:solidFill>
            </a:endParaRPr>
          </a:p>
        </p:txBody>
      </p:sp>
      <p:sp>
        <p:nvSpPr>
          <p:cNvPr id="105" name="Google Shape;105;p17"/>
          <p:cNvSpPr/>
          <p:nvPr/>
        </p:nvSpPr>
        <p:spPr>
          <a:xfrm>
            <a:off x="2102693" y="4719287"/>
            <a:ext cx="21525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Arzt</a:t>
            </a:r>
            <a:endParaRPr sz="8100">
              <a:solidFill>
                <a:schemeClr val="dk2"/>
              </a:solidFill>
              <a:latin typeface="Century Gothic"/>
              <a:ea typeface="Century Gothic"/>
              <a:cs typeface="Century Gothic"/>
              <a:sym typeface="Century Gothic"/>
            </a:endParaRPr>
          </a:p>
        </p:txBody>
      </p:sp>
      <p:sp>
        <p:nvSpPr>
          <p:cNvPr id="106" name="Google Shape;106;p17"/>
          <p:cNvSpPr/>
          <p:nvPr/>
        </p:nvSpPr>
        <p:spPr>
          <a:xfrm>
            <a:off x="13780957" y="4881468"/>
            <a:ext cx="29895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sitzen</a:t>
            </a:r>
            <a:endParaRPr i="1" sz="8100">
              <a:solidFill>
                <a:schemeClr val="dk2"/>
              </a:solidFill>
              <a:latin typeface="Century Gothic"/>
              <a:ea typeface="Century Gothic"/>
              <a:cs typeface="Century Gothic"/>
              <a:sym typeface="Century Gothic"/>
            </a:endParaRPr>
          </a:p>
        </p:txBody>
      </p:sp>
      <p:sp>
        <p:nvSpPr>
          <p:cNvPr id="107" name="Google Shape;107;p17"/>
          <p:cNvSpPr/>
          <p:nvPr/>
        </p:nvSpPr>
        <p:spPr>
          <a:xfrm>
            <a:off x="7836911" y="6267742"/>
            <a:ext cx="26139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Platz</a:t>
            </a:r>
            <a:endParaRPr sz="8100">
              <a:solidFill>
                <a:schemeClr val="dk2"/>
              </a:solidFill>
              <a:latin typeface="Century Gothic"/>
              <a:ea typeface="Century Gothic"/>
              <a:cs typeface="Century Gothic"/>
              <a:sym typeface="Century Gothic"/>
            </a:endParaRPr>
          </a:p>
        </p:txBody>
      </p:sp>
      <p:sp>
        <p:nvSpPr>
          <p:cNvPr id="108" name="Google Shape;108;p17"/>
          <p:cNvSpPr/>
          <p:nvPr/>
        </p:nvSpPr>
        <p:spPr>
          <a:xfrm>
            <a:off x="13923034" y="902607"/>
            <a:ext cx="26598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zehn</a:t>
            </a:r>
            <a:endParaRPr sz="8100">
              <a:solidFill>
                <a:schemeClr val="dk2"/>
              </a:solidFill>
              <a:latin typeface="Century Gothic"/>
              <a:ea typeface="Century Gothic"/>
              <a:cs typeface="Century Gothic"/>
              <a:sym typeface="Century Gothic"/>
            </a:endParaRPr>
          </a:p>
        </p:txBody>
      </p:sp>
      <p:pic>
        <p:nvPicPr>
          <p:cNvPr descr="dining room" id="109" name="Google Shape;109;p17"/>
          <p:cNvPicPr preferRelativeResize="0"/>
          <p:nvPr/>
        </p:nvPicPr>
        <p:blipFill rotWithShape="1">
          <a:blip r:embed="rId3">
            <a:alphaModFix/>
          </a:blip>
          <a:srcRect b="0" l="0" r="0" t="0"/>
          <a:stretch/>
        </p:blipFill>
        <p:spPr>
          <a:xfrm>
            <a:off x="1809889" y="2299610"/>
            <a:ext cx="2761848" cy="1956309"/>
          </a:xfrm>
          <a:prstGeom prst="rect">
            <a:avLst/>
          </a:prstGeom>
          <a:noFill/>
          <a:ln>
            <a:noFill/>
          </a:ln>
        </p:spPr>
      </p:pic>
      <p:pic>
        <p:nvPicPr>
          <p:cNvPr descr="person sitting" id="110" name="Google Shape;110;p17"/>
          <p:cNvPicPr preferRelativeResize="0"/>
          <p:nvPr/>
        </p:nvPicPr>
        <p:blipFill rotWithShape="1">
          <a:blip r:embed="rId4">
            <a:alphaModFix/>
          </a:blip>
          <a:srcRect b="0" l="0" r="0" t="0"/>
          <a:stretch/>
        </p:blipFill>
        <p:spPr>
          <a:xfrm>
            <a:off x="14422863" y="6230475"/>
            <a:ext cx="1840419" cy="2516920"/>
          </a:xfrm>
          <a:prstGeom prst="rect">
            <a:avLst/>
          </a:prstGeom>
          <a:noFill/>
          <a:ln>
            <a:noFill/>
          </a:ln>
        </p:spPr>
      </p:pic>
      <p:grpSp>
        <p:nvGrpSpPr>
          <p:cNvPr descr="number 10" id="111" name="Google Shape;111;p17"/>
          <p:cNvGrpSpPr/>
          <p:nvPr/>
        </p:nvGrpSpPr>
        <p:grpSpPr>
          <a:xfrm>
            <a:off x="13728621" y="2327140"/>
            <a:ext cx="2940783" cy="2027140"/>
            <a:chOff x="9152414" y="1551427"/>
            <a:chExt cx="1960522" cy="1351426"/>
          </a:xfrm>
        </p:grpSpPr>
        <p:pic>
          <p:nvPicPr>
            <p:cNvPr id="112" name="Google Shape;112;p17"/>
            <p:cNvPicPr preferRelativeResize="0"/>
            <p:nvPr/>
          </p:nvPicPr>
          <p:blipFill rotWithShape="1">
            <a:blip r:embed="rId5">
              <a:alphaModFix/>
            </a:blip>
            <a:srcRect b="0" l="0" r="0" t="0"/>
            <a:stretch/>
          </p:blipFill>
          <p:spPr>
            <a:xfrm>
              <a:off x="9152414" y="1551427"/>
              <a:ext cx="946683" cy="1351426"/>
            </a:xfrm>
            <a:prstGeom prst="rect">
              <a:avLst/>
            </a:prstGeom>
            <a:noFill/>
            <a:ln>
              <a:noFill/>
            </a:ln>
          </p:spPr>
        </p:pic>
        <p:pic>
          <p:nvPicPr>
            <p:cNvPr id="113" name="Google Shape;113;p17"/>
            <p:cNvPicPr preferRelativeResize="0"/>
            <p:nvPr/>
          </p:nvPicPr>
          <p:blipFill rotWithShape="1">
            <a:blip r:embed="rId6">
              <a:alphaModFix/>
            </a:blip>
            <a:srcRect b="0" l="0" r="0" t="0"/>
            <a:stretch/>
          </p:blipFill>
          <p:spPr>
            <a:xfrm>
              <a:off x="10183732" y="1551427"/>
              <a:ext cx="929204" cy="1327434"/>
            </a:xfrm>
            <a:prstGeom prst="rect">
              <a:avLst/>
            </a:prstGeom>
            <a:noFill/>
            <a:ln>
              <a:noFill/>
            </a:ln>
          </p:spPr>
        </p:pic>
      </p:grpSp>
      <p:pic>
        <p:nvPicPr>
          <p:cNvPr descr="doctor" id="114" name="Google Shape;114;p17"/>
          <p:cNvPicPr preferRelativeResize="0"/>
          <p:nvPr/>
        </p:nvPicPr>
        <p:blipFill rotWithShape="1">
          <a:blip r:embed="rId7">
            <a:alphaModFix/>
          </a:blip>
          <a:srcRect b="0" l="0" r="0" t="0"/>
          <a:stretch/>
        </p:blipFill>
        <p:spPr>
          <a:xfrm>
            <a:off x="2497409" y="6104282"/>
            <a:ext cx="1114704" cy="3234830"/>
          </a:xfrm>
          <a:prstGeom prst="rect">
            <a:avLst/>
          </a:prstGeom>
          <a:noFill/>
          <a:ln>
            <a:noFill/>
          </a:ln>
        </p:spPr>
      </p:pic>
      <p:grpSp>
        <p:nvGrpSpPr>
          <p:cNvPr descr="checkmark next to an orange bench" id="115" name="Google Shape;115;p17"/>
          <p:cNvGrpSpPr/>
          <p:nvPr/>
        </p:nvGrpSpPr>
        <p:grpSpPr>
          <a:xfrm>
            <a:off x="7282940" y="7594211"/>
            <a:ext cx="2998106" cy="1825599"/>
            <a:chOff x="4855293" y="5062807"/>
            <a:chExt cx="1998737" cy="1217066"/>
          </a:xfrm>
        </p:grpSpPr>
        <p:grpSp>
          <p:nvGrpSpPr>
            <p:cNvPr id="116" name="Google Shape;116;p17"/>
            <p:cNvGrpSpPr/>
            <p:nvPr/>
          </p:nvGrpSpPr>
          <p:grpSpPr>
            <a:xfrm>
              <a:off x="4855293" y="5101997"/>
              <a:ext cx="1103593" cy="1177876"/>
              <a:chOff x="1815157" y="3608524"/>
              <a:chExt cx="1989172" cy="1804621"/>
            </a:xfrm>
          </p:grpSpPr>
          <p:pic>
            <p:nvPicPr>
              <p:cNvPr id="117" name="Google Shape;117;p17"/>
              <p:cNvPicPr preferRelativeResize="0"/>
              <p:nvPr/>
            </p:nvPicPr>
            <p:blipFill rotWithShape="1">
              <a:blip r:embed="rId8">
                <a:alphaModFix/>
              </a:blip>
              <a:srcRect b="0" l="0" r="0" t="0"/>
              <a:stretch/>
            </p:blipFill>
            <p:spPr>
              <a:xfrm>
                <a:off x="1815157" y="4309154"/>
                <a:ext cx="1989172" cy="1103991"/>
              </a:xfrm>
              <a:prstGeom prst="rect">
                <a:avLst/>
              </a:prstGeom>
              <a:noFill/>
              <a:ln>
                <a:noFill/>
              </a:ln>
            </p:spPr>
          </p:pic>
          <p:pic>
            <p:nvPicPr>
              <p:cNvPr id="118" name="Google Shape;118;p17"/>
              <p:cNvPicPr preferRelativeResize="0"/>
              <p:nvPr/>
            </p:nvPicPr>
            <p:blipFill rotWithShape="1">
              <a:blip r:embed="rId9">
                <a:alphaModFix/>
              </a:blip>
              <a:srcRect b="0" l="0" r="0" t="0"/>
              <a:stretch/>
            </p:blipFill>
            <p:spPr>
              <a:xfrm>
                <a:off x="2895136" y="3608524"/>
                <a:ext cx="757452" cy="789012"/>
              </a:xfrm>
              <a:prstGeom prst="rect">
                <a:avLst/>
              </a:prstGeom>
              <a:noFill/>
              <a:ln>
                <a:noFill/>
              </a:ln>
            </p:spPr>
          </p:pic>
        </p:grpSp>
        <p:grpSp>
          <p:nvGrpSpPr>
            <p:cNvPr id="119" name="Google Shape;119;p17"/>
            <p:cNvGrpSpPr/>
            <p:nvPr/>
          </p:nvGrpSpPr>
          <p:grpSpPr>
            <a:xfrm>
              <a:off x="6307979" y="5062807"/>
              <a:ext cx="546052" cy="1216657"/>
              <a:chOff x="2073444" y="3240087"/>
              <a:chExt cx="935661" cy="2084745"/>
            </a:xfrm>
          </p:grpSpPr>
          <p:pic>
            <p:nvPicPr>
              <p:cNvPr id="120" name="Google Shape;120;p17"/>
              <p:cNvPicPr preferRelativeResize="0"/>
              <p:nvPr/>
            </p:nvPicPr>
            <p:blipFill rotWithShape="1">
              <a:blip r:embed="rId10">
                <a:alphaModFix/>
              </a:blip>
              <a:srcRect b="0" l="0" r="0" t="0"/>
              <a:stretch/>
            </p:blipFill>
            <p:spPr>
              <a:xfrm>
                <a:off x="2073444" y="3935306"/>
                <a:ext cx="935661" cy="1389526"/>
              </a:xfrm>
              <a:prstGeom prst="rect">
                <a:avLst/>
              </a:prstGeom>
              <a:noFill/>
              <a:ln>
                <a:noFill/>
              </a:ln>
            </p:spPr>
          </p:pic>
          <p:pic>
            <p:nvPicPr>
              <p:cNvPr id="121" name="Google Shape;121;p17"/>
              <p:cNvPicPr preferRelativeResize="0"/>
              <p:nvPr/>
            </p:nvPicPr>
            <p:blipFill rotWithShape="1">
              <a:blip r:embed="rId11">
                <a:alphaModFix/>
              </a:blip>
              <a:srcRect b="0" l="0" r="0" t="0"/>
              <a:stretch/>
            </p:blipFill>
            <p:spPr>
              <a:xfrm>
                <a:off x="2324837" y="3240087"/>
                <a:ext cx="581170" cy="662795"/>
              </a:xfrm>
              <a:prstGeom prst="rect">
                <a:avLst/>
              </a:prstGeom>
              <a:noFill/>
              <a:ln>
                <a:noFill/>
              </a:ln>
            </p:spPr>
          </p:pic>
        </p:grpSp>
      </p:grpSp>
      <p:pic>
        <p:nvPicPr>
          <p:cNvPr descr="train" id="122" name="Google Shape;122;p17"/>
          <p:cNvPicPr preferRelativeResize="0"/>
          <p:nvPr/>
        </p:nvPicPr>
        <p:blipFill rotWithShape="1">
          <a:blip r:embed="rId12">
            <a:alphaModFix/>
          </a:blip>
          <a:srcRect b="0" l="0" r="0" t="0"/>
          <a:stretch/>
        </p:blipFill>
        <p:spPr>
          <a:xfrm>
            <a:off x="7797793" y="2674832"/>
            <a:ext cx="2955527" cy="16653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nvSpPr>
        <p:spPr>
          <a:xfrm>
            <a:off x="478650" y="2698100"/>
            <a:ext cx="15562500" cy="614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2400">
              <a:solidFill>
                <a:schemeClr val="dk2"/>
              </a:solidFill>
              <a:highlight>
                <a:srgbClr val="FFFFFF"/>
              </a:highlight>
            </a:endParaRPr>
          </a:p>
          <a:p>
            <a:pPr indent="0" lvl="0" marL="0" rtl="0" algn="ctr">
              <a:lnSpc>
                <a:spcPct val="150000"/>
              </a:lnSpc>
              <a:spcBef>
                <a:spcPts val="900"/>
              </a:spcBef>
              <a:spcAft>
                <a:spcPts val="0"/>
              </a:spcAft>
              <a:buNone/>
            </a:pPr>
            <a:r>
              <a:rPr b="1" lang="en-GB" sz="5000">
                <a:solidFill>
                  <a:schemeClr val="dk2"/>
                </a:solidFill>
                <a:latin typeface="Montserrat"/>
                <a:ea typeface="Montserrat"/>
                <a:cs typeface="Montserrat"/>
                <a:sym typeface="Montserrat"/>
              </a:rPr>
              <a:t>Am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ehnten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ehnten um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 Uhr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a:t>
            </a:r>
            <a:endParaRPr b="1" sz="5000">
              <a:solidFill>
                <a:schemeClr val="dk2"/>
              </a:solidFill>
              <a:latin typeface="Montserrat"/>
              <a:ea typeface="Montserrat"/>
              <a:cs typeface="Montserrat"/>
              <a:sym typeface="Montserrat"/>
            </a:endParaRPr>
          </a:p>
          <a:p>
            <a:pPr indent="0" lvl="0" marL="0" rtl="0" algn="ctr">
              <a:lnSpc>
                <a:spcPct val="150000"/>
              </a:lnSpc>
              <a:spcBef>
                <a:spcPts val="0"/>
              </a:spcBef>
              <a:spcAft>
                <a:spcPts val="0"/>
              </a:spcAft>
              <a:buNone/>
            </a:pP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ogen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ahme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iegen </a:t>
            </a:r>
            <a:endParaRPr b="1" sz="5000">
              <a:solidFill>
                <a:schemeClr val="dk2"/>
              </a:solidFill>
              <a:latin typeface="Montserrat"/>
              <a:ea typeface="Montserrat"/>
              <a:cs typeface="Montserrat"/>
              <a:sym typeface="Montserrat"/>
            </a:endParaRPr>
          </a:p>
          <a:p>
            <a:pPr indent="0" lvl="0" marL="0" rtl="0" algn="ctr">
              <a:lnSpc>
                <a:spcPct val="150000"/>
              </a:lnSpc>
              <a:spcBef>
                <a:spcPts val="0"/>
              </a:spcBef>
              <a:spcAft>
                <a:spcPts val="0"/>
              </a:spcAft>
              <a:buNone/>
            </a:pP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ehn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entner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ucker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um </a:t>
            </a:r>
            <a:r>
              <a:rPr b="1" lang="en-GB" sz="5000" u="sng">
                <a:solidFill>
                  <a:schemeClr val="dk2"/>
                </a:solidFill>
                <a:latin typeface="Montserrat"/>
                <a:ea typeface="Montserrat"/>
                <a:cs typeface="Montserrat"/>
                <a:sym typeface="Montserrat"/>
              </a:rPr>
              <a:t>Z</a:t>
            </a:r>
            <a:r>
              <a:rPr b="1" lang="en-GB" sz="5000">
                <a:solidFill>
                  <a:schemeClr val="dk2"/>
                </a:solidFill>
                <a:latin typeface="Montserrat"/>
                <a:ea typeface="Montserrat"/>
                <a:cs typeface="Montserrat"/>
                <a:sym typeface="Montserrat"/>
              </a:rPr>
              <a:t>oo.</a:t>
            </a:r>
            <a:endParaRPr b="1" sz="5000">
              <a:solidFill>
                <a:schemeClr val="dk2"/>
              </a:solidFill>
              <a:latin typeface="Montserrat"/>
              <a:ea typeface="Montserrat"/>
              <a:cs typeface="Montserrat"/>
              <a:sym typeface="Montserrat"/>
            </a:endParaRPr>
          </a:p>
        </p:txBody>
      </p:sp>
      <p:pic>
        <p:nvPicPr>
          <p:cNvPr id="128" name="Google Shape;128;p18"/>
          <p:cNvPicPr preferRelativeResize="0"/>
          <p:nvPr/>
        </p:nvPicPr>
        <p:blipFill>
          <a:blip r:embed="rId3">
            <a:alphaModFix/>
          </a:blip>
          <a:stretch>
            <a:fillRect/>
          </a:stretch>
        </p:blipFill>
        <p:spPr>
          <a:xfrm>
            <a:off x="13435350" y="4272600"/>
            <a:ext cx="2605795" cy="2379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idx="4294967295" type="title"/>
          </p:nvPr>
        </p:nvSpPr>
        <p:spPr>
          <a:xfrm>
            <a:off x="7300317" y="0"/>
            <a:ext cx="3666000" cy="1853100"/>
          </a:xfrm>
          <a:prstGeom prst="rect">
            <a:avLst/>
          </a:prstGeom>
          <a:noFill/>
          <a:ln>
            <a:noFill/>
          </a:ln>
        </p:spPr>
        <p:txBody>
          <a:bodyPr anchorCtr="0" anchor="ctr" bIns="68550" lIns="137150" spcFirstLastPara="1" rIns="137150" wrap="square" tIns="68550">
            <a:noAutofit/>
          </a:bodyPr>
          <a:lstStyle/>
          <a:p>
            <a:pPr indent="0" lvl="0" marL="0" rtl="0" algn="ctr">
              <a:lnSpc>
                <a:spcPct val="90000"/>
              </a:lnSpc>
              <a:spcBef>
                <a:spcPts val="0"/>
              </a:spcBef>
              <a:spcAft>
                <a:spcPts val="0"/>
              </a:spcAft>
              <a:buClr>
                <a:srgbClr val="002060"/>
              </a:buClr>
              <a:buSzPts val="18000"/>
              <a:buFont typeface="Century Gothic"/>
              <a:buNone/>
            </a:pPr>
            <a:r>
              <a:rPr b="1" lang="en-GB" sz="18000">
                <a:solidFill>
                  <a:schemeClr val="dk2"/>
                </a:solidFill>
              </a:rPr>
              <a:t>v</a:t>
            </a:r>
            <a:endParaRPr sz="18000">
              <a:solidFill>
                <a:schemeClr val="dk2"/>
              </a:solidFill>
            </a:endParaRPr>
          </a:p>
        </p:txBody>
      </p:sp>
      <p:sp>
        <p:nvSpPr>
          <p:cNvPr id="134" name="Google Shape;134;p19"/>
          <p:cNvSpPr/>
          <p:nvPr/>
        </p:nvSpPr>
        <p:spPr>
          <a:xfrm>
            <a:off x="6350548" y="2238327"/>
            <a:ext cx="5704200" cy="3709800"/>
          </a:xfrm>
          <a:prstGeom prst="roundRect">
            <a:avLst>
              <a:gd fmla="val 16667" name="adj"/>
            </a:avLst>
          </a:prstGeom>
          <a:solidFill>
            <a:schemeClr val="lt1"/>
          </a:solidFill>
          <a:ln cap="flat" cmpd="sng" w="57150">
            <a:solidFill>
              <a:srgbClr val="000000"/>
            </a:solidFill>
            <a:prstDash val="solid"/>
            <a:miter lim="800000"/>
            <a:headEnd len="sm" w="sm" type="none"/>
            <a:tailEnd len="sm" w="sm" type="none"/>
          </a:ln>
        </p:spPr>
        <p:txBody>
          <a:bodyPr anchorCtr="0" anchor="b" bIns="68550" lIns="137150" spcFirstLastPara="1" rIns="137150" wrap="square" tIns="68550">
            <a:noAutofit/>
          </a:bodyPr>
          <a:lstStyle/>
          <a:p>
            <a:pPr indent="0" lvl="0" marL="0" marR="0" rtl="0" algn="ctr">
              <a:spcBef>
                <a:spcPts val="0"/>
              </a:spcBef>
              <a:spcAft>
                <a:spcPts val="0"/>
              </a:spcAft>
              <a:buNone/>
            </a:pPr>
            <a:r>
              <a:rPr lang="en-GB" sz="9900">
                <a:solidFill>
                  <a:schemeClr val="dk2"/>
                </a:solidFill>
                <a:latin typeface="Century Gothic"/>
                <a:ea typeface="Century Gothic"/>
                <a:cs typeface="Century Gothic"/>
                <a:sym typeface="Century Gothic"/>
              </a:rPr>
              <a:t>vor</a:t>
            </a:r>
            <a:endParaRPr sz="9900">
              <a:solidFill>
                <a:schemeClr val="dk2"/>
              </a:solidFill>
              <a:latin typeface="Century Gothic"/>
              <a:ea typeface="Century Gothic"/>
              <a:cs typeface="Century Gothic"/>
              <a:sym typeface="Century Gothic"/>
            </a:endParaRPr>
          </a:p>
        </p:txBody>
      </p:sp>
      <p:sp>
        <p:nvSpPr>
          <p:cNvPr id="135" name="Google Shape;135;p19"/>
          <p:cNvSpPr/>
          <p:nvPr/>
        </p:nvSpPr>
        <p:spPr>
          <a:xfrm>
            <a:off x="1392777" y="853332"/>
            <a:ext cx="34101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positiv</a:t>
            </a:r>
            <a:endParaRPr sz="8100">
              <a:solidFill>
                <a:schemeClr val="dk2"/>
              </a:solidFill>
              <a:latin typeface="Century Gothic"/>
              <a:ea typeface="Century Gothic"/>
              <a:cs typeface="Century Gothic"/>
              <a:sym typeface="Century Gothic"/>
            </a:endParaRPr>
          </a:p>
        </p:txBody>
      </p:sp>
      <p:sp>
        <p:nvSpPr>
          <p:cNvPr id="136" name="Google Shape;136;p19"/>
          <p:cNvSpPr/>
          <p:nvPr/>
        </p:nvSpPr>
        <p:spPr>
          <a:xfrm>
            <a:off x="6129113" y="5999721"/>
            <a:ext cx="6024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vergessen</a:t>
            </a:r>
            <a:endParaRPr sz="8100">
              <a:solidFill>
                <a:schemeClr val="dk2"/>
              </a:solidFill>
              <a:latin typeface="Century Gothic"/>
              <a:ea typeface="Century Gothic"/>
              <a:cs typeface="Century Gothic"/>
              <a:sym typeface="Century Gothic"/>
            </a:endParaRPr>
          </a:p>
        </p:txBody>
      </p:sp>
      <p:sp>
        <p:nvSpPr>
          <p:cNvPr id="137" name="Google Shape;137;p19"/>
          <p:cNvSpPr/>
          <p:nvPr/>
        </p:nvSpPr>
        <p:spPr>
          <a:xfrm>
            <a:off x="13603586" y="853332"/>
            <a:ext cx="35883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voll</a:t>
            </a:r>
            <a:endParaRPr i="1" sz="8100">
              <a:solidFill>
                <a:schemeClr val="dk2"/>
              </a:solidFill>
              <a:latin typeface="Century Gothic"/>
              <a:ea typeface="Century Gothic"/>
              <a:cs typeface="Century Gothic"/>
              <a:sym typeface="Century Gothic"/>
            </a:endParaRPr>
          </a:p>
        </p:txBody>
      </p:sp>
      <p:sp>
        <p:nvSpPr>
          <p:cNvPr id="138" name="Google Shape;138;p19"/>
          <p:cNvSpPr/>
          <p:nvPr/>
        </p:nvSpPr>
        <p:spPr>
          <a:xfrm>
            <a:off x="424606" y="5101626"/>
            <a:ext cx="54252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bevor</a:t>
            </a:r>
            <a:endParaRPr sz="2100">
              <a:solidFill>
                <a:schemeClr val="dk2"/>
              </a:solidFill>
            </a:endParaRPr>
          </a:p>
        </p:txBody>
      </p:sp>
      <p:sp>
        <p:nvSpPr>
          <p:cNvPr id="139" name="Google Shape;139;p19"/>
          <p:cNvSpPr/>
          <p:nvPr/>
        </p:nvSpPr>
        <p:spPr>
          <a:xfrm>
            <a:off x="13755834" y="5101626"/>
            <a:ext cx="3054000" cy="1385100"/>
          </a:xfrm>
          <a:prstGeom prst="rect">
            <a:avLst/>
          </a:prstGeom>
          <a:noFill/>
          <a:ln>
            <a:noFill/>
          </a:ln>
        </p:spPr>
        <p:txBody>
          <a:bodyPr anchorCtr="0" anchor="t" bIns="68550" lIns="137150" spcFirstLastPara="1" rIns="137150" wrap="square" tIns="68550">
            <a:noAutofit/>
          </a:bodyPr>
          <a:lstStyle/>
          <a:p>
            <a:pPr indent="0" lvl="0" marL="0" marR="0" rtl="0" algn="ctr">
              <a:spcBef>
                <a:spcPts val="0"/>
              </a:spcBef>
              <a:spcAft>
                <a:spcPts val="0"/>
              </a:spcAft>
              <a:buNone/>
            </a:pPr>
            <a:r>
              <a:rPr lang="en-GB" sz="8100">
                <a:solidFill>
                  <a:schemeClr val="dk2"/>
                </a:solidFill>
                <a:latin typeface="Century Gothic"/>
                <a:ea typeface="Century Gothic"/>
                <a:cs typeface="Century Gothic"/>
                <a:sym typeface="Century Gothic"/>
              </a:rPr>
              <a:t>Vater</a:t>
            </a:r>
            <a:endParaRPr sz="8100">
              <a:solidFill>
                <a:schemeClr val="dk2"/>
              </a:solidFill>
              <a:latin typeface="Century Gothic"/>
              <a:ea typeface="Century Gothic"/>
              <a:cs typeface="Century Gothic"/>
              <a:sym typeface="Century Gothic"/>
            </a:endParaRPr>
          </a:p>
        </p:txBody>
      </p:sp>
      <p:pic>
        <p:nvPicPr>
          <p:cNvPr descr="man in front of wall" id="140" name="Google Shape;140;p19"/>
          <p:cNvPicPr preferRelativeResize="0"/>
          <p:nvPr/>
        </p:nvPicPr>
        <p:blipFill rotWithShape="1">
          <a:blip r:embed="rId3">
            <a:alphaModFix/>
          </a:blip>
          <a:srcRect b="0" l="0" r="0" t="0"/>
          <a:stretch/>
        </p:blipFill>
        <p:spPr>
          <a:xfrm>
            <a:off x="8111094" y="2422570"/>
            <a:ext cx="2309173" cy="2093261"/>
          </a:xfrm>
          <a:prstGeom prst="rect">
            <a:avLst/>
          </a:prstGeom>
          <a:noFill/>
          <a:ln>
            <a:noFill/>
          </a:ln>
        </p:spPr>
      </p:pic>
      <p:pic>
        <p:nvPicPr>
          <p:cNvPr descr="father" id="141" name="Google Shape;141;p19"/>
          <p:cNvPicPr preferRelativeResize="0"/>
          <p:nvPr/>
        </p:nvPicPr>
        <p:blipFill rotWithShape="1">
          <a:blip r:embed="rId4">
            <a:alphaModFix/>
          </a:blip>
          <a:srcRect b="0" l="0" r="0" t="0"/>
          <a:stretch/>
        </p:blipFill>
        <p:spPr>
          <a:xfrm>
            <a:off x="14271274" y="6716992"/>
            <a:ext cx="2253085" cy="2295235"/>
          </a:xfrm>
          <a:prstGeom prst="rect">
            <a:avLst/>
          </a:prstGeom>
          <a:noFill/>
          <a:ln>
            <a:noFill/>
          </a:ln>
        </p:spPr>
      </p:pic>
      <p:pic>
        <p:nvPicPr>
          <p:cNvPr descr="plus sign" id="142" name="Google Shape;142;p19"/>
          <p:cNvPicPr preferRelativeResize="0"/>
          <p:nvPr/>
        </p:nvPicPr>
        <p:blipFill rotWithShape="1">
          <a:blip r:embed="rId5">
            <a:alphaModFix/>
          </a:blip>
          <a:srcRect b="0" l="0" r="0" t="0"/>
          <a:stretch/>
        </p:blipFill>
        <p:spPr>
          <a:xfrm>
            <a:off x="2036634" y="2325662"/>
            <a:ext cx="2072664" cy="2072664"/>
          </a:xfrm>
          <a:prstGeom prst="rect">
            <a:avLst/>
          </a:prstGeom>
          <a:noFill/>
          <a:ln>
            <a:noFill/>
          </a:ln>
        </p:spPr>
      </p:pic>
      <p:pic>
        <p:nvPicPr>
          <p:cNvPr descr="elephant with a question mark" id="143" name="Google Shape;143;p19"/>
          <p:cNvPicPr preferRelativeResize="0"/>
          <p:nvPr/>
        </p:nvPicPr>
        <p:blipFill rotWithShape="1">
          <a:blip r:embed="rId6">
            <a:alphaModFix/>
          </a:blip>
          <a:srcRect b="0" l="0" r="0" t="0"/>
          <a:stretch/>
        </p:blipFill>
        <p:spPr>
          <a:xfrm>
            <a:off x="8217462" y="7209206"/>
            <a:ext cx="1853077" cy="2316345"/>
          </a:xfrm>
          <a:prstGeom prst="rect">
            <a:avLst/>
          </a:prstGeom>
          <a:noFill/>
          <a:ln>
            <a:noFill/>
          </a:ln>
        </p:spPr>
      </p:pic>
      <p:pic>
        <p:nvPicPr>
          <p:cNvPr descr="trash bin" id="144" name="Google Shape;144;p19"/>
          <p:cNvPicPr preferRelativeResize="0"/>
          <p:nvPr/>
        </p:nvPicPr>
        <p:blipFill rotWithShape="1">
          <a:blip r:embed="rId7">
            <a:alphaModFix/>
          </a:blip>
          <a:srcRect b="0" l="0" r="0" t="0"/>
          <a:stretch/>
        </p:blipFill>
        <p:spPr>
          <a:xfrm>
            <a:off x="14658380" y="2629484"/>
            <a:ext cx="1478874" cy="2080986"/>
          </a:xfrm>
          <a:prstGeom prst="rect">
            <a:avLst/>
          </a:prstGeom>
          <a:noFill/>
          <a:ln>
            <a:noFill/>
          </a:ln>
        </p:spPr>
      </p:pic>
      <p:pic>
        <p:nvPicPr>
          <p:cNvPr descr="clock" id="145" name="Google Shape;145;p19"/>
          <p:cNvPicPr preferRelativeResize="0"/>
          <p:nvPr/>
        </p:nvPicPr>
        <p:blipFill rotWithShape="1">
          <a:blip r:embed="rId8">
            <a:alphaModFix/>
          </a:blip>
          <a:srcRect b="0" l="0" r="0" t="0"/>
          <a:stretch/>
        </p:blipFill>
        <p:spPr>
          <a:xfrm>
            <a:off x="1546627" y="7384716"/>
            <a:ext cx="1526338" cy="1539186"/>
          </a:xfrm>
          <a:prstGeom prst="rect">
            <a:avLst/>
          </a:prstGeom>
          <a:noFill/>
          <a:ln>
            <a:noFill/>
          </a:ln>
        </p:spPr>
      </p:pic>
      <p:pic>
        <p:nvPicPr>
          <p:cNvPr descr="clock" id="146" name="Google Shape;146;p19"/>
          <p:cNvPicPr preferRelativeResize="0"/>
          <p:nvPr/>
        </p:nvPicPr>
        <p:blipFill rotWithShape="1">
          <a:blip r:embed="rId9">
            <a:alphaModFix/>
          </a:blip>
          <a:srcRect b="0" l="0" r="0" t="0"/>
          <a:stretch/>
        </p:blipFill>
        <p:spPr>
          <a:xfrm>
            <a:off x="3367913" y="7397043"/>
            <a:ext cx="1555374" cy="1526859"/>
          </a:xfrm>
          <a:prstGeom prst="rect">
            <a:avLst/>
          </a:prstGeom>
          <a:noFill/>
          <a:ln>
            <a:noFill/>
          </a:ln>
        </p:spPr>
      </p:pic>
      <p:cxnSp>
        <p:nvCxnSpPr>
          <p:cNvPr descr="arrow pointing to clock on the left" id="147" name="Google Shape;147;p19"/>
          <p:cNvCxnSpPr/>
          <p:nvPr/>
        </p:nvCxnSpPr>
        <p:spPr>
          <a:xfrm flipH="1">
            <a:off x="2808948" y="6384836"/>
            <a:ext cx="935700" cy="1098900"/>
          </a:xfrm>
          <a:prstGeom prst="straightConnector1">
            <a:avLst/>
          </a:prstGeom>
          <a:noFill/>
          <a:ln cap="flat" cmpd="sng" w="76200">
            <a:solidFill>
              <a:srgbClr val="000000"/>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aphicFrame>
        <p:nvGraphicFramePr>
          <p:cNvPr id="152" name="Google Shape;152;p20"/>
          <p:cNvGraphicFramePr/>
          <p:nvPr/>
        </p:nvGraphicFramePr>
        <p:xfrm>
          <a:off x="835350" y="498950"/>
          <a:ext cx="3000000" cy="3000000"/>
        </p:xfrm>
        <a:graphic>
          <a:graphicData uri="http://schemas.openxmlformats.org/drawingml/2006/table">
            <a:tbl>
              <a:tblPr>
                <a:noFill/>
                <a:tableStyleId>{530D9CE1-6B09-4877-999C-8B0C00150BFC}</a:tableStyleId>
              </a:tblPr>
              <a:tblGrid>
                <a:gridCol w="5338675"/>
                <a:gridCol w="6197750"/>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wollen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a:t>
                      </a:r>
                      <a:r>
                        <a:rPr lang="en-GB" sz="3200">
                          <a:solidFill>
                            <a:schemeClr val="dk2"/>
                          </a:solidFill>
                          <a:latin typeface="Montserrat"/>
                          <a:ea typeface="Montserrat"/>
                          <a:cs typeface="Montserrat"/>
                          <a:sym typeface="Montserrat"/>
                        </a:rPr>
                        <a:t>o </a:t>
                      </a:r>
                      <a:r>
                        <a:rPr lang="en-GB" sz="3200">
                          <a:solidFill>
                            <a:schemeClr val="dk2"/>
                          </a:solidFill>
                          <a:latin typeface="Montserrat"/>
                          <a:ea typeface="Montserrat"/>
                          <a:cs typeface="Montserrat"/>
                          <a:sym typeface="Montserrat"/>
                        </a:rPr>
                        <a:t>want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müssen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have to, must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jede/r/s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every</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können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able to, can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legen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lay, laying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gewinnen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win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werfen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throw, throwing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das Ziel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aim, goal, target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dürfen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allowed to / may</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Mitte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middle, centre</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53" name="Google Shape;153;p20"/>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p:nvPr/>
        </p:nvSpPr>
        <p:spPr>
          <a:xfrm>
            <a:off x="1292350" y="141220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a:off x="7740025" y="137875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p:nvPr/>
        </p:nvSpPr>
        <p:spPr>
          <a:xfrm>
            <a:off x="10579263" y="137875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
          <p:cNvSpPr/>
          <p:nvPr/>
        </p:nvSpPr>
        <p:spPr>
          <a:xfrm>
            <a:off x="13391150" y="137875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5824813" y="4323825"/>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9307063" y="4323825"/>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 name="Google Shape;164;p21"/>
          <p:cNvCxnSpPr/>
          <p:nvPr/>
        </p:nvCxnSpPr>
        <p:spPr>
          <a:xfrm>
            <a:off x="4273338"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165" name="Google Shape;165;p21"/>
          <p:cNvCxnSpPr/>
          <p:nvPr/>
        </p:nvCxnSpPr>
        <p:spPr>
          <a:xfrm>
            <a:off x="1099875" y="4183800"/>
            <a:ext cx="15160800" cy="64800"/>
          </a:xfrm>
          <a:prstGeom prst="straightConnector1">
            <a:avLst/>
          </a:prstGeom>
          <a:noFill/>
          <a:ln cap="flat" cmpd="sng" w="19050">
            <a:solidFill>
              <a:schemeClr val="dk2"/>
            </a:solidFill>
            <a:prstDash val="dashDot"/>
            <a:round/>
            <a:headEnd len="med" w="med" type="none"/>
            <a:tailEnd len="med" w="med" type="none"/>
          </a:ln>
        </p:spPr>
      </p:cxnSp>
      <p:sp>
        <p:nvSpPr>
          <p:cNvPr id="166" name="Google Shape;166;p21"/>
          <p:cNvSpPr txBox="1"/>
          <p:nvPr/>
        </p:nvSpPr>
        <p:spPr>
          <a:xfrm>
            <a:off x="733225" y="329350"/>
            <a:ext cx="68796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latin typeface="Montserrat"/>
                <a:ea typeface="Montserrat"/>
                <a:cs typeface="Montserrat"/>
                <a:sym typeface="Montserrat"/>
              </a:rPr>
              <a:t>können</a:t>
            </a:r>
            <a:r>
              <a:rPr b="1" lang="en-GB" sz="4000">
                <a:latin typeface="Montserrat"/>
                <a:ea typeface="Montserrat"/>
                <a:cs typeface="Montserrat"/>
                <a:sym typeface="Montserrat"/>
              </a:rPr>
              <a:t> - </a:t>
            </a:r>
            <a:r>
              <a:rPr b="1" lang="en-GB" sz="3000">
                <a:latin typeface="Montserrat"/>
                <a:ea typeface="Montserrat"/>
                <a:cs typeface="Montserrat"/>
                <a:sym typeface="Montserrat"/>
              </a:rPr>
              <a:t>can / to be able to</a:t>
            </a:r>
            <a:r>
              <a:rPr b="1" lang="en-GB" sz="4000">
                <a:latin typeface="Montserrat"/>
                <a:ea typeface="Montserrat"/>
                <a:cs typeface="Montserrat"/>
                <a:sym typeface="Montserrat"/>
              </a:rPr>
              <a:t> </a:t>
            </a:r>
            <a:endParaRPr b="1" sz="4000">
              <a:latin typeface="Montserrat"/>
              <a:ea typeface="Montserrat"/>
              <a:cs typeface="Montserrat"/>
              <a:sym typeface="Montserrat"/>
            </a:endParaRPr>
          </a:p>
        </p:txBody>
      </p:sp>
      <p:pic>
        <p:nvPicPr>
          <p:cNvPr id="167" name="Google Shape;167;p21"/>
          <p:cNvPicPr preferRelativeResize="0"/>
          <p:nvPr/>
        </p:nvPicPr>
        <p:blipFill rotWithShape="1">
          <a:blip r:embed="rId3">
            <a:alphaModFix/>
          </a:blip>
          <a:srcRect b="7550" l="37364" r="34478" t="16714"/>
          <a:stretch/>
        </p:blipFill>
        <p:spPr>
          <a:xfrm>
            <a:off x="2242875" y="1472338"/>
            <a:ext cx="670809" cy="1457999"/>
          </a:xfrm>
          <a:prstGeom prst="rect">
            <a:avLst/>
          </a:prstGeom>
          <a:noFill/>
          <a:ln>
            <a:noFill/>
          </a:ln>
        </p:spPr>
      </p:pic>
      <p:pic>
        <p:nvPicPr>
          <p:cNvPr id="168" name="Google Shape;168;p21"/>
          <p:cNvPicPr preferRelativeResize="0"/>
          <p:nvPr/>
        </p:nvPicPr>
        <p:blipFill rotWithShape="1">
          <a:blip r:embed="rId4">
            <a:alphaModFix/>
          </a:blip>
          <a:srcRect b="7547" l="11134" r="8239" t="7750"/>
          <a:stretch/>
        </p:blipFill>
        <p:spPr>
          <a:xfrm>
            <a:off x="8292812" y="1565363"/>
            <a:ext cx="1689225" cy="1271951"/>
          </a:xfrm>
          <a:prstGeom prst="rect">
            <a:avLst/>
          </a:prstGeom>
          <a:noFill/>
          <a:ln>
            <a:noFill/>
          </a:ln>
        </p:spPr>
      </p:pic>
      <p:pic>
        <p:nvPicPr>
          <p:cNvPr id="169" name="Google Shape;169;p21"/>
          <p:cNvPicPr preferRelativeResize="0"/>
          <p:nvPr/>
        </p:nvPicPr>
        <p:blipFill rotWithShape="1">
          <a:blip r:embed="rId5">
            <a:alphaModFix/>
          </a:blip>
          <a:srcRect b="10124" l="13024" r="8228" t="5079"/>
          <a:stretch/>
        </p:blipFill>
        <p:spPr>
          <a:xfrm>
            <a:off x="11152050" y="1548788"/>
            <a:ext cx="1689225" cy="1305099"/>
          </a:xfrm>
          <a:prstGeom prst="rect">
            <a:avLst/>
          </a:prstGeom>
          <a:noFill/>
          <a:ln>
            <a:noFill/>
          </a:ln>
        </p:spPr>
      </p:pic>
      <p:pic>
        <p:nvPicPr>
          <p:cNvPr id="170" name="Google Shape;170;p21"/>
          <p:cNvPicPr preferRelativeResize="0"/>
          <p:nvPr/>
        </p:nvPicPr>
        <p:blipFill>
          <a:blip r:embed="rId6">
            <a:alphaModFix/>
          </a:blip>
          <a:stretch>
            <a:fillRect/>
          </a:stretch>
        </p:blipFill>
        <p:spPr>
          <a:xfrm>
            <a:off x="14407813" y="1637930"/>
            <a:ext cx="670824" cy="1126819"/>
          </a:xfrm>
          <a:prstGeom prst="rect">
            <a:avLst/>
          </a:prstGeom>
          <a:noFill/>
          <a:ln cap="flat" cmpd="sng" w="9525">
            <a:solidFill>
              <a:srgbClr val="000000"/>
            </a:solidFill>
            <a:prstDash val="solid"/>
            <a:round/>
            <a:headEnd len="sm" w="sm" type="none"/>
            <a:tailEnd len="sm" w="sm" type="none"/>
          </a:ln>
        </p:spPr>
      </p:pic>
      <p:pic>
        <p:nvPicPr>
          <p:cNvPr id="171" name="Google Shape;171;p21"/>
          <p:cNvPicPr preferRelativeResize="0"/>
          <p:nvPr/>
        </p:nvPicPr>
        <p:blipFill rotWithShape="1">
          <a:blip r:embed="rId7">
            <a:alphaModFix/>
          </a:blip>
          <a:srcRect b="6517" l="8807" r="10168" t="5523"/>
          <a:stretch/>
        </p:blipFill>
        <p:spPr>
          <a:xfrm>
            <a:off x="6377588" y="4400052"/>
            <a:ext cx="1689229" cy="1271976"/>
          </a:xfrm>
          <a:prstGeom prst="rect">
            <a:avLst/>
          </a:prstGeom>
          <a:noFill/>
          <a:ln>
            <a:noFill/>
          </a:ln>
        </p:spPr>
      </p:pic>
      <p:pic>
        <p:nvPicPr>
          <p:cNvPr id="172" name="Google Shape;172;p21"/>
          <p:cNvPicPr preferRelativeResize="0"/>
          <p:nvPr/>
        </p:nvPicPr>
        <p:blipFill rotWithShape="1">
          <a:blip r:embed="rId8">
            <a:alphaModFix/>
          </a:blip>
          <a:srcRect b="10124" l="9395" r="5577" t="5079"/>
          <a:stretch/>
        </p:blipFill>
        <p:spPr>
          <a:xfrm>
            <a:off x="9955007" y="4520441"/>
            <a:ext cx="1498393" cy="1031190"/>
          </a:xfrm>
          <a:prstGeom prst="rect">
            <a:avLst/>
          </a:prstGeom>
          <a:noFill/>
          <a:ln>
            <a:noFill/>
          </a:ln>
        </p:spPr>
      </p:pic>
      <p:pic>
        <p:nvPicPr>
          <p:cNvPr id="173" name="Google Shape;173;p21"/>
          <p:cNvPicPr preferRelativeResize="0"/>
          <p:nvPr/>
        </p:nvPicPr>
        <p:blipFill rotWithShape="1">
          <a:blip r:embed="rId9">
            <a:alphaModFix/>
          </a:blip>
          <a:srcRect b="5624" l="17028" r="13241" t="11298"/>
          <a:stretch/>
        </p:blipFill>
        <p:spPr>
          <a:xfrm>
            <a:off x="5291975" y="1472350"/>
            <a:ext cx="1509674" cy="1264187"/>
          </a:xfrm>
          <a:prstGeom prst="rect">
            <a:avLst/>
          </a:prstGeom>
          <a:noFill/>
          <a:ln>
            <a:noFill/>
          </a:ln>
        </p:spPr>
      </p:pic>
      <p:sp>
        <p:nvSpPr>
          <p:cNvPr id="174" name="Google Shape;174;p21"/>
          <p:cNvSpPr txBox="1"/>
          <p:nvPr/>
        </p:nvSpPr>
        <p:spPr>
          <a:xfrm>
            <a:off x="5572350" y="5981050"/>
            <a:ext cx="32997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wir können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75" name="Google Shape;175;p21"/>
          <p:cNvSpPr txBox="1"/>
          <p:nvPr/>
        </p:nvSpPr>
        <p:spPr>
          <a:xfrm>
            <a:off x="9054350" y="5981050"/>
            <a:ext cx="32997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sie können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cxnSp>
        <p:nvCxnSpPr>
          <p:cNvPr id="176" name="Google Shape;176;p21"/>
          <p:cNvCxnSpPr/>
          <p:nvPr/>
        </p:nvCxnSpPr>
        <p:spPr>
          <a:xfrm>
            <a:off x="7552813"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177" name="Google Shape;177;p21"/>
          <p:cNvCxnSpPr/>
          <p:nvPr/>
        </p:nvCxnSpPr>
        <p:spPr>
          <a:xfrm>
            <a:off x="10686925"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178" name="Google Shape;178;p21"/>
          <p:cNvCxnSpPr/>
          <p:nvPr/>
        </p:nvCxnSpPr>
        <p:spPr>
          <a:xfrm>
            <a:off x="13271300" y="1364400"/>
            <a:ext cx="35100" cy="2819400"/>
          </a:xfrm>
          <a:prstGeom prst="straightConnector1">
            <a:avLst/>
          </a:prstGeom>
          <a:noFill/>
          <a:ln cap="flat" cmpd="sng" w="19050">
            <a:solidFill>
              <a:schemeClr val="dk2"/>
            </a:solidFill>
            <a:prstDash val="dashDot"/>
            <a:round/>
            <a:headEnd len="med" w="med" type="none"/>
            <a:tailEnd len="med" w="med" type="none"/>
          </a:ln>
        </p:spPr>
      </p:cxnSp>
      <p:sp>
        <p:nvSpPr>
          <p:cNvPr id="179" name="Google Shape;179;p21"/>
          <p:cNvSpPr txBox="1"/>
          <p:nvPr/>
        </p:nvSpPr>
        <p:spPr>
          <a:xfrm>
            <a:off x="1383000" y="31688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ich kann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80" name="Google Shape;180;p21"/>
          <p:cNvSpPr txBox="1"/>
          <p:nvPr/>
        </p:nvSpPr>
        <p:spPr>
          <a:xfrm>
            <a:off x="4578538" y="32306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du kannst</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81" name="Google Shape;181;p21"/>
          <p:cNvSpPr txBox="1"/>
          <p:nvPr/>
        </p:nvSpPr>
        <p:spPr>
          <a:xfrm>
            <a:off x="7858000" y="3230475"/>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er kann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82" name="Google Shape;182;p21"/>
          <p:cNvSpPr txBox="1"/>
          <p:nvPr/>
        </p:nvSpPr>
        <p:spPr>
          <a:xfrm>
            <a:off x="10644563" y="3206838"/>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sie kann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83" name="Google Shape;183;p21"/>
          <p:cNvSpPr txBox="1"/>
          <p:nvPr/>
        </p:nvSpPr>
        <p:spPr>
          <a:xfrm>
            <a:off x="13467325" y="32306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man kann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184" name="Google Shape;184;p21"/>
          <p:cNvSpPr/>
          <p:nvPr/>
        </p:nvSpPr>
        <p:spPr>
          <a:xfrm>
            <a:off x="6535750" y="3327538"/>
            <a:ext cx="670800" cy="6339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2"/>
          <p:cNvSpPr/>
          <p:nvPr/>
        </p:nvSpPr>
        <p:spPr>
          <a:xfrm>
            <a:off x="1208450" y="1378175"/>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p:nvPr/>
        </p:nvSpPr>
        <p:spPr>
          <a:xfrm>
            <a:off x="7740025" y="149915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p:nvPr/>
        </p:nvSpPr>
        <p:spPr>
          <a:xfrm>
            <a:off x="10599263" y="145495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2"/>
          <p:cNvSpPr/>
          <p:nvPr/>
        </p:nvSpPr>
        <p:spPr>
          <a:xfrm>
            <a:off x="13431150" y="1440600"/>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p:nvPr/>
        </p:nvSpPr>
        <p:spPr>
          <a:xfrm>
            <a:off x="5824800" y="4286213"/>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2"/>
          <p:cNvSpPr/>
          <p:nvPr/>
        </p:nvSpPr>
        <p:spPr>
          <a:xfrm>
            <a:off x="9307063" y="4260025"/>
            <a:ext cx="2794800" cy="2533200"/>
          </a:xfrm>
          <a:prstGeom prst="roundRect">
            <a:avLst>
              <a:gd fmla="val 16667" name="adj"/>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5" name="Google Shape;195;p22"/>
          <p:cNvCxnSpPr/>
          <p:nvPr/>
        </p:nvCxnSpPr>
        <p:spPr>
          <a:xfrm>
            <a:off x="4273338"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196" name="Google Shape;196;p22"/>
          <p:cNvCxnSpPr/>
          <p:nvPr/>
        </p:nvCxnSpPr>
        <p:spPr>
          <a:xfrm>
            <a:off x="1099875" y="4183800"/>
            <a:ext cx="15160800" cy="64800"/>
          </a:xfrm>
          <a:prstGeom prst="straightConnector1">
            <a:avLst/>
          </a:prstGeom>
          <a:noFill/>
          <a:ln cap="flat" cmpd="sng" w="19050">
            <a:solidFill>
              <a:schemeClr val="dk2"/>
            </a:solidFill>
            <a:prstDash val="dashDot"/>
            <a:round/>
            <a:headEnd len="med" w="med" type="none"/>
            <a:tailEnd len="med" w="med" type="none"/>
          </a:ln>
        </p:spPr>
      </p:cxnSp>
      <p:sp>
        <p:nvSpPr>
          <p:cNvPr id="197" name="Google Shape;197;p22"/>
          <p:cNvSpPr txBox="1"/>
          <p:nvPr/>
        </p:nvSpPr>
        <p:spPr>
          <a:xfrm>
            <a:off x="733225" y="329350"/>
            <a:ext cx="47013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latin typeface="Montserrat"/>
                <a:ea typeface="Montserrat"/>
                <a:cs typeface="Montserrat"/>
                <a:sym typeface="Montserrat"/>
              </a:rPr>
              <a:t>woll</a:t>
            </a:r>
            <a:r>
              <a:rPr b="1" lang="en-GB" sz="3600">
                <a:latin typeface="Montserrat"/>
                <a:ea typeface="Montserrat"/>
                <a:cs typeface="Montserrat"/>
                <a:sym typeface="Montserrat"/>
              </a:rPr>
              <a:t>en</a:t>
            </a:r>
            <a:r>
              <a:rPr b="1" lang="en-GB" sz="4000">
                <a:latin typeface="Montserrat"/>
                <a:ea typeface="Montserrat"/>
                <a:cs typeface="Montserrat"/>
                <a:sym typeface="Montserrat"/>
              </a:rPr>
              <a:t> - </a:t>
            </a:r>
            <a:r>
              <a:rPr b="1" lang="en-GB" sz="3000">
                <a:latin typeface="Montserrat"/>
                <a:ea typeface="Montserrat"/>
                <a:cs typeface="Montserrat"/>
                <a:sym typeface="Montserrat"/>
              </a:rPr>
              <a:t>want to</a:t>
            </a:r>
            <a:r>
              <a:rPr b="1" lang="en-GB" sz="4000">
                <a:latin typeface="Montserrat"/>
                <a:ea typeface="Montserrat"/>
                <a:cs typeface="Montserrat"/>
                <a:sym typeface="Montserrat"/>
              </a:rPr>
              <a:t> </a:t>
            </a:r>
            <a:endParaRPr b="1" sz="4000">
              <a:latin typeface="Montserrat"/>
              <a:ea typeface="Montserrat"/>
              <a:cs typeface="Montserrat"/>
              <a:sym typeface="Montserrat"/>
            </a:endParaRPr>
          </a:p>
        </p:txBody>
      </p:sp>
      <p:pic>
        <p:nvPicPr>
          <p:cNvPr id="198" name="Google Shape;198;p22"/>
          <p:cNvPicPr preferRelativeResize="0"/>
          <p:nvPr/>
        </p:nvPicPr>
        <p:blipFill rotWithShape="1">
          <a:blip r:embed="rId3">
            <a:alphaModFix/>
          </a:blip>
          <a:srcRect b="7550" l="37364" r="34478" t="16714"/>
          <a:stretch/>
        </p:blipFill>
        <p:spPr>
          <a:xfrm>
            <a:off x="2242875" y="1472338"/>
            <a:ext cx="670809" cy="1457999"/>
          </a:xfrm>
          <a:prstGeom prst="rect">
            <a:avLst/>
          </a:prstGeom>
          <a:noFill/>
          <a:ln>
            <a:noFill/>
          </a:ln>
        </p:spPr>
      </p:pic>
      <p:pic>
        <p:nvPicPr>
          <p:cNvPr id="199" name="Google Shape;199;p22"/>
          <p:cNvPicPr preferRelativeResize="0"/>
          <p:nvPr/>
        </p:nvPicPr>
        <p:blipFill rotWithShape="1">
          <a:blip r:embed="rId4">
            <a:alphaModFix/>
          </a:blip>
          <a:srcRect b="7547" l="11134" r="8239" t="7750"/>
          <a:stretch/>
        </p:blipFill>
        <p:spPr>
          <a:xfrm>
            <a:off x="8292812" y="1565363"/>
            <a:ext cx="1689225" cy="1271951"/>
          </a:xfrm>
          <a:prstGeom prst="rect">
            <a:avLst/>
          </a:prstGeom>
          <a:noFill/>
          <a:ln>
            <a:noFill/>
          </a:ln>
        </p:spPr>
      </p:pic>
      <p:pic>
        <p:nvPicPr>
          <p:cNvPr id="200" name="Google Shape;200;p22"/>
          <p:cNvPicPr preferRelativeResize="0"/>
          <p:nvPr/>
        </p:nvPicPr>
        <p:blipFill rotWithShape="1">
          <a:blip r:embed="rId5">
            <a:alphaModFix/>
          </a:blip>
          <a:srcRect b="10124" l="13024" r="8228" t="5079"/>
          <a:stretch/>
        </p:blipFill>
        <p:spPr>
          <a:xfrm>
            <a:off x="11152050" y="1548788"/>
            <a:ext cx="1689225" cy="1305099"/>
          </a:xfrm>
          <a:prstGeom prst="rect">
            <a:avLst/>
          </a:prstGeom>
          <a:noFill/>
          <a:ln>
            <a:noFill/>
          </a:ln>
        </p:spPr>
      </p:pic>
      <p:pic>
        <p:nvPicPr>
          <p:cNvPr id="201" name="Google Shape;201;p22"/>
          <p:cNvPicPr preferRelativeResize="0"/>
          <p:nvPr/>
        </p:nvPicPr>
        <p:blipFill>
          <a:blip r:embed="rId6">
            <a:alphaModFix/>
          </a:blip>
          <a:stretch>
            <a:fillRect/>
          </a:stretch>
        </p:blipFill>
        <p:spPr>
          <a:xfrm>
            <a:off x="14407813" y="1637930"/>
            <a:ext cx="670824" cy="1126819"/>
          </a:xfrm>
          <a:prstGeom prst="rect">
            <a:avLst/>
          </a:prstGeom>
          <a:noFill/>
          <a:ln>
            <a:noFill/>
          </a:ln>
        </p:spPr>
      </p:pic>
      <p:pic>
        <p:nvPicPr>
          <p:cNvPr id="202" name="Google Shape;202;p22"/>
          <p:cNvPicPr preferRelativeResize="0"/>
          <p:nvPr/>
        </p:nvPicPr>
        <p:blipFill rotWithShape="1">
          <a:blip r:embed="rId7">
            <a:alphaModFix/>
          </a:blip>
          <a:srcRect b="6517" l="8807" r="10168" t="5523"/>
          <a:stretch/>
        </p:blipFill>
        <p:spPr>
          <a:xfrm>
            <a:off x="6377588" y="4400052"/>
            <a:ext cx="1689229" cy="1271976"/>
          </a:xfrm>
          <a:prstGeom prst="rect">
            <a:avLst/>
          </a:prstGeom>
          <a:noFill/>
          <a:ln>
            <a:noFill/>
          </a:ln>
        </p:spPr>
      </p:pic>
      <p:pic>
        <p:nvPicPr>
          <p:cNvPr id="203" name="Google Shape;203;p22"/>
          <p:cNvPicPr preferRelativeResize="0"/>
          <p:nvPr/>
        </p:nvPicPr>
        <p:blipFill rotWithShape="1">
          <a:blip r:embed="rId8">
            <a:alphaModFix/>
          </a:blip>
          <a:srcRect b="10124" l="9395" r="5577" t="5079"/>
          <a:stretch/>
        </p:blipFill>
        <p:spPr>
          <a:xfrm>
            <a:off x="9955007" y="4520441"/>
            <a:ext cx="1498393" cy="1031190"/>
          </a:xfrm>
          <a:prstGeom prst="rect">
            <a:avLst/>
          </a:prstGeom>
          <a:noFill/>
          <a:ln>
            <a:noFill/>
          </a:ln>
        </p:spPr>
      </p:pic>
      <p:pic>
        <p:nvPicPr>
          <p:cNvPr id="204" name="Google Shape;204;p22"/>
          <p:cNvPicPr preferRelativeResize="0"/>
          <p:nvPr/>
        </p:nvPicPr>
        <p:blipFill rotWithShape="1">
          <a:blip r:embed="rId9">
            <a:alphaModFix/>
          </a:blip>
          <a:srcRect b="5624" l="17028" r="13241" t="11298"/>
          <a:stretch/>
        </p:blipFill>
        <p:spPr>
          <a:xfrm>
            <a:off x="5291975" y="1472350"/>
            <a:ext cx="1509674" cy="1264187"/>
          </a:xfrm>
          <a:prstGeom prst="rect">
            <a:avLst/>
          </a:prstGeom>
          <a:noFill/>
          <a:ln>
            <a:noFill/>
          </a:ln>
        </p:spPr>
      </p:pic>
      <p:sp>
        <p:nvSpPr>
          <p:cNvPr id="205" name="Google Shape;205;p22"/>
          <p:cNvSpPr txBox="1"/>
          <p:nvPr/>
        </p:nvSpPr>
        <p:spPr>
          <a:xfrm>
            <a:off x="5572350" y="5981050"/>
            <a:ext cx="32997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wir wollen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06" name="Google Shape;206;p22"/>
          <p:cNvSpPr txBox="1"/>
          <p:nvPr/>
        </p:nvSpPr>
        <p:spPr>
          <a:xfrm>
            <a:off x="9054350" y="5981050"/>
            <a:ext cx="32997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sie wollen</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cxnSp>
        <p:nvCxnSpPr>
          <p:cNvPr id="207" name="Google Shape;207;p22"/>
          <p:cNvCxnSpPr/>
          <p:nvPr/>
        </p:nvCxnSpPr>
        <p:spPr>
          <a:xfrm>
            <a:off x="7552813"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208" name="Google Shape;208;p22"/>
          <p:cNvCxnSpPr/>
          <p:nvPr/>
        </p:nvCxnSpPr>
        <p:spPr>
          <a:xfrm>
            <a:off x="10686925" y="1364400"/>
            <a:ext cx="35100" cy="2819400"/>
          </a:xfrm>
          <a:prstGeom prst="straightConnector1">
            <a:avLst/>
          </a:prstGeom>
          <a:noFill/>
          <a:ln cap="flat" cmpd="sng" w="19050">
            <a:solidFill>
              <a:schemeClr val="dk2"/>
            </a:solidFill>
            <a:prstDash val="dashDot"/>
            <a:round/>
            <a:headEnd len="med" w="med" type="none"/>
            <a:tailEnd len="med" w="med" type="none"/>
          </a:ln>
        </p:spPr>
      </p:cxnSp>
      <p:cxnSp>
        <p:nvCxnSpPr>
          <p:cNvPr id="209" name="Google Shape;209;p22"/>
          <p:cNvCxnSpPr/>
          <p:nvPr/>
        </p:nvCxnSpPr>
        <p:spPr>
          <a:xfrm>
            <a:off x="13271300" y="1364400"/>
            <a:ext cx="35100" cy="2819400"/>
          </a:xfrm>
          <a:prstGeom prst="straightConnector1">
            <a:avLst/>
          </a:prstGeom>
          <a:noFill/>
          <a:ln cap="flat" cmpd="sng" w="19050">
            <a:solidFill>
              <a:schemeClr val="dk2"/>
            </a:solidFill>
            <a:prstDash val="dashDot"/>
            <a:round/>
            <a:headEnd len="med" w="med" type="none"/>
            <a:tailEnd len="med" w="med" type="none"/>
          </a:ln>
        </p:spPr>
      </p:cxnSp>
      <p:sp>
        <p:nvSpPr>
          <p:cNvPr id="210" name="Google Shape;210;p22"/>
          <p:cNvSpPr txBox="1"/>
          <p:nvPr/>
        </p:nvSpPr>
        <p:spPr>
          <a:xfrm>
            <a:off x="1383000" y="31688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ich will</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11" name="Google Shape;211;p22"/>
          <p:cNvSpPr txBox="1"/>
          <p:nvPr/>
        </p:nvSpPr>
        <p:spPr>
          <a:xfrm>
            <a:off x="4578538" y="32306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du willst</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12" name="Google Shape;212;p22"/>
          <p:cNvSpPr txBox="1"/>
          <p:nvPr/>
        </p:nvSpPr>
        <p:spPr>
          <a:xfrm>
            <a:off x="7858000" y="3230475"/>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er will</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13" name="Google Shape;213;p22"/>
          <p:cNvSpPr txBox="1"/>
          <p:nvPr/>
        </p:nvSpPr>
        <p:spPr>
          <a:xfrm>
            <a:off x="10644563" y="3206838"/>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sie will</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14" name="Google Shape;214;p22"/>
          <p:cNvSpPr txBox="1"/>
          <p:nvPr/>
        </p:nvSpPr>
        <p:spPr>
          <a:xfrm>
            <a:off x="13467325" y="3230663"/>
            <a:ext cx="2704200" cy="7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latin typeface="Montserrat"/>
                <a:ea typeface="Montserrat"/>
                <a:cs typeface="Montserrat"/>
                <a:sym typeface="Montserrat"/>
              </a:rPr>
              <a:t>man will</a:t>
            </a:r>
            <a:r>
              <a:rPr b="1" lang="en-GB" sz="3700">
                <a:latin typeface="Montserrat"/>
                <a:ea typeface="Montserrat"/>
                <a:cs typeface="Montserrat"/>
                <a:sym typeface="Montserrat"/>
              </a:rPr>
              <a:t> </a:t>
            </a:r>
            <a:endParaRPr b="1" sz="3700">
              <a:latin typeface="Montserrat"/>
              <a:ea typeface="Montserrat"/>
              <a:cs typeface="Montserrat"/>
              <a:sym typeface="Montserrat"/>
            </a:endParaRPr>
          </a:p>
        </p:txBody>
      </p:sp>
      <p:sp>
        <p:nvSpPr>
          <p:cNvPr id="215" name="Google Shape;215;p22"/>
          <p:cNvSpPr/>
          <p:nvPr/>
        </p:nvSpPr>
        <p:spPr>
          <a:xfrm>
            <a:off x="6383350" y="3327538"/>
            <a:ext cx="670800" cy="633900"/>
          </a:xfrm>
          <a:prstGeom prst="ellipse">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nvSpPr>
        <p:spPr>
          <a:xfrm>
            <a:off x="1401775" y="890050"/>
            <a:ext cx="13176900" cy="67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4400">
                <a:latin typeface="Montserrat"/>
                <a:ea typeface="Montserrat"/>
                <a:cs typeface="Montserrat"/>
                <a:sym typeface="Montserrat"/>
              </a:rPr>
              <a:t>Wenn ich nur </a:t>
            </a:r>
            <a:r>
              <a:rPr b="1" i="1" lang="en-GB" sz="4400">
                <a:latin typeface="Montserrat"/>
                <a:ea typeface="Montserrat"/>
                <a:cs typeface="Montserrat"/>
                <a:sym typeface="Montserrat"/>
              </a:rPr>
              <a:t>darf</a:t>
            </a:r>
            <a:r>
              <a:rPr b="1" lang="en-GB" sz="4400">
                <a:latin typeface="Montserrat"/>
                <a:ea typeface="Montserrat"/>
                <a:cs typeface="Montserrat"/>
                <a:sym typeface="Montserrat"/>
              </a:rPr>
              <a:t>, wenn ich </a:t>
            </a:r>
            <a:r>
              <a:rPr b="1" i="1" lang="en-GB" sz="4400">
                <a:latin typeface="Montserrat"/>
                <a:ea typeface="Montserrat"/>
                <a:cs typeface="Montserrat"/>
                <a:sym typeface="Montserrat"/>
              </a:rPr>
              <a:t>soll</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aber nie </a:t>
            </a:r>
            <a:r>
              <a:rPr b="1" i="1" lang="en-GB" sz="4400">
                <a:latin typeface="Montserrat"/>
                <a:ea typeface="Montserrat"/>
                <a:cs typeface="Montserrat"/>
                <a:sym typeface="Montserrat"/>
              </a:rPr>
              <a:t>kann</a:t>
            </a:r>
            <a:r>
              <a:rPr b="1" lang="en-GB" sz="4400">
                <a:latin typeface="Montserrat"/>
                <a:ea typeface="Montserrat"/>
                <a:cs typeface="Montserrat"/>
                <a:sym typeface="Montserrat"/>
              </a:rPr>
              <a:t>, wenn ich </a:t>
            </a:r>
            <a:r>
              <a:rPr b="1" i="1" lang="en-GB" sz="4400">
                <a:latin typeface="Montserrat"/>
                <a:ea typeface="Montserrat"/>
                <a:cs typeface="Montserrat"/>
                <a:sym typeface="Montserrat"/>
              </a:rPr>
              <a:t>will,</a:t>
            </a:r>
            <a:endParaRPr b="1" i="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dann </a:t>
            </a:r>
            <a:r>
              <a:rPr b="1" i="1" lang="en-GB" sz="4400">
                <a:latin typeface="Montserrat"/>
                <a:ea typeface="Montserrat"/>
                <a:cs typeface="Montserrat"/>
                <a:sym typeface="Montserrat"/>
              </a:rPr>
              <a:t>mag</a:t>
            </a:r>
            <a:r>
              <a:rPr b="1" lang="en-GB" sz="4400">
                <a:latin typeface="Montserrat"/>
                <a:ea typeface="Montserrat"/>
                <a:cs typeface="Montserrat"/>
                <a:sym typeface="Montserrat"/>
              </a:rPr>
              <a:t> ich auch nicht, wenn ich </a:t>
            </a:r>
            <a:r>
              <a:rPr b="1" i="1" lang="en-GB" sz="4400">
                <a:latin typeface="Montserrat"/>
                <a:ea typeface="Montserrat"/>
                <a:cs typeface="Montserrat"/>
                <a:sym typeface="Montserrat"/>
              </a:rPr>
              <a:t>muss</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wenn ich aber darf, wenn ich </a:t>
            </a:r>
            <a:r>
              <a:rPr b="1" i="1" lang="en-GB" sz="4400">
                <a:latin typeface="Montserrat"/>
                <a:ea typeface="Montserrat"/>
                <a:cs typeface="Montserrat"/>
                <a:sym typeface="Montserrat"/>
              </a:rPr>
              <a:t>will</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dann </a:t>
            </a:r>
            <a:r>
              <a:rPr b="1" i="1" lang="en-GB" sz="4400">
                <a:latin typeface="Montserrat"/>
                <a:ea typeface="Montserrat"/>
                <a:cs typeface="Montserrat"/>
                <a:sym typeface="Montserrat"/>
              </a:rPr>
              <a:t>mag</a:t>
            </a:r>
            <a:r>
              <a:rPr b="1" lang="en-GB" sz="4400">
                <a:latin typeface="Montserrat"/>
                <a:ea typeface="Montserrat"/>
                <a:cs typeface="Montserrat"/>
                <a:sym typeface="Montserrat"/>
              </a:rPr>
              <a:t> ich auch, wenn ich </a:t>
            </a:r>
            <a:r>
              <a:rPr b="1" i="1" lang="en-GB" sz="4400">
                <a:latin typeface="Montserrat"/>
                <a:ea typeface="Montserrat"/>
                <a:cs typeface="Montserrat"/>
                <a:sym typeface="Montserrat"/>
              </a:rPr>
              <a:t>soll</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und dann </a:t>
            </a:r>
            <a:r>
              <a:rPr b="1" i="1" lang="en-GB" sz="4400">
                <a:latin typeface="Montserrat"/>
                <a:ea typeface="Montserrat"/>
                <a:cs typeface="Montserrat"/>
                <a:sym typeface="Montserrat"/>
              </a:rPr>
              <a:t>kann</a:t>
            </a:r>
            <a:r>
              <a:rPr b="1" lang="en-GB" sz="4400">
                <a:latin typeface="Montserrat"/>
                <a:ea typeface="Montserrat"/>
                <a:cs typeface="Montserrat"/>
                <a:sym typeface="Montserrat"/>
              </a:rPr>
              <a:t> ich auch, wenn ich </a:t>
            </a:r>
            <a:r>
              <a:rPr b="1" i="1" lang="en-GB" sz="4400">
                <a:latin typeface="Montserrat"/>
                <a:ea typeface="Montserrat"/>
                <a:cs typeface="Montserrat"/>
                <a:sym typeface="Montserrat"/>
              </a:rPr>
              <a:t>muss</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lang="en-GB" sz="4400">
                <a:latin typeface="Montserrat"/>
                <a:ea typeface="Montserrat"/>
                <a:cs typeface="Montserrat"/>
                <a:sym typeface="Montserrat"/>
              </a:rPr>
              <a:t>denn schließlich: Die </a:t>
            </a:r>
            <a:r>
              <a:rPr b="1" i="1" lang="en-GB" sz="4400">
                <a:latin typeface="Montserrat"/>
                <a:ea typeface="Montserrat"/>
                <a:cs typeface="Montserrat"/>
                <a:sym typeface="Montserrat"/>
              </a:rPr>
              <a:t>können sollen</a:t>
            </a:r>
            <a:r>
              <a:rPr b="1" lang="en-GB" sz="4400">
                <a:latin typeface="Montserrat"/>
                <a:ea typeface="Montserrat"/>
                <a:cs typeface="Montserrat"/>
                <a:sym typeface="Montserrat"/>
              </a:rPr>
              <a:t>,</a:t>
            </a:r>
            <a:endParaRPr b="1" sz="4400">
              <a:latin typeface="Montserrat"/>
              <a:ea typeface="Montserrat"/>
              <a:cs typeface="Montserrat"/>
              <a:sym typeface="Montserrat"/>
            </a:endParaRPr>
          </a:p>
          <a:p>
            <a:pPr indent="0" lvl="0" marL="0" rtl="0" algn="ctr">
              <a:lnSpc>
                <a:spcPct val="115000"/>
              </a:lnSpc>
              <a:spcBef>
                <a:spcPts val="0"/>
              </a:spcBef>
              <a:spcAft>
                <a:spcPts val="0"/>
              </a:spcAft>
              <a:buNone/>
            </a:pPr>
            <a:r>
              <a:rPr b="1" i="1" lang="en-GB" sz="4400">
                <a:latin typeface="Montserrat"/>
                <a:ea typeface="Montserrat"/>
                <a:cs typeface="Montserrat"/>
                <a:sym typeface="Montserrat"/>
              </a:rPr>
              <a:t>müssen</a:t>
            </a:r>
            <a:r>
              <a:rPr b="1" lang="en-GB" sz="4400">
                <a:latin typeface="Montserrat"/>
                <a:ea typeface="Montserrat"/>
                <a:cs typeface="Montserrat"/>
                <a:sym typeface="Montserrat"/>
              </a:rPr>
              <a:t> auch </a:t>
            </a:r>
            <a:r>
              <a:rPr b="1" i="1" lang="en-GB" sz="4400">
                <a:latin typeface="Montserrat"/>
                <a:ea typeface="Montserrat"/>
                <a:cs typeface="Montserrat"/>
                <a:sym typeface="Montserrat"/>
              </a:rPr>
              <a:t>wollen dürfen</a:t>
            </a:r>
            <a:r>
              <a:rPr b="1" lang="en-GB" sz="4400">
                <a:latin typeface="Montserrat"/>
                <a:ea typeface="Montserrat"/>
                <a:cs typeface="Montserrat"/>
                <a:sym typeface="Montserrat"/>
              </a:rPr>
              <a:t>.</a:t>
            </a:r>
            <a:endParaRPr b="1" sz="44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p:nvPr/>
        </p:nvSpPr>
        <p:spPr>
          <a:xfrm>
            <a:off x="678250" y="544250"/>
            <a:ext cx="13782600" cy="8153100"/>
          </a:xfrm>
          <a:prstGeom prst="wedgeRoundRectCallout">
            <a:avLst>
              <a:gd fmla="val 64439" name="adj1"/>
              <a:gd fmla="val -34248" name="adj2"/>
              <a:gd fmla="val 0" name="adj3"/>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200000"/>
              </a:lnSpc>
              <a:spcBef>
                <a:spcPts val="0"/>
              </a:spcBef>
              <a:spcAft>
                <a:spcPts val="0"/>
              </a:spcAft>
              <a:buNone/>
            </a:pPr>
            <a:r>
              <a:t/>
            </a:r>
            <a:endParaRPr sz="3600">
              <a:latin typeface="Montserrat"/>
              <a:ea typeface="Montserrat"/>
              <a:cs typeface="Montserrat"/>
              <a:sym typeface="Montserrat"/>
            </a:endParaRPr>
          </a:p>
          <a:p>
            <a:pPr indent="0" lvl="0" marL="360000" rtl="0" algn="l">
              <a:lnSpc>
                <a:spcPct val="200000"/>
              </a:lnSpc>
              <a:spcBef>
                <a:spcPts val="0"/>
              </a:spcBef>
              <a:spcAft>
                <a:spcPts val="0"/>
              </a:spcAft>
              <a:buNone/>
            </a:pPr>
            <a:r>
              <a:rPr lang="en-GB" sz="3600">
                <a:latin typeface="Montserrat"/>
                <a:ea typeface="Montserrat"/>
                <a:cs typeface="Montserrat"/>
                <a:sym typeface="Montserrat"/>
              </a:rPr>
              <a:t>Lara! Ich bin auch krank! Ich fühle mich ganz schlecht! Ich muss viel schlafen und ich darf nicht am Computer spielen. Ich kann nicht essen und nicht trinken. Ich darf auch nicht in den Park gehen. Meine Mutter sagt, ich muss genug Wasser trinken und ich muss mich früh ins Bett legen. Sie sagt auch, wir dürfen nur 5 Minuten zusammen reden.</a:t>
            </a:r>
            <a:endParaRPr sz="36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