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Lst>
  <p:sldSz cy="10287000" cx="18288000"/>
  <p:notesSz cx="6858000" cy="9144000"/>
  <p:embeddedFontLst>
    <p:embeddedFont>
      <p:font typeface="Montserrat SemiBold"/>
      <p:regular r:id="rId12"/>
      <p:bold r:id="rId13"/>
      <p:italic r:id="rId14"/>
      <p:boldItalic r:id="rId15"/>
    </p:embeddedFont>
    <p:embeddedFont>
      <p:font typeface="Montserrat"/>
      <p:regular r:id="rId16"/>
      <p:bold r:id="rId17"/>
      <p:italic r:id="rId18"/>
      <p:boldItalic r:id="rId19"/>
    </p:embeddedFont>
    <p:embeddedFont>
      <p:font typeface="Montserrat Medium"/>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Medium-regular.fntdata"/><Relationship Id="rId11" Type="http://schemas.openxmlformats.org/officeDocument/2006/relationships/slide" Target="slides/slide7.xml"/><Relationship Id="rId22" Type="http://schemas.openxmlformats.org/officeDocument/2006/relationships/font" Target="fonts/MontserratMedium-italic.fntdata"/><Relationship Id="rId10" Type="http://schemas.openxmlformats.org/officeDocument/2006/relationships/slide" Target="slides/slide6.xml"/><Relationship Id="rId21" Type="http://schemas.openxmlformats.org/officeDocument/2006/relationships/font" Target="fonts/MontserratMedium-bold.fntdata"/><Relationship Id="rId13" Type="http://schemas.openxmlformats.org/officeDocument/2006/relationships/font" Target="fonts/MontserratSemiBold-bold.fntdata"/><Relationship Id="rId12" Type="http://schemas.openxmlformats.org/officeDocument/2006/relationships/font" Target="fonts/MontserratSemiBold-regular.fntdata"/><Relationship Id="rId23" Type="http://schemas.openxmlformats.org/officeDocument/2006/relationships/font" Target="fonts/MontserratMedium-bold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SemiBold-boldItalic.fntdata"/><Relationship Id="rId14" Type="http://schemas.openxmlformats.org/officeDocument/2006/relationships/font" Target="fonts/MontserratSemiBold-italic.fntdata"/><Relationship Id="rId17" Type="http://schemas.openxmlformats.org/officeDocument/2006/relationships/font" Target="fonts/Montserrat-bold.fntdata"/><Relationship Id="rId16" Type="http://schemas.openxmlformats.org/officeDocument/2006/relationships/font" Target="fonts/Montserrat-regular.fntdata"/><Relationship Id="rId5" Type="http://schemas.openxmlformats.org/officeDocument/2006/relationships/slide" Target="slides/slide1.xml"/><Relationship Id="rId19" Type="http://schemas.openxmlformats.org/officeDocument/2006/relationships/font" Target="fonts/Montserrat-boldItalic.fntdata"/><Relationship Id="rId6" Type="http://schemas.openxmlformats.org/officeDocument/2006/relationships/slide" Target="slides/slide2.xml"/><Relationship Id="rId18" Type="http://schemas.openxmlformats.org/officeDocument/2006/relationships/font" Target="fonts/Montserrat-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commons.wikimedia.org/wiki/File:Pope_leo_III.jpg"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commons.wikimedia.org/wiki/File:Pope_leo_III.jpg"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commons.wikimedia.org/wiki/File:Pope_leo_III.jpg"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commons.wikimedia.org/wiki/File:Pope_leo_III.jpg"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c417e0755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c417e0755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8b430f1fe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8b430f1fe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u="sng">
                <a:solidFill>
                  <a:schemeClr val="hlink"/>
                </a:solidFill>
                <a:hlinkClick r:id="rId2"/>
              </a:rPr>
              <a:t>https://commons.wikimedia.org/wiki/File:Pope_leo_III.jpg</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8d814270c5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8d814270c5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u="sng">
                <a:solidFill>
                  <a:schemeClr val="hlink"/>
                </a:solidFill>
                <a:hlinkClick r:id="rId2"/>
              </a:rPr>
              <a:t>https://commons.wikimedia.org/wiki/File:Pope_leo_III.jpg</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8d814270c5_1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8d814270c5_1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u="sng">
                <a:solidFill>
                  <a:schemeClr val="hlink"/>
                </a:solidFill>
                <a:hlinkClick r:id="rId2"/>
              </a:rPr>
              <a:t>https://commons.wikimedia.org/wiki/File:Pope_leo_III.jpg</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8d814270c5_1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8d814270c5_1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u="sng">
                <a:solidFill>
                  <a:schemeClr val="hlink"/>
                </a:solidFill>
                <a:hlinkClick r:id="rId2"/>
              </a:rPr>
              <a:t>https://commons.wikimedia.org/wiki/File:Pope_leo_III.jpg</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8bb607c5d0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8bb607c5d0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8bb607c5d0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8bb607c5d0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lnSpc>
                <a:spcPct val="130000"/>
              </a:lnSpc>
              <a:spcBef>
                <a:spcPts val="0"/>
              </a:spcBef>
              <a:spcAft>
                <a:spcPts val="0"/>
              </a:spcAft>
              <a:buNone/>
            </a:pPr>
            <a:r>
              <a:rPr b="0" lang="en-GB" sz="3200">
                <a:solidFill>
                  <a:schemeClr val="dk2"/>
                </a:solidFill>
                <a:latin typeface="Montserrat SemiBold"/>
                <a:ea typeface="Montserrat SemiBold"/>
                <a:cs typeface="Montserrat SemiBold"/>
                <a:sym typeface="Montserrat SemiBold"/>
              </a:rPr>
              <a:t>History</a:t>
            </a:r>
            <a:endParaRPr b="0" sz="3200">
              <a:solidFill>
                <a:schemeClr val="dk2"/>
              </a:solidFill>
              <a:latin typeface="Montserrat SemiBold"/>
              <a:ea typeface="Montserrat SemiBold"/>
              <a:cs typeface="Montserrat SemiBold"/>
              <a:sym typeface="Montserrat SemiBold"/>
            </a:endParaRPr>
          </a:p>
          <a:p>
            <a:pPr indent="0" lvl="0" marL="0" rtl="0" algn="l">
              <a:spcBef>
                <a:spcPts val="2000"/>
              </a:spcBef>
              <a:spcAft>
                <a:spcPts val="0"/>
              </a:spcAft>
              <a:buNone/>
            </a:pPr>
            <a:r>
              <a:rPr b="0" lang="en-GB" sz="3200">
                <a:solidFill>
                  <a:schemeClr val="dk2"/>
                </a:solidFill>
                <a:latin typeface="Montserrat SemiBold"/>
                <a:ea typeface="Montserrat SemiBold"/>
                <a:cs typeface="Montserrat SemiBold"/>
                <a:sym typeface="Montserrat SemiBold"/>
              </a:rPr>
              <a:t>Lesson 4 of an enquiry of 4 lessons</a:t>
            </a:r>
            <a:endParaRPr/>
          </a:p>
        </p:txBody>
      </p:sp>
      <p:sp>
        <p:nvSpPr>
          <p:cNvPr id="80" name="Google Shape;80;p1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t/>
            </a:r>
            <a:endParaRPr b="1" sz="4400">
              <a:solidFill>
                <a:srgbClr val="000000"/>
              </a:solidFill>
            </a:endParaRPr>
          </a:p>
          <a:p>
            <a:pPr indent="0" lvl="0" marL="0" rtl="0" algn="l">
              <a:lnSpc>
                <a:spcPct val="115000"/>
              </a:lnSpc>
              <a:spcBef>
                <a:spcPts val="0"/>
              </a:spcBef>
              <a:spcAft>
                <a:spcPts val="0"/>
              </a:spcAft>
              <a:buNone/>
            </a:pPr>
            <a:r>
              <a:rPr b="1" lang="en-GB" sz="4400">
                <a:solidFill>
                  <a:srgbClr val="000000"/>
                </a:solidFill>
              </a:rPr>
              <a:t>The Schism of 1054</a:t>
            </a:r>
            <a:endParaRPr>
              <a:solidFill>
                <a:schemeClr val="dk2"/>
              </a:solidFill>
              <a:latin typeface="Montserrat SemiBold"/>
              <a:ea typeface="Montserrat SemiBold"/>
              <a:cs typeface="Montserrat SemiBold"/>
              <a:sym typeface="Montserrat SemiBold"/>
            </a:endParaRPr>
          </a:p>
          <a:p>
            <a:pPr indent="0" lvl="0" marL="0" rtl="0" algn="l">
              <a:spcBef>
                <a:spcPts val="0"/>
              </a:spcBef>
              <a:spcAft>
                <a:spcPts val="2000"/>
              </a:spcAft>
              <a:buNone/>
            </a:pPr>
            <a:r>
              <a:t/>
            </a:r>
            <a:endParaRPr/>
          </a:p>
        </p:txBody>
      </p:sp>
      <p:sp>
        <p:nvSpPr>
          <p:cNvPr id="81" name="Google Shape;81;p14"/>
          <p:cNvSpPr txBox="1"/>
          <p:nvPr>
            <p:ph idx="4294967295" type="subTitle"/>
          </p:nvPr>
        </p:nvSpPr>
        <p:spPr>
          <a:xfrm>
            <a:off x="917950" y="4784650"/>
            <a:ext cx="16233300" cy="1585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chemeClr val="dk2"/>
                </a:solidFill>
                <a:latin typeface="Montserrat SemiBold"/>
                <a:ea typeface="Montserrat SemiBold"/>
                <a:cs typeface="Montserrat SemiBold"/>
                <a:sym typeface="Montserrat SemiBold"/>
              </a:rPr>
              <a:t>Enquiry: How powerful was the Pope?</a:t>
            </a:r>
            <a:endParaRPr>
              <a:solidFill>
                <a:schemeClr val="dk2"/>
              </a:solidFill>
              <a:latin typeface="Montserrat SemiBold"/>
              <a:ea typeface="Montserrat SemiBold"/>
              <a:cs typeface="Montserrat SemiBold"/>
              <a:sym typeface="Montserrat SemiBold"/>
            </a:endParaRPr>
          </a:p>
        </p:txBody>
      </p:sp>
      <p:sp>
        <p:nvSpPr>
          <p:cNvPr id="82" name="Google Shape;82;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600">
                <a:solidFill>
                  <a:srgbClr val="4B3241"/>
                </a:solidFill>
              </a:rPr>
              <a:t>Mr Olivey </a:t>
            </a:r>
            <a:endParaRPr sz="3600">
              <a:solidFill>
                <a:srgbClr val="4B3241"/>
              </a:solidFill>
            </a:endParaRPr>
          </a:p>
        </p:txBody>
      </p:sp>
      <p:sp>
        <p:nvSpPr>
          <p:cNvPr id="83" name="Google Shape;83;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89" name="Google Shape;89;p15"/>
          <p:cNvSpPr txBox="1"/>
          <p:nvPr>
            <p:ph idx="1" type="body"/>
          </p:nvPr>
        </p:nvSpPr>
        <p:spPr>
          <a:xfrm>
            <a:off x="666350" y="1412650"/>
            <a:ext cx="16703700" cy="8074800"/>
          </a:xfrm>
          <a:prstGeom prst="rect">
            <a:avLst/>
          </a:prstGeom>
        </p:spPr>
        <p:txBody>
          <a:bodyPr anchorCtr="0" anchor="t" bIns="0" lIns="0" spcFirstLastPara="1" rIns="0" wrap="square" tIns="0">
            <a:noAutofit/>
          </a:bodyPr>
          <a:lstStyle/>
          <a:p>
            <a:pPr indent="0" lvl="0" marL="0" rtl="0" algn="l">
              <a:lnSpc>
                <a:spcPct val="150000"/>
              </a:lnSpc>
              <a:spcBef>
                <a:spcPts val="2000"/>
              </a:spcBef>
              <a:spcAft>
                <a:spcPts val="0"/>
              </a:spcAft>
              <a:buNone/>
            </a:pPr>
            <a:r>
              <a:t/>
            </a:r>
            <a:endParaRPr sz="3400"/>
          </a:p>
          <a:p>
            <a:pPr indent="0" lvl="0" marL="0" rtl="0" algn="l">
              <a:lnSpc>
                <a:spcPct val="150000"/>
              </a:lnSpc>
              <a:spcBef>
                <a:spcPts val="2000"/>
              </a:spcBef>
              <a:spcAft>
                <a:spcPts val="0"/>
              </a:spcAft>
              <a:buNone/>
            </a:pPr>
            <a:r>
              <a:rPr lang="en-GB" sz="3400"/>
              <a:t>In 1054, the tensions between </a:t>
            </a:r>
            <a:r>
              <a:rPr lang="en-GB" sz="3400"/>
              <a:t>Constantinople</a:t>
            </a:r>
            <a:r>
              <a:rPr lang="en-GB" sz="3400"/>
              <a:t> and Rome had been building for centuries. The Eastern Church spoke Greek and the Western Church spoke Latin. This </a:t>
            </a:r>
            <a:r>
              <a:rPr lang="en-GB" sz="3400"/>
              <a:t>language</a:t>
            </a:r>
            <a:r>
              <a:rPr lang="en-GB" sz="3400"/>
              <a:t> barrier made it difficult for the two sides to communicate (talk to) one another. Perhaps this was a good thing; when East and West did talk, their small </a:t>
            </a:r>
            <a:r>
              <a:rPr lang="en-GB" sz="3400"/>
              <a:t>differences</a:t>
            </a:r>
            <a:r>
              <a:rPr lang="en-GB" sz="3400"/>
              <a:t> became big problems. </a:t>
            </a:r>
            <a:endParaRPr sz="3400"/>
          </a:p>
          <a:p>
            <a:pPr indent="0" lvl="0" marL="0" rtl="0" algn="l">
              <a:lnSpc>
                <a:spcPct val="150000"/>
              </a:lnSpc>
              <a:spcBef>
                <a:spcPts val="2000"/>
              </a:spcBef>
              <a:spcAft>
                <a:spcPts val="2000"/>
              </a:spcAft>
              <a:buNone/>
            </a:pPr>
            <a:r>
              <a:rPr lang="en-GB" sz="3400"/>
              <a:t>The East saw the West’s </a:t>
            </a:r>
            <a:r>
              <a:rPr b="1" lang="en-GB" sz="3400"/>
              <a:t>filioque</a:t>
            </a:r>
            <a:r>
              <a:rPr b="1" lang="en-GB" sz="3400"/>
              <a:t> </a:t>
            </a:r>
            <a:r>
              <a:rPr lang="en-GB" sz="3400"/>
              <a:t>and use of </a:t>
            </a:r>
            <a:r>
              <a:rPr lang="en-GB" sz="3400"/>
              <a:t>unleavened</a:t>
            </a:r>
            <a:r>
              <a:rPr lang="en-GB" sz="3400"/>
              <a:t> bread as</a:t>
            </a:r>
            <a:r>
              <a:rPr b="1" lang="en-GB" sz="3400"/>
              <a:t> innovations</a:t>
            </a:r>
            <a:r>
              <a:rPr lang="en-GB" sz="3400"/>
              <a:t>. </a:t>
            </a:r>
            <a:r>
              <a:rPr lang="en-GB" sz="3400"/>
              <a:t>Similarly</a:t>
            </a:r>
            <a:r>
              <a:rPr lang="en-GB" sz="3400"/>
              <a:t>, the West saw the East’s holy fools, dendrites and stylities as innovations. Neither side understood the other’s point of view. </a:t>
            </a:r>
            <a:endParaRPr sz="3400"/>
          </a:p>
        </p:txBody>
      </p:sp>
      <p:sp>
        <p:nvSpPr>
          <p:cNvPr id="90" name="Google Shape;90;p15"/>
          <p:cNvSpPr txBox="1"/>
          <p:nvPr/>
        </p:nvSpPr>
        <p:spPr>
          <a:xfrm>
            <a:off x="513950" y="2850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The Roots of the Schism</a:t>
            </a:r>
            <a:endParaRPr b="1" sz="4400">
              <a:latin typeface="Montserrat"/>
              <a:ea typeface="Montserrat"/>
              <a:cs typeface="Montserrat"/>
              <a:sym typeface="Montserrat"/>
            </a:endParaRPr>
          </a:p>
        </p:txBody>
      </p:sp>
      <p:sp>
        <p:nvSpPr>
          <p:cNvPr id="91" name="Google Shape;91;p15"/>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7" name="Google Shape;97;p16"/>
          <p:cNvSpPr txBox="1"/>
          <p:nvPr>
            <p:ph idx="1" type="body"/>
          </p:nvPr>
        </p:nvSpPr>
        <p:spPr>
          <a:xfrm>
            <a:off x="666350" y="1412650"/>
            <a:ext cx="16703700" cy="8074800"/>
          </a:xfrm>
          <a:prstGeom prst="rect">
            <a:avLst/>
          </a:prstGeom>
        </p:spPr>
        <p:txBody>
          <a:bodyPr anchorCtr="0" anchor="t" bIns="0" lIns="0" spcFirstLastPara="1" rIns="0" wrap="square" tIns="0">
            <a:noAutofit/>
          </a:bodyPr>
          <a:lstStyle/>
          <a:p>
            <a:pPr indent="0" lvl="0" marL="0" rtl="0" algn="l">
              <a:lnSpc>
                <a:spcPct val="150000"/>
              </a:lnSpc>
              <a:spcBef>
                <a:spcPts val="2000"/>
              </a:spcBef>
              <a:spcAft>
                <a:spcPts val="0"/>
              </a:spcAft>
              <a:buNone/>
            </a:pPr>
            <a:r>
              <a:t/>
            </a:r>
            <a:endParaRPr sz="3400"/>
          </a:p>
          <a:p>
            <a:pPr indent="0" lvl="0" marL="0" rtl="0" algn="l">
              <a:lnSpc>
                <a:spcPct val="150000"/>
              </a:lnSpc>
              <a:spcBef>
                <a:spcPts val="2000"/>
              </a:spcBef>
              <a:spcAft>
                <a:spcPts val="0"/>
              </a:spcAft>
              <a:buNone/>
            </a:pPr>
            <a:r>
              <a:rPr lang="en-GB" sz="3400"/>
              <a:t>By 1</a:t>
            </a:r>
            <a:r>
              <a:rPr lang="en-GB" sz="3400"/>
              <a:t>054, the </a:t>
            </a:r>
            <a:r>
              <a:rPr b="1" lang="en-GB" sz="3400"/>
              <a:t>Normans</a:t>
            </a:r>
            <a:r>
              <a:rPr lang="en-GB" sz="3400"/>
              <a:t> - w</a:t>
            </a:r>
            <a:r>
              <a:rPr lang="en-GB" sz="3400"/>
              <a:t>ho would invade England in 1066 - were </a:t>
            </a:r>
            <a:r>
              <a:rPr lang="en-GB" sz="3400"/>
              <a:t>threatening the pope’s lands in Italy and lands belonging to the Eastern Church. Pope Leo IX realised that an alliance with the Patriarch of Constantinople may be the only way to save Rome from Norman rule.</a:t>
            </a:r>
            <a:endParaRPr sz="3400"/>
          </a:p>
          <a:p>
            <a:pPr indent="0" lvl="0" marL="0" rtl="0" algn="l">
              <a:lnSpc>
                <a:spcPct val="150000"/>
              </a:lnSpc>
              <a:spcBef>
                <a:spcPts val="2000"/>
              </a:spcBef>
              <a:spcAft>
                <a:spcPts val="2000"/>
              </a:spcAft>
              <a:buNone/>
            </a:pPr>
            <a:r>
              <a:rPr lang="en-GB" sz="3400"/>
              <a:t>To secure the</a:t>
            </a:r>
            <a:r>
              <a:rPr b="1" lang="en-GB" sz="3400"/>
              <a:t> alliance </a:t>
            </a:r>
            <a:r>
              <a:rPr lang="en-GB" sz="3400"/>
              <a:t>between East and West, the pope sent a man called Cardinal Humbert to Constantinople. Humbert was supposed to make friends with Cerularius, the Patriarch of Constantinople. There was just one problem. Humbert hated the Eastern Church. </a:t>
            </a:r>
            <a:endParaRPr sz="3400"/>
          </a:p>
        </p:txBody>
      </p:sp>
      <p:sp>
        <p:nvSpPr>
          <p:cNvPr id="98" name="Google Shape;98;p16"/>
          <p:cNvSpPr txBox="1"/>
          <p:nvPr/>
        </p:nvSpPr>
        <p:spPr>
          <a:xfrm>
            <a:off x="513950" y="2850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The Norman threat</a:t>
            </a:r>
            <a:endParaRPr b="1" sz="4400">
              <a:latin typeface="Montserrat"/>
              <a:ea typeface="Montserrat"/>
              <a:cs typeface="Montserrat"/>
              <a:sym typeface="Montserrat"/>
            </a:endParaRPr>
          </a:p>
        </p:txBody>
      </p:sp>
      <p:sp>
        <p:nvSpPr>
          <p:cNvPr id="99" name="Google Shape;99;p16"/>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5" name="Google Shape;105;p17"/>
          <p:cNvSpPr txBox="1"/>
          <p:nvPr>
            <p:ph idx="1" type="body"/>
          </p:nvPr>
        </p:nvSpPr>
        <p:spPr>
          <a:xfrm>
            <a:off x="666350" y="1412650"/>
            <a:ext cx="16703700" cy="8074800"/>
          </a:xfrm>
          <a:prstGeom prst="rect">
            <a:avLst/>
          </a:prstGeom>
        </p:spPr>
        <p:txBody>
          <a:bodyPr anchorCtr="0" anchor="t" bIns="0" lIns="0" spcFirstLastPara="1" rIns="0" wrap="square" tIns="0">
            <a:noAutofit/>
          </a:bodyPr>
          <a:lstStyle/>
          <a:p>
            <a:pPr indent="0" lvl="0" marL="0" rtl="0" algn="l">
              <a:lnSpc>
                <a:spcPct val="150000"/>
              </a:lnSpc>
              <a:spcBef>
                <a:spcPts val="2000"/>
              </a:spcBef>
              <a:spcAft>
                <a:spcPts val="0"/>
              </a:spcAft>
              <a:buNone/>
            </a:pPr>
            <a:r>
              <a:t/>
            </a:r>
            <a:endParaRPr sz="3400"/>
          </a:p>
          <a:p>
            <a:pPr indent="0" lvl="0" marL="0" rtl="0" algn="l">
              <a:lnSpc>
                <a:spcPct val="150000"/>
              </a:lnSpc>
              <a:spcBef>
                <a:spcPts val="2000"/>
              </a:spcBef>
              <a:spcAft>
                <a:spcPts val="0"/>
              </a:spcAft>
              <a:buNone/>
            </a:pPr>
            <a:r>
              <a:rPr lang="en-GB" sz="3400"/>
              <a:t>In fact, Cardinal Humbert and Cerularius hated each other. Months passed in 1054 and they failed to meet face to face. </a:t>
            </a:r>
            <a:r>
              <a:rPr lang="en-GB" sz="3400"/>
              <a:t>Cerularius criticised the Western Church’s </a:t>
            </a:r>
            <a:r>
              <a:rPr i="1" lang="en-GB" sz="3400"/>
              <a:t>filioque </a:t>
            </a:r>
            <a:r>
              <a:rPr lang="en-GB" sz="3400"/>
              <a:t>and use of unleavened bread.</a:t>
            </a:r>
            <a:r>
              <a:rPr lang="en-GB" sz="3400"/>
              <a:t> Humbert attacked the Eastern Church’s ideas. Neither man was very good at </a:t>
            </a:r>
            <a:r>
              <a:rPr lang="en-GB" sz="3400"/>
              <a:t>compromising</a:t>
            </a:r>
            <a:r>
              <a:rPr lang="en-GB" sz="3400"/>
              <a:t>.</a:t>
            </a:r>
            <a:endParaRPr sz="3400"/>
          </a:p>
          <a:p>
            <a:pPr indent="0" lvl="0" marL="0" rtl="0" algn="l">
              <a:lnSpc>
                <a:spcPct val="150000"/>
              </a:lnSpc>
              <a:spcBef>
                <a:spcPts val="2000"/>
              </a:spcBef>
              <a:spcAft>
                <a:spcPts val="0"/>
              </a:spcAft>
              <a:buNone/>
            </a:pPr>
            <a:r>
              <a:rPr lang="en-GB" sz="3400"/>
              <a:t>Eventually, tensions boiled over. One morning, Cardinal Humbert marched </a:t>
            </a:r>
            <a:r>
              <a:rPr lang="en-GB" sz="3400"/>
              <a:t>uninvited</a:t>
            </a:r>
            <a:r>
              <a:rPr lang="en-GB" sz="3400"/>
              <a:t> into the </a:t>
            </a:r>
            <a:r>
              <a:rPr b="1" lang="en-GB" sz="3400"/>
              <a:t>Hagia Sophia</a:t>
            </a:r>
            <a:r>
              <a:rPr lang="en-GB" sz="3400"/>
              <a:t> in the middle of a service. He slammed a papal bull of </a:t>
            </a:r>
            <a:r>
              <a:rPr b="1" lang="en-GB" sz="3400"/>
              <a:t>excommunication</a:t>
            </a:r>
            <a:r>
              <a:rPr b="1" lang="en-GB" sz="3400"/>
              <a:t> </a:t>
            </a:r>
            <a:r>
              <a:rPr lang="en-GB" sz="3400"/>
              <a:t>down on the </a:t>
            </a:r>
            <a:r>
              <a:rPr lang="en-GB" sz="3400"/>
              <a:t>altar and stormed out</a:t>
            </a:r>
            <a:r>
              <a:rPr lang="en-GB" sz="3400"/>
              <a:t>. As he left, he </a:t>
            </a:r>
            <a:r>
              <a:rPr lang="en-GB" sz="3400"/>
              <a:t>symbolically</a:t>
            </a:r>
            <a:r>
              <a:rPr lang="en-GB" sz="3400"/>
              <a:t> shook the dust of Eastern Christianity from his boots. </a:t>
            </a:r>
            <a:endParaRPr sz="3400"/>
          </a:p>
          <a:p>
            <a:pPr indent="0" lvl="0" marL="0" rtl="0" algn="l">
              <a:lnSpc>
                <a:spcPct val="150000"/>
              </a:lnSpc>
              <a:spcBef>
                <a:spcPts val="2000"/>
              </a:spcBef>
              <a:spcAft>
                <a:spcPts val="2000"/>
              </a:spcAft>
              <a:buNone/>
            </a:pPr>
            <a:r>
              <a:t/>
            </a:r>
            <a:endParaRPr sz="3400"/>
          </a:p>
        </p:txBody>
      </p:sp>
      <p:sp>
        <p:nvSpPr>
          <p:cNvPr id="106" name="Google Shape;106;p17"/>
          <p:cNvSpPr txBox="1"/>
          <p:nvPr/>
        </p:nvSpPr>
        <p:spPr>
          <a:xfrm>
            <a:off x="513950" y="2850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The Schism of 1054</a:t>
            </a:r>
            <a:endParaRPr b="1" sz="4400">
              <a:latin typeface="Montserrat"/>
              <a:ea typeface="Montserrat"/>
              <a:cs typeface="Montserrat"/>
              <a:sym typeface="Montserrat"/>
            </a:endParaRPr>
          </a:p>
        </p:txBody>
      </p:sp>
      <p:sp>
        <p:nvSpPr>
          <p:cNvPr id="107" name="Google Shape;107;p17"/>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3" name="Google Shape;113;p18"/>
          <p:cNvSpPr txBox="1"/>
          <p:nvPr>
            <p:ph idx="1" type="body"/>
          </p:nvPr>
        </p:nvSpPr>
        <p:spPr>
          <a:xfrm>
            <a:off x="666350" y="1412650"/>
            <a:ext cx="16703700" cy="8074800"/>
          </a:xfrm>
          <a:prstGeom prst="rect">
            <a:avLst/>
          </a:prstGeom>
        </p:spPr>
        <p:txBody>
          <a:bodyPr anchorCtr="0" anchor="t" bIns="0" lIns="0" spcFirstLastPara="1" rIns="0" wrap="square" tIns="0">
            <a:noAutofit/>
          </a:bodyPr>
          <a:lstStyle/>
          <a:p>
            <a:pPr indent="0" lvl="0" marL="0" rtl="0" algn="l">
              <a:lnSpc>
                <a:spcPct val="150000"/>
              </a:lnSpc>
              <a:spcBef>
                <a:spcPts val="2000"/>
              </a:spcBef>
              <a:spcAft>
                <a:spcPts val="0"/>
              </a:spcAft>
              <a:buNone/>
            </a:pPr>
            <a:r>
              <a:t/>
            </a:r>
            <a:endParaRPr sz="3400"/>
          </a:p>
          <a:p>
            <a:pPr indent="0" lvl="0" marL="0" rtl="0" algn="l">
              <a:lnSpc>
                <a:spcPct val="150000"/>
              </a:lnSpc>
              <a:spcBef>
                <a:spcPts val="2000"/>
              </a:spcBef>
              <a:spcAft>
                <a:spcPts val="0"/>
              </a:spcAft>
              <a:buNone/>
            </a:pPr>
            <a:r>
              <a:rPr lang="en-GB" sz="3400"/>
              <a:t>Cerularius responded by </a:t>
            </a:r>
            <a:r>
              <a:rPr lang="en-GB" sz="3400"/>
              <a:t>excommunicating Leo IX and Cardinal Humbert. The break between the Eastern and Western Churches was confirmed in 1054. While they did speak occasionally in the coming years (such as at the Council of Bari in 1098), the relationship was always very distant. </a:t>
            </a:r>
            <a:endParaRPr sz="3400"/>
          </a:p>
          <a:p>
            <a:pPr indent="0" lvl="0" marL="0" rtl="0" algn="l">
              <a:lnSpc>
                <a:spcPct val="150000"/>
              </a:lnSpc>
              <a:spcBef>
                <a:spcPts val="2000"/>
              </a:spcBef>
              <a:spcAft>
                <a:spcPts val="0"/>
              </a:spcAft>
              <a:buNone/>
            </a:pPr>
            <a:r>
              <a:rPr lang="en-GB" sz="3400"/>
              <a:t>Clearly, the Schism of 1054 shows that medieval popes were not ‘all powerful’. The Schism saw Leo IX excommunicated from his own church. </a:t>
            </a:r>
            <a:endParaRPr sz="3400"/>
          </a:p>
          <a:p>
            <a:pPr indent="0" lvl="0" marL="0" rtl="0" algn="l">
              <a:lnSpc>
                <a:spcPct val="150000"/>
              </a:lnSpc>
              <a:spcBef>
                <a:spcPts val="2000"/>
              </a:spcBef>
              <a:spcAft>
                <a:spcPts val="0"/>
              </a:spcAft>
              <a:buNone/>
            </a:pPr>
            <a:r>
              <a:t/>
            </a:r>
            <a:endParaRPr sz="3400"/>
          </a:p>
          <a:p>
            <a:pPr indent="0" lvl="0" marL="0" rtl="0" algn="l">
              <a:lnSpc>
                <a:spcPct val="150000"/>
              </a:lnSpc>
              <a:spcBef>
                <a:spcPts val="2000"/>
              </a:spcBef>
              <a:spcAft>
                <a:spcPts val="0"/>
              </a:spcAft>
              <a:buNone/>
            </a:pPr>
            <a:r>
              <a:t/>
            </a:r>
            <a:endParaRPr sz="3400"/>
          </a:p>
          <a:p>
            <a:pPr indent="0" lvl="0" marL="0" rtl="0" algn="l">
              <a:lnSpc>
                <a:spcPct val="150000"/>
              </a:lnSpc>
              <a:spcBef>
                <a:spcPts val="2000"/>
              </a:spcBef>
              <a:spcAft>
                <a:spcPts val="2000"/>
              </a:spcAft>
              <a:buNone/>
            </a:pPr>
            <a:r>
              <a:t/>
            </a:r>
            <a:endParaRPr sz="3400"/>
          </a:p>
        </p:txBody>
      </p:sp>
      <p:sp>
        <p:nvSpPr>
          <p:cNvPr id="114" name="Google Shape;114;p18"/>
          <p:cNvSpPr txBox="1"/>
          <p:nvPr/>
        </p:nvSpPr>
        <p:spPr>
          <a:xfrm>
            <a:off x="513950" y="2850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After the Schism </a:t>
            </a:r>
            <a:endParaRPr b="1" sz="4400">
              <a:latin typeface="Montserrat"/>
              <a:ea typeface="Montserrat"/>
              <a:cs typeface="Montserrat"/>
              <a:sym typeface="Montserrat"/>
            </a:endParaRPr>
          </a:p>
        </p:txBody>
      </p:sp>
      <p:sp>
        <p:nvSpPr>
          <p:cNvPr id="115" name="Google Shape;115;p18"/>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9"/>
          <p:cNvSpPr txBox="1"/>
          <p:nvPr/>
        </p:nvSpPr>
        <p:spPr>
          <a:xfrm>
            <a:off x="513950" y="1902300"/>
            <a:ext cx="17432400" cy="6482400"/>
          </a:xfrm>
          <a:prstGeom prst="rect">
            <a:avLst/>
          </a:prstGeom>
          <a:noFill/>
          <a:ln>
            <a:noFill/>
          </a:ln>
        </p:spPr>
        <p:txBody>
          <a:bodyPr anchorCtr="0" anchor="t" bIns="182850" lIns="182850" spcFirstLastPara="1" rIns="182850" wrap="square" tIns="182850">
            <a:noAutofit/>
          </a:bodyPr>
          <a:lstStyle/>
          <a:p>
            <a:pPr indent="0" lvl="0" marL="0" rtl="0" algn="l">
              <a:lnSpc>
                <a:spcPct val="150000"/>
              </a:lnSpc>
              <a:spcBef>
                <a:spcPts val="1000"/>
              </a:spcBef>
              <a:spcAft>
                <a:spcPts val="0"/>
              </a:spcAft>
              <a:buNone/>
            </a:pPr>
            <a:r>
              <a:rPr b="1" lang="en-GB" sz="3400">
                <a:latin typeface="Montserrat"/>
                <a:ea typeface="Montserrat"/>
                <a:cs typeface="Montserrat"/>
                <a:sym typeface="Montserrat"/>
              </a:rPr>
              <a:t>Filioque -</a:t>
            </a:r>
            <a:r>
              <a:rPr lang="en-GB" sz="3400">
                <a:latin typeface="Montserrat"/>
                <a:ea typeface="Montserrat"/>
                <a:cs typeface="Montserrat"/>
                <a:sym typeface="Montserrat"/>
              </a:rPr>
              <a:t> </a:t>
            </a:r>
            <a:r>
              <a:rPr lang="en-GB" sz="3400">
                <a:latin typeface="Montserrat"/>
                <a:ea typeface="Montserrat"/>
                <a:cs typeface="Montserrat"/>
                <a:sym typeface="Montserrat"/>
              </a:rPr>
              <a:t>the word </a:t>
            </a:r>
            <a:r>
              <a:rPr lang="en-GB" sz="3400">
                <a:latin typeface="Montserrat"/>
                <a:ea typeface="Montserrat"/>
                <a:cs typeface="Montserrat"/>
                <a:sym typeface="Montserrat"/>
              </a:rPr>
              <a:t>that the Western </a:t>
            </a:r>
            <a:r>
              <a:rPr lang="en-GB" sz="3400">
                <a:latin typeface="Montserrat"/>
                <a:ea typeface="Montserrat"/>
                <a:cs typeface="Montserrat"/>
                <a:sym typeface="Montserrat"/>
              </a:rPr>
              <a:t>Church added to the Nicene Creed. </a:t>
            </a:r>
            <a:endParaRPr sz="3400">
              <a:latin typeface="Montserrat"/>
              <a:ea typeface="Montserrat"/>
              <a:cs typeface="Montserrat"/>
              <a:sym typeface="Montserrat"/>
            </a:endParaRPr>
          </a:p>
          <a:p>
            <a:pPr indent="0" lvl="0" marL="0" rtl="0" algn="l">
              <a:lnSpc>
                <a:spcPct val="150000"/>
              </a:lnSpc>
              <a:spcBef>
                <a:spcPts val="1000"/>
              </a:spcBef>
              <a:spcAft>
                <a:spcPts val="0"/>
              </a:spcAft>
              <a:buNone/>
            </a:pPr>
            <a:r>
              <a:rPr b="1" lang="en-GB" sz="3400">
                <a:latin typeface="Montserrat"/>
                <a:ea typeface="Montserrat"/>
                <a:cs typeface="Montserrat"/>
                <a:sym typeface="Montserrat"/>
              </a:rPr>
              <a:t>Innovation - </a:t>
            </a:r>
            <a:r>
              <a:rPr lang="en-GB" sz="3400">
                <a:latin typeface="Montserrat"/>
                <a:ea typeface="Montserrat"/>
                <a:cs typeface="Montserrat"/>
                <a:sym typeface="Montserrat"/>
              </a:rPr>
              <a:t>changes to the original way of doing things. In the medieval Church, innovation was seen as wrong.</a:t>
            </a:r>
            <a:endParaRPr sz="3400">
              <a:latin typeface="Montserrat"/>
              <a:ea typeface="Montserrat"/>
              <a:cs typeface="Montserrat"/>
              <a:sym typeface="Montserrat"/>
            </a:endParaRPr>
          </a:p>
          <a:p>
            <a:pPr indent="0" lvl="0" marL="0" rtl="0" algn="l">
              <a:lnSpc>
                <a:spcPct val="150000"/>
              </a:lnSpc>
              <a:spcBef>
                <a:spcPts val="1000"/>
              </a:spcBef>
              <a:spcAft>
                <a:spcPts val="0"/>
              </a:spcAft>
              <a:buNone/>
            </a:pPr>
            <a:r>
              <a:rPr b="1" lang="en-GB" sz="3400">
                <a:latin typeface="Montserrat"/>
                <a:ea typeface="Montserrat"/>
                <a:cs typeface="Montserrat"/>
                <a:sym typeface="Montserrat"/>
              </a:rPr>
              <a:t>Normans -</a:t>
            </a:r>
            <a:r>
              <a:rPr lang="en-GB" sz="3400">
                <a:latin typeface="Montserrat"/>
                <a:ea typeface="Montserrat"/>
                <a:cs typeface="Montserrat"/>
                <a:sym typeface="Montserrat"/>
              </a:rPr>
              <a:t> people from Normandy who </a:t>
            </a:r>
            <a:r>
              <a:rPr lang="en-GB" sz="3400">
                <a:latin typeface="Montserrat"/>
                <a:ea typeface="Montserrat"/>
                <a:cs typeface="Montserrat"/>
                <a:sym typeface="Montserrat"/>
              </a:rPr>
              <a:t>conquered lots of 11th century Europe.</a:t>
            </a:r>
            <a:r>
              <a:rPr lang="en-GB" sz="3400">
                <a:latin typeface="Montserrat"/>
                <a:ea typeface="Montserrat"/>
                <a:cs typeface="Montserrat"/>
                <a:sym typeface="Montserrat"/>
              </a:rPr>
              <a:t> </a:t>
            </a:r>
            <a:endParaRPr sz="3400">
              <a:latin typeface="Montserrat"/>
              <a:ea typeface="Montserrat"/>
              <a:cs typeface="Montserrat"/>
              <a:sym typeface="Montserrat"/>
            </a:endParaRPr>
          </a:p>
          <a:p>
            <a:pPr indent="0" lvl="0" marL="0" rtl="0" algn="l">
              <a:lnSpc>
                <a:spcPct val="150000"/>
              </a:lnSpc>
              <a:spcBef>
                <a:spcPts val="1000"/>
              </a:spcBef>
              <a:spcAft>
                <a:spcPts val="0"/>
              </a:spcAft>
              <a:buNone/>
            </a:pPr>
            <a:r>
              <a:rPr b="1" lang="en-GB" sz="3400">
                <a:latin typeface="Montserrat"/>
                <a:ea typeface="Montserrat"/>
                <a:cs typeface="Montserrat"/>
                <a:sym typeface="Montserrat"/>
              </a:rPr>
              <a:t>Alliance - </a:t>
            </a:r>
            <a:r>
              <a:rPr lang="en-GB" sz="3400">
                <a:latin typeface="Montserrat"/>
                <a:ea typeface="Montserrat"/>
                <a:cs typeface="Montserrat"/>
                <a:sym typeface="Montserrat"/>
              </a:rPr>
              <a:t>when two or more groups of people work together and agree to protect each other. </a:t>
            </a:r>
            <a:endParaRPr sz="3400">
              <a:latin typeface="Montserrat"/>
              <a:ea typeface="Montserrat"/>
              <a:cs typeface="Montserrat"/>
              <a:sym typeface="Montserrat"/>
            </a:endParaRPr>
          </a:p>
          <a:p>
            <a:pPr indent="0" lvl="0" marL="0" rtl="0" algn="l">
              <a:lnSpc>
                <a:spcPct val="150000"/>
              </a:lnSpc>
              <a:spcBef>
                <a:spcPts val="1000"/>
              </a:spcBef>
              <a:spcAft>
                <a:spcPts val="0"/>
              </a:spcAft>
              <a:buNone/>
            </a:pPr>
            <a:r>
              <a:rPr b="1" lang="en-GB" sz="3400">
                <a:latin typeface="Montserrat"/>
                <a:ea typeface="Montserrat"/>
                <a:cs typeface="Montserrat"/>
                <a:sym typeface="Montserrat"/>
              </a:rPr>
              <a:t>Hagia Sophia - </a:t>
            </a:r>
            <a:r>
              <a:rPr lang="en-GB" sz="3400">
                <a:latin typeface="Montserrat"/>
                <a:ea typeface="Montserrat"/>
                <a:cs typeface="Montserrat"/>
                <a:sym typeface="Montserrat"/>
              </a:rPr>
              <a:t>the huge church that Justinian built in Constantinople. </a:t>
            </a:r>
            <a:endParaRPr sz="3400">
              <a:latin typeface="Montserrat"/>
              <a:ea typeface="Montserrat"/>
              <a:cs typeface="Montserrat"/>
              <a:sym typeface="Montserrat"/>
            </a:endParaRPr>
          </a:p>
          <a:p>
            <a:pPr indent="0" lvl="0" marL="0" rtl="0" algn="l">
              <a:lnSpc>
                <a:spcPct val="150000"/>
              </a:lnSpc>
              <a:spcBef>
                <a:spcPts val="1000"/>
              </a:spcBef>
              <a:spcAft>
                <a:spcPts val="0"/>
              </a:spcAft>
              <a:buNone/>
            </a:pPr>
            <a:r>
              <a:rPr b="1" lang="en-GB" sz="3400">
                <a:latin typeface="Montserrat"/>
                <a:ea typeface="Montserrat"/>
                <a:cs typeface="Montserrat"/>
                <a:sym typeface="Montserrat"/>
              </a:rPr>
              <a:t>Excommunication - </a:t>
            </a:r>
            <a:r>
              <a:rPr lang="en-GB" sz="3400">
                <a:latin typeface="Montserrat"/>
                <a:ea typeface="Montserrat"/>
                <a:cs typeface="Montserrat"/>
                <a:sym typeface="Montserrat"/>
              </a:rPr>
              <a:t>officially</a:t>
            </a:r>
            <a:r>
              <a:rPr lang="en-GB" sz="3400">
                <a:latin typeface="Montserrat"/>
                <a:ea typeface="Montserrat"/>
                <a:cs typeface="Montserrat"/>
                <a:sym typeface="Montserrat"/>
              </a:rPr>
              <a:t> removing someone from the Christian Church. </a:t>
            </a:r>
            <a:endParaRPr sz="3400">
              <a:latin typeface="Montserrat"/>
              <a:ea typeface="Montserrat"/>
              <a:cs typeface="Montserrat"/>
              <a:sym typeface="Montserrat"/>
            </a:endParaRPr>
          </a:p>
          <a:p>
            <a:pPr indent="0" lvl="0" marL="0" rtl="0" algn="l">
              <a:lnSpc>
                <a:spcPct val="150000"/>
              </a:lnSpc>
              <a:spcBef>
                <a:spcPts val="1000"/>
              </a:spcBef>
              <a:spcAft>
                <a:spcPts val="0"/>
              </a:spcAft>
              <a:buNone/>
            </a:pPr>
            <a:r>
              <a:t/>
            </a:r>
            <a:endParaRPr sz="34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a:p>
            <a:pPr indent="0" lvl="0" marL="0" rtl="0" algn="l">
              <a:lnSpc>
                <a:spcPct val="150000"/>
              </a:lnSpc>
              <a:spcBef>
                <a:spcPts val="0"/>
              </a:spcBef>
              <a:spcAft>
                <a:spcPts val="0"/>
              </a:spcAft>
              <a:buNone/>
            </a:pPr>
            <a:r>
              <a:rPr lang="en-GB" sz="3600">
                <a:latin typeface="Montserrat"/>
                <a:ea typeface="Montserrat"/>
                <a:cs typeface="Montserrat"/>
                <a:sym typeface="Montserrat"/>
              </a:rPr>
              <a:t> </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p:txBody>
      </p:sp>
      <p:sp>
        <p:nvSpPr>
          <p:cNvPr id="121" name="Google Shape;121;p19"/>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22" name="Google Shape;122;p19"/>
          <p:cNvSpPr txBox="1"/>
          <p:nvPr/>
        </p:nvSpPr>
        <p:spPr>
          <a:xfrm>
            <a:off x="513950" y="2850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5600">
                <a:latin typeface="Montserrat"/>
                <a:ea typeface="Montserrat"/>
                <a:cs typeface="Montserrat"/>
                <a:sym typeface="Montserrat"/>
              </a:rPr>
              <a:t>Glossary </a:t>
            </a:r>
            <a:endParaRPr b="1" sz="5600">
              <a:latin typeface="Montserrat"/>
              <a:ea typeface="Montserrat"/>
              <a:cs typeface="Montserrat"/>
              <a:sym typeface="Montserra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0"/>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28" name="Google Shape;128;p20"/>
          <p:cNvSpPr txBox="1"/>
          <p:nvPr>
            <p:ph type="title"/>
          </p:nvPr>
        </p:nvSpPr>
        <p:spPr>
          <a:xfrm>
            <a:off x="917950" y="2804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5600"/>
              <a:t>Comprehension Questions</a:t>
            </a:r>
            <a:endParaRPr sz="5600"/>
          </a:p>
        </p:txBody>
      </p:sp>
      <p:sp>
        <p:nvSpPr>
          <p:cNvPr id="129" name="Google Shape;129;p20"/>
          <p:cNvSpPr txBox="1"/>
          <p:nvPr>
            <p:ph idx="1" type="body"/>
          </p:nvPr>
        </p:nvSpPr>
        <p:spPr>
          <a:xfrm>
            <a:off x="917950" y="1809500"/>
            <a:ext cx="16452000" cy="7925400"/>
          </a:xfrm>
          <a:prstGeom prst="rect">
            <a:avLst/>
          </a:prstGeom>
        </p:spPr>
        <p:txBody>
          <a:bodyPr anchorCtr="0" anchor="t" bIns="0" lIns="0" spcFirstLastPara="1" rIns="0" wrap="square" tIns="0">
            <a:noAutofit/>
          </a:bodyPr>
          <a:lstStyle/>
          <a:p>
            <a:pPr indent="-457200" lvl="0" marL="457200" rtl="0" algn="l">
              <a:lnSpc>
                <a:spcPct val="100000"/>
              </a:lnSpc>
              <a:spcBef>
                <a:spcPts val="0"/>
              </a:spcBef>
              <a:spcAft>
                <a:spcPts val="0"/>
              </a:spcAft>
              <a:buClr>
                <a:srgbClr val="000000"/>
              </a:buClr>
              <a:buSzPts val="3600"/>
              <a:buAutoNum type="arabicPeriod"/>
            </a:pPr>
            <a:r>
              <a:rPr lang="en-GB" sz="3600">
                <a:solidFill>
                  <a:srgbClr val="000000"/>
                </a:solidFill>
              </a:rPr>
              <a:t>Why were there tensions between the Eastern and Western Churches in 1054?</a:t>
            </a:r>
            <a:endParaRPr sz="3600">
              <a:solidFill>
                <a:srgbClr val="000000"/>
              </a:solidFill>
            </a:endParaRPr>
          </a:p>
          <a:p>
            <a:pPr indent="0" lvl="0" marL="457200" rtl="0" algn="l">
              <a:lnSpc>
                <a:spcPct val="100000"/>
              </a:lnSpc>
              <a:spcBef>
                <a:spcPts val="0"/>
              </a:spcBef>
              <a:spcAft>
                <a:spcPts val="0"/>
              </a:spcAft>
              <a:buNone/>
            </a:pPr>
            <a:r>
              <a:t/>
            </a:r>
            <a:endParaRPr sz="3600">
              <a:solidFill>
                <a:srgbClr val="000000"/>
              </a:solidFill>
            </a:endParaRPr>
          </a:p>
          <a:p>
            <a:pPr indent="-457200" lvl="0" marL="457200" rtl="0" algn="l">
              <a:lnSpc>
                <a:spcPct val="100000"/>
              </a:lnSpc>
              <a:spcBef>
                <a:spcPts val="0"/>
              </a:spcBef>
              <a:spcAft>
                <a:spcPts val="0"/>
              </a:spcAft>
              <a:buClr>
                <a:srgbClr val="000000"/>
              </a:buClr>
              <a:buSzPts val="3600"/>
              <a:buAutoNum type="arabicPeriod"/>
            </a:pPr>
            <a:r>
              <a:rPr lang="en-GB" sz="3600">
                <a:solidFill>
                  <a:srgbClr val="000000"/>
                </a:solidFill>
              </a:rPr>
              <a:t>Why did the pope want an alliance with Constantinople in 1054?</a:t>
            </a:r>
            <a:endParaRPr sz="3600">
              <a:solidFill>
                <a:srgbClr val="000000"/>
              </a:solidFill>
            </a:endParaRPr>
          </a:p>
          <a:p>
            <a:pPr indent="0" lvl="0" marL="457200" rtl="0" algn="l">
              <a:lnSpc>
                <a:spcPct val="100000"/>
              </a:lnSpc>
              <a:spcBef>
                <a:spcPts val="0"/>
              </a:spcBef>
              <a:spcAft>
                <a:spcPts val="0"/>
              </a:spcAft>
              <a:buNone/>
            </a:pPr>
            <a:r>
              <a:t/>
            </a:r>
            <a:endParaRPr sz="3600">
              <a:solidFill>
                <a:srgbClr val="000000"/>
              </a:solidFill>
            </a:endParaRPr>
          </a:p>
          <a:p>
            <a:pPr indent="-457200" lvl="0" marL="457200" rtl="0" algn="l">
              <a:lnSpc>
                <a:spcPct val="100000"/>
              </a:lnSpc>
              <a:spcBef>
                <a:spcPts val="0"/>
              </a:spcBef>
              <a:spcAft>
                <a:spcPts val="0"/>
              </a:spcAft>
              <a:buClr>
                <a:srgbClr val="000000"/>
              </a:buClr>
              <a:buSzPts val="3600"/>
              <a:buAutoNum type="arabicPeriod"/>
            </a:pPr>
            <a:r>
              <a:rPr lang="en-GB" sz="3600">
                <a:solidFill>
                  <a:srgbClr val="000000"/>
                </a:solidFill>
              </a:rPr>
              <a:t>Who did the pope send to Constantinople to  negotiate this alliance?</a:t>
            </a:r>
            <a:endParaRPr sz="3600">
              <a:solidFill>
                <a:srgbClr val="000000"/>
              </a:solidFill>
            </a:endParaRPr>
          </a:p>
          <a:p>
            <a:pPr indent="0" lvl="0" marL="457200" rtl="0" algn="l">
              <a:lnSpc>
                <a:spcPct val="100000"/>
              </a:lnSpc>
              <a:spcBef>
                <a:spcPts val="0"/>
              </a:spcBef>
              <a:spcAft>
                <a:spcPts val="0"/>
              </a:spcAft>
              <a:buNone/>
            </a:pPr>
            <a:r>
              <a:t/>
            </a:r>
            <a:endParaRPr sz="3600">
              <a:solidFill>
                <a:srgbClr val="000000"/>
              </a:solidFill>
            </a:endParaRPr>
          </a:p>
          <a:p>
            <a:pPr indent="-457200" lvl="0" marL="457200" rtl="0" algn="l">
              <a:lnSpc>
                <a:spcPct val="100000"/>
              </a:lnSpc>
              <a:spcBef>
                <a:spcPts val="0"/>
              </a:spcBef>
              <a:spcAft>
                <a:spcPts val="0"/>
              </a:spcAft>
              <a:buClr>
                <a:srgbClr val="000000"/>
              </a:buClr>
              <a:buSzPts val="3600"/>
              <a:buAutoNum type="arabicPeriod"/>
            </a:pPr>
            <a:r>
              <a:rPr lang="en-GB" sz="3600">
                <a:solidFill>
                  <a:srgbClr val="000000"/>
                </a:solidFill>
              </a:rPr>
              <a:t>What did Humbert do when he marched into the Hagia Sophia in 1054?</a:t>
            </a:r>
            <a:endParaRPr sz="3600">
              <a:solidFill>
                <a:srgbClr val="000000"/>
              </a:solidFill>
            </a:endParaRPr>
          </a:p>
          <a:p>
            <a:pPr indent="0" lvl="0" marL="457200" rtl="0" algn="l">
              <a:lnSpc>
                <a:spcPct val="100000"/>
              </a:lnSpc>
              <a:spcBef>
                <a:spcPts val="0"/>
              </a:spcBef>
              <a:spcAft>
                <a:spcPts val="0"/>
              </a:spcAft>
              <a:buNone/>
            </a:pPr>
            <a:r>
              <a:t/>
            </a:r>
            <a:endParaRPr sz="3600">
              <a:solidFill>
                <a:srgbClr val="000000"/>
              </a:solidFill>
            </a:endParaRPr>
          </a:p>
          <a:p>
            <a:pPr indent="-457200" lvl="0" marL="457200" rtl="0" algn="l">
              <a:lnSpc>
                <a:spcPct val="100000"/>
              </a:lnSpc>
              <a:spcBef>
                <a:spcPts val="0"/>
              </a:spcBef>
              <a:spcAft>
                <a:spcPts val="0"/>
              </a:spcAft>
              <a:buClr>
                <a:srgbClr val="000000"/>
              </a:buClr>
              <a:buSzPts val="3600"/>
              <a:buAutoNum type="arabicPeriod"/>
            </a:pPr>
            <a:r>
              <a:rPr lang="en-GB" sz="3600">
                <a:solidFill>
                  <a:srgbClr val="000000"/>
                </a:solidFill>
              </a:rPr>
              <a:t>What does the Schism of 1054 suggest about the power of medieval popes?</a:t>
            </a:r>
            <a:endParaRPr sz="3600">
              <a:solidFill>
                <a:srgbClr val="000000"/>
              </a:solidFill>
            </a:endParaRPr>
          </a:p>
          <a:p>
            <a:pPr indent="0" lvl="0" marL="914400" rtl="0" algn="l">
              <a:lnSpc>
                <a:spcPct val="100000"/>
              </a:lnSpc>
              <a:spcBef>
                <a:spcPts val="0"/>
              </a:spcBef>
              <a:spcAft>
                <a:spcPts val="0"/>
              </a:spcAft>
              <a:buNone/>
            </a:pPr>
            <a:r>
              <a:t/>
            </a:r>
            <a:endParaRPr sz="3800">
              <a:solidFill>
                <a:srgbClr val="000000"/>
              </a:solidFill>
            </a:endParaRPr>
          </a:p>
          <a:p>
            <a:pPr indent="0" lvl="0" marL="914400" rtl="0" algn="l">
              <a:lnSpc>
                <a:spcPct val="100000"/>
              </a:lnSpc>
              <a:spcBef>
                <a:spcPts val="0"/>
              </a:spcBef>
              <a:spcAft>
                <a:spcPts val="0"/>
              </a:spcAft>
              <a:buNone/>
            </a:pPr>
            <a:r>
              <a:t/>
            </a:r>
            <a:endParaRPr sz="3800">
              <a:solidFill>
                <a:srgbClr val="000000"/>
              </a:solidFill>
            </a:endParaRPr>
          </a:p>
          <a:p>
            <a:pPr indent="0" lvl="0" marL="914400" rtl="0" algn="l">
              <a:lnSpc>
                <a:spcPct val="100000"/>
              </a:lnSpc>
              <a:spcBef>
                <a:spcPts val="0"/>
              </a:spcBef>
              <a:spcAft>
                <a:spcPts val="0"/>
              </a:spcAft>
              <a:buNone/>
            </a:pPr>
            <a:r>
              <a:t/>
            </a:r>
            <a:endParaRPr sz="4000">
              <a:solidFill>
                <a:srgbClr val="000000"/>
              </a:solidFill>
            </a:endParaRPr>
          </a:p>
          <a:p>
            <a:pPr indent="0" lvl="0" marL="0" rtl="0" algn="l">
              <a:lnSpc>
                <a:spcPct val="100000"/>
              </a:lnSpc>
              <a:spcBef>
                <a:spcPts val="0"/>
              </a:spcBef>
              <a:spcAft>
                <a:spcPts val="0"/>
              </a:spcAft>
              <a:buNone/>
            </a:pPr>
            <a:r>
              <a:t/>
            </a:r>
            <a:endParaRPr sz="4000">
              <a:solidFill>
                <a:srgbClr val="000000"/>
              </a:solidFill>
            </a:endParaRPr>
          </a:p>
        </p:txBody>
      </p:sp>
      <p:sp>
        <p:nvSpPr>
          <p:cNvPr id="130" name="Google Shape;130;p20"/>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