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10287000" cx="18288000"/>
  <p:notesSz cx="6858000" cy="9144000"/>
  <p:embeddedFontLst>
    <p:embeddedFont>
      <p:font typeface="Montserrat SemiBold"/>
      <p:regular r:id="rId14"/>
      <p:bold r:id="rId15"/>
      <p:italic r:id="rId16"/>
      <p:boldItalic r:id="rId17"/>
    </p:embeddedFont>
    <p:embeddedFont>
      <p:font typeface="Montserrat"/>
      <p:regular r:id="rId18"/>
      <p:bold r:id="rId19"/>
      <p:italic r:id="rId20"/>
      <p:boldItalic r:id="rId21"/>
    </p:embeddedFont>
    <p:embeddedFont>
      <p:font typeface="Montserrat Medium"/>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E57A733-855F-494D-B9CE-03E8F0B62E8D}">
  <a:tblStyle styleId="{1E57A733-855F-494D-B9CE-03E8F0B62E8D}"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italic.fntdata"/><Relationship Id="rId22" Type="http://schemas.openxmlformats.org/officeDocument/2006/relationships/font" Target="fonts/MontserratMedium-regular.fntdata"/><Relationship Id="rId21" Type="http://schemas.openxmlformats.org/officeDocument/2006/relationships/font" Target="fonts/Montserrat-boldItalic.fntdata"/><Relationship Id="rId24" Type="http://schemas.openxmlformats.org/officeDocument/2006/relationships/font" Target="fonts/MontserratMedium-italic.fntdata"/><Relationship Id="rId23" Type="http://schemas.openxmlformats.org/officeDocument/2006/relationships/font" Target="fonts/MontserratMedium-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MontserratMedium-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MontserratSemiBold-bold.fntdata"/><Relationship Id="rId14" Type="http://schemas.openxmlformats.org/officeDocument/2006/relationships/font" Target="fonts/MontserratSemiBold-regular.fntdata"/><Relationship Id="rId17" Type="http://schemas.openxmlformats.org/officeDocument/2006/relationships/font" Target="fonts/MontserratSemiBold-boldItalic.fntdata"/><Relationship Id="rId16" Type="http://schemas.openxmlformats.org/officeDocument/2006/relationships/font" Target="fonts/MontserratSemiBold-italic.fntdata"/><Relationship Id="rId19" Type="http://schemas.openxmlformats.org/officeDocument/2006/relationships/font" Target="fonts/Montserrat-bold.fntdata"/><Relationship Id="rId18" Type="http://schemas.openxmlformats.org/officeDocument/2006/relationships/font" Target="fonts/Montserr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2128b78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2128b78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bec4c3949_1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bec4c3949_1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2524f95ba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2524f95ba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82524f95ba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2524f95ba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8c31b2ce55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c31b2ce55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bb607c5d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bb607c5d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8c31b2ce55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8c31b2ce55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8bec4c3949_2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8bec4c3949_2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0" name="Google Shape;80;p14"/>
          <p:cNvSpPr txBox="1"/>
          <p:nvPr/>
        </p:nvSpPr>
        <p:spPr>
          <a:xfrm>
            <a:off x="547650" y="518050"/>
            <a:ext cx="6157500" cy="890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3600">
                <a:solidFill>
                  <a:srgbClr val="4B3241"/>
                </a:solidFill>
                <a:latin typeface="Montserrat"/>
                <a:ea typeface="Montserrat"/>
                <a:cs typeface="Montserrat"/>
                <a:sym typeface="Montserrat"/>
              </a:rPr>
              <a:t>KS3 History- Lesson 4 of 6 </a:t>
            </a:r>
            <a:endParaRPr sz="3600">
              <a:solidFill>
                <a:srgbClr val="4B3241"/>
              </a:solidFill>
              <a:latin typeface="Montserrat"/>
              <a:ea typeface="Montserrat"/>
              <a:cs typeface="Montserrat"/>
              <a:sym typeface="Montserrat"/>
            </a:endParaRPr>
          </a:p>
        </p:txBody>
      </p:sp>
      <p:sp>
        <p:nvSpPr>
          <p:cNvPr id="81" name="Google Shape;81;p14"/>
          <p:cNvSpPr txBox="1"/>
          <p:nvPr/>
        </p:nvSpPr>
        <p:spPr>
          <a:xfrm>
            <a:off x="651275" y="1864975"/>
            <a:ext cx="15245400" cy="111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6000">
                <a:latin typeface="Montserrat SemiBold"/>
                <a:ea typeface="Montserrat SemiBold"/>
                <a:cs typeface="Montserrat SemiBold"/>
                <a:sym typeface="Montserrat SemiBold"/>
              </a:rPr>
              <a:t>Archbishops and Church Construction</a:t>
            </a:r>
            <a:endParaRPr sz="6000">
              <a:latin typeface="Montserrat SemiBold"/>
              <a:ea typeface="Montserrat SemiBold"/>
              <a:cs typeface="Montserrat SemiBold"/>
              <a:sym typeface="Montserrat SemiBold"/>
            </a:endParaRPr>
          </a:p>
        </p:txBody>
      </p:sp>
      <p:sp>
        <p:nvSpPr>
          <p:cNvPr id="82" name="Google Shape;82;p14"/>
          <p:cNvSpPr txBox="1"/>
          <p:nvPr/>
        </p:nvSpPr>
        <p:spPr>
          <a:xfrm>
            <a:off x="729450" y="3063900"/>
            <a:ext cx="16829100" cy="890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3600">
                <a:solidFill>
                  <a:srgbClr val="4B3241"/>
                </a:solidFill>
                <a:latin typeface="Montserrat"/>
                <a:ea typeface="Montserrat"/>
                <a:cs typeface="Montserrat"/>
                <a:sym typeface="Montserrat"/>
              </a:rPr>
              <a:t>Enquiry: How much did England change during the Norman Conquest?</a:t>
            </a:r>
            <a:endParaRPr/>
          </a:p>
        </p:txBody>
      </p:sp>
      <p:sp>
        <p:nvSpPr>
          <p:cNvPr id="83" name="Google Shape;83;p14"/>
          <p:cNvSpPr txBox="1"/>
          <p:nvPr/>
        </p:nvSpPr>
        <p:spPr>
          <a:xfrm>
            <a:off x="858500" y="8468450"/>
            <a:ext cx="2358000" cy="7401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lang="en-GB" sz="2800">
                <a:solidFill>
                  <a:srgbClr val="4B3241"/>
                </a:solidFill>
                <a:latin typeface="Montserrat SemiBold"/>
                <a:ea typeface="Montserrat SemiBold"/>
                <a:cs typeface="Montserrat SemiBold"/>
                <a:sym typeface="Montserrat SemiBold"/>
              </a:rPr>
              <a:t>Ms Dawson </a:t>
            </a:r>
            <a:endParaRPr sz="2800">
              <a:solidFill>
                <a:srgbClr val="4B3241"/>
              </a:solidFill>
              <a:latin typeface="Montserrat SemiBold"/>
              <a:ea typeface="Montserrat SemiBold"/>
              <a:cs typeface="Montserrat SemiBold"/>
              <a:sym typeface="Montserrat SemiBo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9" name="Google Shape;89;p15"/>
          <p:cNvSpPr txBox="1"/>
          <p:nvPr>
            <p:ph idx="1" type="body"/>
          </p:nvPr>
        </p:nvSpPr>
        <p:spPr>
          <a:xfrm>
            <a:off x="405450" y="451150"/>
            <a:ext cx="17278200" cy="85494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600">
                <a:solidFill>
                  <a:srgbClr val="000000"/>
                </a:solidFill>
              </a:rPr>
              <a:t>In Anglo-Saxon England, the Church was very wealthy. It owned more of the land in England than anyone else. Senior churchmen, called </a:t>
            </a:r>
            <a:r>
              <a:rPr b="1" lang="en-GB" sz="3600">
                <a:solidFill>
                  <a:srgbClr val="000000"/>
                </a:solidFill>
              </a:rPr>
              <a:t>Bishops, </a:t>
            </a:r>
            <a:r>
              <a:rPr lang="en-GB" sz="3600">
                <a:solidFill>
                  <a:srgbClr val="000000"/>
                </a:solidFill>
              </a:rPr>
              <a:t>ruled over large </a:t>
            </a:r>
            <a:r>
              <a:rPr b="1" lang="en-GB" sz="3600">
                <a:solidFill>
                  <a:srgbClr val="000000"/>
                </a:solidFill>
              </a:rPr>
              <a:t>estates</a:t>
            </a:r>
            <a:r>
              <a:rPr lang="en-GB" sz="3600">
                <a:solidFill>
                  <a:srgbClr val="000000"/>
                </a:solidFill>
              </a:rPr>
              <a:t>. The Church charged the peasants a tax called a </a:t>
            </a:r>
            <a:r>
              <a:rPr b="1" lang="en-GB" sz="3600">
                <a:solidFill>
                  <a:srgbClr val="000000"/>
                </a:solidFill>
              </a:rPr>
              <a:t>tithe</a:t>
            </a:r>
            <a:r>
              <a:rPr lang="en-GB" sz="3600">
                <a:solidFill>
                  <a:srgbClr val="000000"/>
                </a:solidFill>
              </a:rPr>
              <a:t>, which was 1/10</a:t>
            </a:r>
            <a:r>
              <a:rPr baseline="30000" lang="en-GB" sz="3600">
                <a:solidFill>
                  <a:srgbClr val="000000"/>
                </a:solidFill>
              </a:rPr>
              <a:t>th</a:t>
            </a:r>
            <a:r>
              <a:rPr lang="en-GB" sz="3600">
                <a:solidFill>
                  <a:srgbClr val="000000"/>
                </a:solidFill>
              </a:rPr>
              <a:t> of everything that they earned. People feared that they would not get into heaven if they did not obey the Church. So, even though the peasants were poor, they paid these taxes. As well as collecting taxes, there were other things that members of the Church were doing which were criticised. Some priests had more than one job at a time and some other priests sold or gave jobs to their friends or relatives. Some </a:t>
            </a:r>
            <a:r>
              <a:rPr b="1" lang="en-GB" sz="3600">
                <a:solidFill>
                  <a:srgbClr val="000000"/>
                </a:solidFill>
              </a:rPr>
              <a:t>Priests</a:t>
            </a:r>
            <a:r>
              <a:rPr lang="en-GB" sz="3600">
                <a:solidFill>
                  <a:srgbClr val="000000"/>
                </a:solidFill>
              </a:rPr>
              <a:t> also got married and had children, even though this went against Church teachings. These were examples of </a:t>
            </a:r>
            <a:r>
              <a:rPr b="1" lang="en-GB" sz="3600">
                <a:solidFill>
                  <a:srgbClr val="000000"/>
                </a:solidFill>
              </a:rPr>
              <a:t>corruption</a:t>
            </a:r>
            <a:r>
              <a:rPr lang="en-GB" sz="3600">
                <a:solidFill>
                  <a:srgbClr val="000000"/>
                </a:solidFill>
              </a:rPr>
              <a:t>, as the Priests were using their position unfairly to help themselves or their friends.</a:t>
            </a:r>
            <a:endParaRPr sz="3600">
              <a:solidFill>
                <a:srgbClr val="000000"/>
              </a:solidFill>
            </a:endParaRPr>
          </a:p>
          <a:p>
            <a:pPr indent="0" lvl="0" marL="0" rtl="0" algn="l">
              <a:lnSpc>
                <a:spcPct val="115000"/>
              </a:lnSpc>
              <a:spcBef>
                <a:spcPts val="0"/>
              </a:spcBef>
              <a:spcAft>
                <a:spcPts val="0"/>
              </a:spcAft>
              <a:buNone/>
            </a:pPr>
            <a:r>
              <a:t/>
            </a:r>
            <a:endParaRPr sz="3600">
              <a:solidFill>
                <a:srgbClr val="000000"/>
              </a:solidFill>
            </a:endParaRPr>
          </a:p>
        </p:txBody>
      </p:sp>
      <p:sp>
        <p:nvSpPr>
          <p:cNvPr id="90" name="Google Shape;90;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6" name="Google Shape;96;p16"/>
          <p:cNvSpPr txBox="1"/>
          <p:nvPr>
            <p:ph idx="1" type="body"/>
          </p:nvPr>
        </p:nvSpPr>
        <p:spPr>
          <a:xfrm>
            <a:off x="271700" y="477225"/>
            <a:ext cx="17412000" cy="85494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400">
                <a:solidFill>
                  <a:srgbClr val="000000"/>
                </a:solidFill>
              </a:rPr>
              <a:t>According to the Catholic Church, the </a:t>
            </a:r>
            <a:r>
              <a:rPr b="1" lang="en-GB" sz="3400">
                <a:solidFill>
                  <a:srgbClr val="000000"/>
                </a:solidFill>
              </a:rPr>
              <a:t>Pope </a:t>
            </a:r>
            <a:r>
              <a:rPr lang="en-GB" sz="3400">
                <a:solidFill>
                  <a:srgbClr val="000000"/>
                </a:solidFill>
              </a:rPr>
              <a:t>was the most important person in Europe. In order for William to be a successful King of England, he would need to reform the church without angering the Pope. </a:t>
            </a:r>
            <a:r>
              <a:rPr lang="en-GB" sz="3400">
                <a:solidFill>
                  <a:srgbClr val="000000"/>
                </a:solidFill>
              </a:rPr>
              <a:t>W</a:t>
            </a:r>
            <a:r>
              <a:rPr lang="en-GB" sz="3400">
                <a:solidFill>
                  <a:srgbClr val="000000"/>
                </a:solidFill>
              </a:rPr>
              <a:t>hen William came over from Normandy, he brought with him a personal friend who was also known to the Pope – Lanfranc. Lanfranc was well-respected and intelligent. As a result, Lanfranc could help William change the Church in England in a way that the Pope supported. William made him the Archbishop of Canterbury - one of the most important jobs in the Church. Lanfranc made several changes, one of which was creating a new church </a:t>
            </a:r>
            <a:r>
              <a:rPr b="1" lang="en-GB" sz="3400">
                <a:solidFill>
                  <a:srgbClr val="000000"/>
                </a:solidFill>
              </a:rPr>
              <a:t>hierarchy</a:t>
            </a:r>
            <a:r>
              <a:rPr lang="en-GB" sz="3400">
                <a:solidFill>
                  <a:srgbClr val="000000"/>
                </a:solidFill>
              </a:rPr>
              <a:t> so that it was clear who everyone needed to obey. At the top of the hierarchy were the </a:t>
            </a:r>
            <a:r>
              <a:rPr b="1" lang="en-GB" sz="3400">
                <a:solidFill>
                  <a:srgbClr val="000000"/>
                </a:solidFill>
              </a:rPr>
              <a:t>Archbishops and Bishops.</a:t>
            </a:r>
            <a:r>
              <a:rPr lang="en-GB" sz="3400">
                <a:solidFill>
                  <a:srgbClr val="000000"/>
                </a:solidFill>
              </a:rPr>
              <a:t> These were important figures who could pass on orders to those below them. The bishops made sure that all other people employed by the Church were loyal. They did this by giving jobs to Normans and getting rid of churchmen who they couldn’t trust. An example of this was Archbishop Stigand, who lost his job in 1070. By 1087, there was only one remaining Anglo-Saxon Bishop.</a:t>
            </a:r>
            <a:endParaRPr sz="3400">
              <a:solidFill>
                <a:srgbClr val="000000"/>
              </a:solidFill>
            </a:endParaRPr>
          </a:p>
          <a:p>
            <a:pPr indent="0" lvl="0" marL="0" rtl="0" algn="l">
              <a:lnSpc>
                <a:spcPct val="115000"/>
              </a:lnSpc>
              <a:spcBef>
                <a:spcPts val="0"/>
              </a:spcBef>
              <a:spcAft>
                <a:spcPts val="0"/>
              </a:spcAft>
              <a:buNone/>
            </a:pPr>
            <a:r>
              <a:rPr lang="en-GB" sz="3600">
                <a:solidFill>
                  <a:srgbClr val="000000"/>
                </a:solidFill>
              </a:rPr>
              <a:t> </a:t>
            </a:r>
            <a:endParaRPr sz="3600">
              <a:solidFill>
                <a:srgbClr val="000000"/>
              </a:solidFill>
            </a:endParaRPr>
          </a:p>
          <a:p>
            <a:pPr indent="0" lvl="0" marL="0" rtl="0" algn="l">
              <a:lnSpc>
                <a:spcPct val="115000"/>
              </a:lnSpc>
              <a:spcBef>
                <a:spcPts val="0"/>
              </a:spcBef>
              <a:spcAft>
                <a:spcPts val="0"/>
              </a:spcAft>
              <a:buNone/>
            </a:pPr>
            <a:r>
              <a:t/>
            </a:r>
            <a:endParaRPr sz="3600">
              <a:solidFill>
                <a:srgbClr val="000000"/>
              </a:solidFill>
            </a:endParaRPr>
          </a:p>
        </p:txBody>
      </p:sp>
      <p:sp>
        <p:nvSpPr>
          <p:cNvPr id="97" name="Google Shape;97;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3" name="Google Shape;103;p17"/>
          <p:cNvSpPr txBox="1"/>
          <p:nvPr>
            <p:ph idx="1" type="body"/>
          </p:nvPr>
        </p:nvSpPr>
        <p:spPr>
          <a:xfrm>
            <a:off x="405450" y="451150"/>
            <a:ext cx="17278200" cy="85494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800">
                <a:solidFill>
                  <a:srgbClr val="000000"/>
                </a:solidFill>
              </a:rPr>
              <a:t>Underneath the Bishops and Archbishops, Lanfranc added in new positions of </a:t>
            </a:r>
            <a:r>
              <a:rPr b="1" lang="en-GB" sz="3800">
                <a:solidFill>
                  <a:srgbClr val="000000"/>
                </a:solidFill>
              </a:rPr>
              <a:t>Archdeacons and Deans</a:t>
            </a:r>
            <a:r>
              <a:rPr lang="en-GB" sz="3800">
                <a:solidFill>
                  <a:srgbClr val="000000"/>
                </a:solidFill>
              </a:rPr>
              <a:t>. These people would help manage the huge numbers of Priests and make sure that they obeyed the Bishops and Archbishops.  The Normans created lots of new churches to spread their reforms across the country. New Priests were given jobs to manage these new churches. They also gave the Priests clear rules to follow, to make sure that they were not corrupt. Lanfranc made sure that there were clear and up-to-date copies of all new rules given to all Priests – so there would be no excuses not to obey them. </a:t>
            </a:r>
            <a:r>
              <a:rPr lang="en-GB" sz="3800">
                <a:solidFill>
                  <a:srgbClr val="000000"/>
                </a:solidFill>
              </a:rPr>
              <a:t>Famously, three </a:t>
            </a:r>
            <a:r>
              <a:rPr b="1" lang="en-GB" sz="3800">
                <a:solidFill>
                  <a:srgbClr val="000000"/>
                </a:solidFill>
              </a:rPr>
              <a:t>Monks</a:t>
            </a:r>
            <a:r>
              <a:rPr lang="en-GB" sz="3800">
                <a:solidFill>
                  <a:srgbClr val="000000"/>
                </a:solidFill>
              </a:rPr>
              <a:t> refused to follow Lanfranc’s new rules and were killed. </a:t>
            </a:r>
            <a:endParaRPr sz="3800">
              <a:solidFill>
                <a:srgbClr val="000000"/>
              </a:solidFill>
            </a:endParaRPr>
          </a:p>
          <a:p>
            <a:pPr indent="0" lvl="0" marL="0" rtl="0" algn="l">
              <a:lnSpc>
                <a:spcPct val="98181"/>
              </a:lnSpc>
              <a:spcBef>
                <a:spcPts val="800"/>
              </a:spcBef>
              <a:spcAft>
                <a:spcPts val="0"/>
              </a:spcAft>
              <a:buNone/>
            </a:pPr>
            <a:r>
              <a:t/>
            </a:r>
            <a:endParaRPr sz="3800">
              <a:solidFill>
                <a:srgbClr val="000000"/>
              </a:solidFill>
            </a:endParaRPr>
          </a:p>
        </p:txBody>
      </p:sp>
      <p:sp>
        <p:nvSpPr>
          <p:cNvPr id="104" name="Google Shape;104;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0" name="Google Shape;110;p18"/>
          <p:cNvSpPr txBox="1"/>
          <p:nvPr>
            <p:ph idx="1" type="body"/>
          </p:nvPr>
        </p:nvSpPr>
        <p:spPr>
          <a:xfrm>
            <a:off x="405450" y="451150"/>
            <a:ext cx="17278200" cy="85494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t/>
            </a:r>
            <a:endParaRPr sz="3600">
              <a:solidFill>
                <a:srgbClr val="000000"/>
              </a:solidFill>
            </a:endParaRPr>
          </a:p>
          <a:p>
            <a:pPr indent="0" lvl="0" marL="0" rtl="0" algn="l">
              <a:lnSpc>
                <a:spcPct val="115000"/>
              </a:lnSpc>
              <a:spcBef>
                <a:spcPts val="0"/>
              </a:spcBef>
              <a:spcAft>
                <a:spcPts val="0"/>
              </a:spcAft>
              <a:buNone/>
            </a:pPr>
            <a:r>
              <a:rPr lang="en-GB" sz="3600">
                <a:solidFill>
                  <a:srgbClr val="000000"/>
                </a:solidFill>
              </a:rPr>
              <a:t>As well as changing how the Church was run, the Normans pulled down almost every Anglo-Saxon church. These were replaced with new much grander church building. They rebuilt wooden churches in stone so that they would last longer. They made the churches large and impressive to demonstrate not just the power of God, but also the power of the Normans. They rebuilt churches in places where there had been rebellions – such as in the town of Ely. These new, large churches served as powerful reminders to those who had rebelled or thought about rebelling. It sent a clear message that the Normans were in charge and planned to stay. They also forced the Anglo-Saxons to build them. By the time William died, they had built many more churches in the Norman style and almost all of the old Anglo-Saxon churches were gone. </a:t>
            </a:r>
            <a:endParaRPr sz="3600">
              <a:solidFill>
                <a:srgbClr val="000000"/>
              </a:solidFill>
            </a:endParaRPr>
          </a:p>
          <a:p>
            <a:pPr indent="0" lvl="0" marL="0" rtl="0" algn="l">
              <a:lnSpc>
                <a:spcPct val="98181"/>
              </a:lnSpc>
              <a:spcBef>
                <a:spcPts val="800"/>
              </a:spcBef>
              <a:spcAft>
                <a:spcPts val="0"/>
              </a:spcAft>
              <a:buNone/>
            </a:pPr>
            <a:r>
              <a:t/>
            </a:r>
            <a:endParaRPr sz="3600">
              <a:solidFill>
                <a:srgbClr val="000000"/>
              </a:solidFill>
            </a:endParaRPr>
          </a:p>
        </p:txBody>
      </p:sp>
      <p:sp>
        <p:nvSpPr>
          <p:cNvPr id="111" name="Google Shape;111;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9"/>
          <p:cNvSpPr txBox="1"/>
          <p:nvPr>
            <p:ph type="title"/>
          </p:nvPr>
        </p:nvSpPr>
        <p:spPr>
          <a:xfrm>
            <a:off x="250800" y="681050"/>
            <a:ext cx="17895900" cy="8452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600"/>
              <a:t>Glossary</a:t>
            </a:r>
            <a:endParaRPr sz="3600"/>
          </a:p>
          <a:p>
            <a:pPr indent="0" lvl="0" marL="0" rtl="0" algn="l">
              <a:spcBef>
                <a:spcPts val="0"/>
              </a:spcBef>
              <a:spcAft>
                <a:spcPts val="0"/>
              </a:spcAft>
              <a:buNone/>
            </a:pPr>
            <a:r>
              <a:t/>
            </a:r>
            <a:endParaRPr sz="3600"/>
          </a:p>
          <a:p>
            <a:pPr indent="0" lvl="0" marL="0" rtl="0" algn="l">
              <a:spcBef>
                <a:spcPts val="0"/>
              </a:spcBef>
              <a:spcAft>
                <a:spcPts val="0"/>
              </a:spcAft>
              <a:buNone/>
            </a:pPr>
            <a:r>
              <a:rPr lang="en-GB" sz="3600"/>
              <a:t>Bishop: </a:t>
            </a:r>
            <a:r>
              <a:rPr b="0" lang="en-GB" sz="3600"/>
              <a:t>A senior member of the Catholic Church. </a:t>
            </a:r>
            <a:endParaRPr b="0" sz="3600"/>
          </a:p>
          <a:p>
            <a:pPr indent="0" lvl="0" marL="0" rtl="0" algn="l">
              <a:spcBef>
                <a:spcPts val="0"/>
              </a:spcBef>
              <a:spcAft>
                <a:spcPts val="0"/>
              </a:spcAft>
              <a:buNone/>
            </a:pPr>
            <a:r>
              <a:rPr lang="en-GB" sz="3600"/>
              <a:t>Estate: </a:t>
            </a:r>
            <a:r>
              <a:rPr b="0" lang="en-GB" sz="3600"/>
              <a:t>A large part of land which people worked on. </a:t>
            </a:r>
            <a:endParaRPr b="0" sz="3600"/>
          </a:p>
          <a:p>
            <a:pPr indent="0" lvl="0" marL="0" rtl="0" algn="l">
              <a:spcBef>
                <a:spcPts val="0"/>
              </a:spcBef>
              <a:spcAft>
                <a:spcPts val="0"/>
              </a:spcAft>
              <a:buNone/>
            </a:pPr>
            <a:r>
              <a:rPr lang="en-GB" sz="3600"/>
              <a:t>Tithe: </a:t>
            </a:r>
            <a:r>
              <a:rPr b="0" lang="en-GB" sz="3600"/>
              <a:t>A tax paid to the Church. </a:t>
            </a:r>
            <a:endParaRPr b="0" sz="3600"/>
          </a:p>
          <a:p>
            <a:pPr indent="0" lvl="0" marL="0" rtl="0" algn="l">
              <a:spcBef>
                <a:spcPts val="0"/>
              </a:spcBef>
              <a:spcAft>
                <a:spcPts val="0"/>
              </a:spcAft>
              <a:buNone/>
            </a:pPr>
            <a:r>
              <a:rPr lang="en-GB" sz="3600"/>
              <a:t>Priest: </a:t>
            </a:r>
            <a:r>
              <a:rPr b="0" lang="en-GB" sz="3600"/>
              <a:t>A lower down member of the Church, who performs mass in churches. </a:t>
            </a:r>
            <a:endParaRPr b="0" sz="3600"/>
          </a:p>
          <a:p>
            <a:pPr indent="0" lvl="0" marL="0" rtl="0" algn="l">
              <a:spcBef>
                <a:spcPts val="0"/>
              </a:spcBef>
              <a:spcAft>
                <a:spcPts val="0"/>
              </a:spcAft>
              <a:buNone/>
            </a:pPr>
            <a:r>
              <a:rPr lang="en-GB" sz="3600"/>
              <a:t>Corruption: </a:t>
            </a:r>
            <a:r>
              <a:rPr b="0" lang="en-GB" sz="3600"/>
              <a:t>Using power to behave dishonestly. </a:t>
            </a:r>
            <a:endParaRPr b="0" sz="3600"/>
          </a:p>
          <a:p>
            <a:pPr indent="0" lvl="0" marL="0" rtl="0" algn="l">
              <a:spcBef>
                <a:spcPts val="0"/>
              </a:spcBef>
              <a:spcAft>
                <a:spcPts val="0"/>
              </a:spcAft>
              <a:buNone/>
            </a:pPr>
            <a:r>
              <a:rPr lang="en-GB" sz="3600"/>
              <a:t>Hierarchy: </a:t>
            </a:r>
            <a:r>
              <a:rPr b="0" lang="en-GB" sz="3600"/>
              <a:t>A system which organises people from most to least important. </a:t>
            </a:r>
            <a:endParaRPr sz="3600"/>
          </a:p>
          <a:p>
            <a:pPr indent="0" lvl="0" marL="0" rtl="0" algn="l">
              <a:spcBef>
                <a:spcPts val="0"/>
              </a:spcBef>
              <a:spcAft>
                <a:spcPts val="0"/>
              </a:spcAft>
              <a:buNone/>
            </a:pPr>
            <a:r>
              <a:rPr lang="en-GB" sz="3600"/>
              <a:t>Archbishop: </a:t>
            </a:r>
            <a:r>
              <a:rPr b="0" lang="en-GB" sz="3600"/>
              <a:t>A very senior member of the Catholic Church, worked closely with the King and the Pope. </a:t>
            </a:r>
            <a:endParaRPr b="0" sz="3600"/>
          </a:p>
          <a:p>
            <a:pPr indent="0" lvl="0" marL="0" rtl="0" algn="l">
              <a:spcBef>
                <a:spcPts val="0"/>
              </a:spcBef>
              <a:spcAft>
                <a:spcPts val="0"/>
              </a:spcAft>
              <a:buNone/>
            </a:pPr>
            <a:r>
              <a:rPr lang="en-GB" sz="3600"/>
              <a:t>Dean: </a:t>
            </a:r>
            <a:r>
              <a:rPr b="0" lang="en-GB" sz="3600"/>
              <a:t>A member of the Church, helped the Bishops to control the Priests. </a:t>
            </a:r>
            <a:endParaRPr b="0" sz="3600"/>
          </a:p>
          <a:p>
            <a:pPr indent="0" lvl="0" marL="0" rtl="0" algn="l">
              <a:spcBef>
                <a:spcPts val="0"/>
              </a:spcBef>
              <a:spcAft>
                <a:spcPts val="0"/>
              </a:spcAft>
              <a:buNone/>
            </a:pPr>
            <a:r>
              <a:rPr lang="en-GB" sz="3600"/>
              <a:t>Monk: </a:t>
            </a:r>
            <a:r>
              <a:rPr b="0" lang="en-GB" sz="3600"/>
              <a:t>A member of the religious community who obeyed strict rules, like not getting married or earning money. </a:t>
            </a:r>
            <a:endParaRPr b="0" sz="3600"/>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sz="4200"/>
          </a:p>
          <a:p>
            <a:pPr indent="0" lvl="0" marL="0" rtl="0" algn="l">
              <a:spcBef>
                <a:spcPts val="0"/>
              </a:spcBef>
              <a:spcAft>
                <a:spcPts val="0"/>
              </a:spcAft>
              <a:buNone/>
            </a:pPr>
            <a:r>
              <a:t/>
            </a:r>
            <a:endParaRPr b="0" sz="4200"/>
          </a:p>
          <a:p>
            <a:pPr indent="0" lvl="0" marL="0" rtl="0" algn="l">
              <a:spcBef>
                <a:spcPts val="0"/>
              </a:spcBef>
              <a:spcAft>
                <a:spcPts val="0"/>
              </a:spcAft>
              <a:buNone/>
            </a:pPr>
            <a:r>
              <a:t/>
            </a:r>
            <a:endParaRPr/>
          </a:p>
        </p:txBody>
      </p:sp>
      <p:sp>
        <p:nvSpPr>
          <p:cNvPr id="117" name="Google Shape;117;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0"/>
          <p:cNvSpPr txBox="1"/>
          <p:nvPr>
            <p:ph type="title"/>
          </p:nvPr>
        </p:nvSpPr>
        <p:spPr>
          <a:xfrm>
            <a:off x="250800" y="681050"/>
            <a:ext cx="17744700" cy="8452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600"/>
              <a:t>Comprehension questions:</a:t>
            </a:r>
            <a:endParaRPr sz="3600"/>
          </a:p>
          <a:p>
            <a:pPr indent="0" lvl="0" marL="0" rtl="0" algn="l">
              <a:spcBef>
                <a:spcPts val="0"/>
              </a:spcBef>
              <a:spcAft>
                <a:spcPts val="0"/>
              </a:spcAft>
              <a:buNone/>
            </a:pPr>
            <a:r>
              <a:t/>
            </a:r>
            <a:endParaRPr sz="3600"/>
          </a:p>
          <a:p>
            <a:pPr indent="-457200" lvl="0" marL="457200" rtl="0" algn="l">
              <a:spcBef>
                <a:spcPts val="0"/>
              </a:spcBef>
              <a:spcAft>
                <a:spcPts val="0"/>
              </a:spcAft>
              <a:buSzPts val="3600"/>
              <a:buAutoNum type="arabicPeriod"/>
            </a:pPr>
            <a:r>
              <a:rPr b="0" lang="en-GB" sz="3600"/>
              <a:t>What made the Church wealthy in Anglo-Saxon England? </a:t>
            </a:r>
            <a:endParaRPr b="0" sz="3600"/>
          </a:p>
          <a:p>
            <a:pPr indent="-457200" lvl="0" marL="457200" rtl="0" algn="l">
              <a:spcBef>
                <a:spcPts val="0"/>
              </a:spcBef>
              <a:spcAft>
                <a:spcPts val="0"/>
              </a:spcAft>
              <a:buSzPts val="3600"/>
              <a:buAutoNum type="arabicPeriod"/>
            </a:pPr>
            <a:r>
              <a:rPr b="0" lang="en-GB" sz="3600"/>
              <a:t>In what ways was the Church criticised for being corrupt? </a:t>
            </a:r>
            <a:endParaRPr b="0" sz="3600"/>
          </a:p>
          <a:p>
            <a:pPr indent="-457200" lvl="0" marL="457200" rtl="0" algn="l">
              <a:spcBef>
                <a:spcPts val="0"/>
              </a:spcBef>
              <a:spcAft>
                <a:spcPts val="0"/>
              </a:spcAft>
              <a:buSzPts val="3600"/>
              <a:buAutoNum type="arabicPeriod"/>
            </a:pPr>
            <a:r>
              <a:rPr b="0" lang="en-GB" sz="3600"/>
              <a:t>Who was the most important person in Europe? </a:t>
            </a:r>
            <a:endParaRPr b="0" sz="3600"/>
          </a:p>
          <a:p>
            <a:pPr indent="-457200" lvl="0" marL="457200" rtl="0" algn="l">
              <a:spcBef>
                <a:spcPts val="0"/>
              </a:spcBef>
              <a:spcAft>
                <a:spcPts val="0"/>
              </a:spcAft>
              <a:buSzPts val="3600"/>
              <a:buAutoNum type="arabicPeriod"/>
            </a:pPr>
            <a:r>
              <a:rPr b="0" lang="en-GB" sz="3600"/>
              <a:t>Who did William bring to help him re-organise the Church? </a:t>
            </a:r>
            <a:endParaRPr b="0" sz="3600"/>
          </a:p>
          <a:p>
            <a:pPr indent="-457200" lvl="0" marL="457200" rtl="0" algn="l">
              <a:spcBef>
                <a:spcPts val="0"/>
              </a:spcBef>
              <a:spcAft>
                <a:spcPts val="0"/>
              </a:spcAft>
              <a:buSzPts val="3600"/>
              <a:buAutoNum type="arabicPeriod"/>
            </a:pPr>
            <a:r>
              <a:rPr b="0" lang="en-GB" sz="3600"/>
              <a:t>How did he re-organise the way that the Church was run? </a:t>
            </a:r>
            <a:endParaRPr b="0" sz="3600"/>
          </a:p>
          <a:p>
            <a:pPr indent="-457200" lvl="0" marL="457200" rtl="0" algn="l">
              <a:spcBef>
                <a:spcPts val="0"/>
              </a:spcBef>
              <a:spcAft>
                <a:spcPts val="0"/>
              </a:spcAft>
              <a:buSzPts val="3600"/>
              <a:buAutoNum type="arabicPeriod"/>
            </a:pPr>
            <a:r>
              <a:rPr b="0" lang="en-GB" sz="3600"/>
              <a:t>What did the Normans change about the way that churches looked?</a:t>
            </a:r>
            <a:endParaRPr b="0" sz="3600"/>
          </a:p>
          <a:p>
            <a:pPr indent="-457200" lvl="0" marL="457200" rtl="0" algn="l">
              <a:spcBef>
                <a:spcPts val="0"/>
              </a:spcBef>
              <a:spcAft>
                <a:spcPts val="0"/>
              </a:spcAft>
              <a:buSzPts val="3600"/>
              <a:buAutoNum type="arabicPeriod"/>
            </a:pPr>
            <a:r>
              <a:rPr b="0" lang="en-GB" sz="3600"/>
              <a:t>How did they ensure loyalty in the Church?  </a:t>
            </a:r>
            <a:endParaRPr b="0" sz="3600"/>
          </a:p>
          <a:p>
            <a:pPr indent="0" lvl="0" marL="457200" rtl="0" algn="l">
              <a:spcBef>
                <a:spcPts val="0"/>
              </a:spcBef>
              <a:spcAft>
                <a:spcPts val="0"/>
              </a:spcAft>
              <a:buNone/>
            </a:pPr>
            <a:r>
              <a:t/>
            </a:r>
            <a:endParaRPr sz="3600"/>
          </a:p>
          <a:p>
            <a:pPr indent="0" lvl="0" marL="457200" rtl="0" algn="l">
              <a:spcBef>
                <a:spcPts val="0"/>
              </a:spcBef>
              <a:spcAft>
                <a:spcPts val="0"/>
              </a:spcAft>
              <a:buNone/>
            </a:pPr>
            <a:r>
              <a:rPr lang="en-GB" sz="3600"/>
              <a:t>Challenge:  </a:t>
            </a:r>
            <a:endParaRPr sz="3600"/>
          </a:p>
          <a:p>
            <a:pPr indent="0" lvl="0" marL="457200" rtl="0" algn="l">
              <a:spcBef>
                <a:spcPts val="0"/>
              </a:spcBef>
              <a:spcAft>
                <a:spcPts val="0"/>
              </a:spcAft>
              <a:buNone/>
            </a:pPr>
            <a:r>
              <a:rPr b="0" lang="en-GB" sz="3600"/>
              <a:t>Why did William need the support of the Pope? </a:t>
            </a:r>
            <a:endParaRPr b="0" sz="3600"/>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sz="4200"/>
          </a:p>
          <a:p>
            <a:pPr indent="0" lvl="0" marL="0" rtl="0" algn="l">
              <a:spcBef>
                <a:spcPts val="0"/>
              </a:spcBef>
              <a:spcAft>
                <a:spcPts val="0"/>
              </a:spcAft>
              <a:buNone/>
            </a:pPr>
            <a:r>
              <a:t/>
            </a:r>
            <a:endParaRPr b="0" sz="4200"/>
          </a:p>
          <a:p>
            <a:pPr indent="0" lvl="0" marL="0" rtl="0" algn="l">
              <a:spcBef>
                <a:spcPts val="0"/>
              </a:spcBef>
              <a:spcAft>
                <a:spcPts val="0"/>
              </a:spcAft>
              <a:buNone/>
            </a:pPr>
            <a:r>
              <a:t/>
            </a:r>
            <a:endParaRPr/>
          </a:p>
        </p:txBody>
      </p:sp>
      <p:sp>
        <p:nvSpPr>
          <p:cNvPr id="123" name="Google Shape;123;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1"/>
          <p:cNvSpPr txBox="1"/>
          <p:nvPr>
            <p:ph type="title"/>
          </p:nvPr>
        </p:nvSpPr>
        <p:spPr>
          <a:xfrm>
            <a:off x="918000" y="335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Extension Question</a:t>
            </a:r>
            <a:endParaRPr/>
          </a:p>
        </p:txBody>
      </p:sp>
      <p:graphicFrame>
        <p:nvGraphicFramePr>
          <p:cNvPr id="129" name="Google Shape;129;p21"/>
          <p:cNvGraphicFramePr/>
          <p:nvPr/>
        </p:nvGraphicFramePr>
        <p:xfrm>
          <a:off x="704875" y="2876300"/>
          <a:ext cx="3000000" cy="3000000"/>
        </p:xfrm>
        <a:graphic>
          <a:graphicData uri="http://schemas.openxmlformats.org/drawingml/2006/table">
            <a:tbl>
              <a:tblPr>
                <a:noFill/>
                <a:tableStyleId>{1E57A733-855F-494D-B9CE-03E8F0B62E8D}</a:tableStyleId>
              </a:tblPr>
              <a:tblGrid>
                <a:gridCol w="11364850"/>
                <a:gridCol w="4865400"/>
              </a:tblGrid>
              <a:tr h="796025">
                <a:tc>
                  <a:txBody>
                    <a:bodyPr/>
                    <a:lstStyle/>
                    <a:p>
                      <a:pPr indent="0" lvl="0" marL="0" rtl="0" algn="l">
                        <a:lnSpc>
                          <a:spcPct val="140000"/>
                        </a:lnSpc>
                        <a:spcBef>
                          <a:spcPts val="0"/>
                        </a:spcBef>
                        <a:spcAft>
                          <a:spcPts val="0"/>
                        </a:spcAft>
                        <a:buNone/>
                      </a:pPr>
                      <a:r>
                        <a:rPr b="1" lang="en-GB" sz="2800">
                          <a:solidFill>
                            <a:srgbClr val="FFFFFF"/>
                          </a:solidFill>
                          <a:latin typeface="Montserrat"/>
                          <a:ea typeface="Montserrat"/>
                          <a:cs typeface="Montserrat"/>
                          <a:sym typeface="Montserrat"/>
                        </a:rPr>
                        <a:t>Sentence starters:</a:t>
                      </a:r>
                      <a:endParaRPr b="1" sz="2800">
                        <a:solidFill>
                          <a:srgbClr val="FFFFFF"/>
                        </a:solidFill>
                        <a:latin typeface="Montserrat"/>
                        <a:ea typeface="Montserrat"/>
                        <a:cs typeface="Montserrat"/>
                        <a:sym typeface="Montserrat"/>
                      </a:endParaRPr>
                    </a:p>
                  </a:txBody>
                  <a:tcPr marT="127000" marB="127000" marR="127000" marL="127000">
                    <a:solidFill>
                      <a:schemeClr val="accent1"/>
                    </a:solidFill>
                  </a:tcPr>
                </a:tc>
                <a:tc>
                  <a:txBody>
                    <a:bodyPr/>
                    <a:lstStyle/>
                    <a:p>
                      <a:pPr indent="0" lvl="0" marL="0" rtl="0" algn="l">
                        <a:lnSpc>
                          <a:spcPct val="140000"/>
                        </a:lnSpc>
                        <a:spcBef>
                          <a:spcPts val="0"/>
                        </a:spcBef>
                        <a:spcAft>
                          <a:spcPts val="0"/>
                        </a:spcAft>
                        <a:buNone/>
                      </a:pPr>
                      <a:r>
                        <a:rPr b="1" lang="en-GB" sz="2800">
                          <a:solidFill>
                            <a:srgbClr val="FFFFFF"/>
                          </a:solidFill>
                          <a:latin typeface="Montserrat"/>
                          <a:ea typeface="Montserrat"/>
                          <a:cs typeface="Montserrat"/>
                          <a:sym typeface="Montserrat"/>
                        </a:rPr>
                        <a:t>Key words</a:t>
                      </a:r>
                      <a:endParaRPr b="1" sz="2800">
                        <a:solidFill>
                          <a:srgbClr val="FFFFFF"/>
                        </a:solidFill>
                        <a:latin typeface="Montserrat"/>
                        <a:ea typeface="Montserrat"/>
                        <a:cs typeface="Montserrat"/>
                        <a:sym typeface="Montserrat"/>
                      </a:endParaRPr>
                    </a:p>
                  </a:txBody>
                  <a:tcPr marT="127000" marB="127000" marR="127000" marL="127000">
                    <a:solidFill>
                      <a:schemeClr val="accent1"/>
                    </a:solidFill>
                  </a:tcPr>
                </a:tc>
              </a:tr>
              <a:tr h="4793475">
                <a:tc>
                  <a:txBody>
                    <a:bodyPr/>
                    <a:lstStyle/>
                    <a:p>
                      <a:pPr indent="0" lvl="0" marL="0" rtl="0" algn="l">
                        <a:lnSpc>
                          <a:spcPct val="140000"/>
                        </a:lnSpc>
                        <a:spcBef>
                          <a:spcPts val="0"/>
                        </a:spcBef>
                        <a:spcAft>
                          <a:spcPts val="0"/>
                        </a:spcAft>
                        <a:buNone/>
                      </a:pPr>
                      <a:r>
                        <a:rPr i="1" lang="en-GB" sz="3200">
                          <a:latin typeface="Montserrat"/>
                          <a:ea typeface="Montserrat"/>
                          <a:cs typeface="Montserrat"/>
                          <a:sym typeface="Montserrat"/>
                        </a:rPr>
                        <a:t>William used Church reform to show the power of the Normans because…</a:t>
                      </a:r>
                      <a:endParaRPr i="1" sz="3200">
                        <a:latin typeface="Montserrat"/>
                        <a:ea typeface="Montserrat"/>
                        <a:cs typeface="Montserrat"/>
                        <a:sym typeface="Montserrat"/>
                      </a:endParaRPr>
                    </a:p>
                    <a:p>
                      <a:pPr indent="0" lvl="0" marL="0" rtl="0" algn="l">
                        <a:lnSpc>
                          <a:spcPct val="140000"/>
                        </a:lnSpc>
                        <a:spcBef>
                          <a:spcPts val="0"/>
                        </a:spcBef>
                        <a:spcAft>
                          <a:spcPts val="0"/>
                        </a:spcAft>
                        <a:buNone/>
                      </a:pPr>
                      <a:r>
                        <a:rPr i="1" lang="en-GB" sz="3200">
                          <a:latin typeface="Montserrat"/>
                          <a:ea typeface="Montserrat"/>
                          <a:cs typeface="Montserrat"/>
                          <a:sym typeface="Montserrat"/>
                        </a:rPr>
                        <a:t>An example of this was…</a:t>
                      </a:r>
                      <a:endParaRPr i="1" sz="3200">
                        <a:latin typeface="Montserrat"/>
                        <a:ea typeface="Montserrat"/>
                        <a:cs typeface="Montserrat"/>
                        <a:sym typeface="Montserrat"/>
                      </a:endParaRPr>
                    </a:p>
                    <a:p>
                      <a:pPr indent="0" lvl="0" marL="0" rtl="0" algn="l">
                        <a:lnSpc>
                          <a:spcPct val="140000"/>
                        </a:lnSpc>
                        <a:spcBef>
                          <a:spcPts val="0"/>
                        </a:spcBef>
                        <a:spcAft>
                          <a:spcPts val="0"/>
                        </a:spcAft>
                        <a:buNone/>
                      </a:pPr>
                      <a:r>
                        <a:rPr i="1" lang="en-GB" sz="3200">
                          <a:latin typeface="Montserrat"/>
                          <a:ea typeface="Montserrat"/>
                          <a:cs typeface="Montserrat"/>
                          <a:sym typeface="Montserrat"/>
                        </a:rPr>
                        <a:t>This helped them to show their power because… </a:t>
                      </a:r>
                      <a:endParaRPr i="1" sz="3200">
                        <a:latin typeface="Montserrat"/>
                        <a:ea typeface="Montserrat"/>
                        <a:cs typeface="Montserrat"/>
                        <a:sym typeface="Montserrat"/>
                      </a:endParaRPr>
                    </a:p>
                  </a:txBody>
                  <a:tcPr marT="127000" marB="127000" marR="127000" marL="127000"/>
                </a:tc>
                <a:tc>
                  <a:txBody>
                    <a:bodyPr/>
                    <a:lstStyle/>
                    <a:p>
                      <a:pPr indent="0" lvl="0" marL="0" rtl="0" algn="l">
                        <a:lnSpc>
                          <a:spcPct val="140000"/>
                        </a:lnSpc>
                        <a:spcBef>
                          <a:spcPts val="0"/>
                        </a:spcBef>
                        <a:spcAft>
                          <a:spcPts val="0"/>
                        </a:spcAft>
                        <a:buNone/>
                      </a:pPr>
                      <a:r>
                        <a:rPr lang="en-GB" sz="3200">
                          <a:latin typeface="Montserrat"/>
                          <a:ea typeface="Montserrat"/>
                          <a:cs typeface="Montserrat"/>
                          <a:sym typeface="Montserrat"/>
                        </a:rPr>
                        <a:t>Rebuilt</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Reminder</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Rebellion</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Grand</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Stone</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t/>
                      </a:r>
                      <a:endParaRPr sz="3200">
                        <a:latin typeface="Montserrat"/>
                        <a:ea typeface="Montserrat"/>
                        <a:cs typeface="Montserrat"/>
                        <a:sym typeface="Montserrat"/>
                      </a:endParaRPr>
                    </a:p>
                  </a:txBody>
                  <a:tcPr marT="127000" marB="127000" marR="127000" marL="127000"/>
                </a:tc>
              </a:tr>
            </a:tbl>
          </a:graphicData>
        </a:graphic>
      </p:graphicFrame>
      <p:sp>
        <p:nvSpPr>
          <p:cNvPr id="130" name="Google Shape;130;p21"/>
          <p:cNvSpPr txBox="1"/>
          <p:nvPr/>
        </p:nvSpPr>
        <p:spPr>
          <a:xfrm>
            <a:off x="438900" y="1247050"/>
            <a:ext cx="16796400" cy="16290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rPr lang="en-GB" sz="2600">
                <a:latin typeface="Montserrat"/>
                <a:ea typeface="Montserrat"/>
                <a:cs typeface="Montserrat"/>
                <a:sym typeface="Montserrat"/>
              </a:rPr>
              <a:t>In what ways did William use Church reform to show the power of the Normans? </a:t>
            </a:r>
            <a:endParaRPr sz="2600">
              <a:latin typeface="Montserrat"/>
              <a:ea typeface="Montserrat"/>
              <a:cs typeface="Montserrat"/>
              <a:sym typeface="Montserrat"/>
            </a:endParaRPr>
          </a:p>
          <a:p>
            <a:pPr indent="0" lvl="0" marL="0" rtl="0" algn="l">
              <a:spcBef>
                <a:spcPts val="0"/>
              </a:spcBef>
              <a:spcAft>
                <a:spcPts val="0"/>
              </a:spcAft>
              <a:buNone/>
            </a:pPr>
            <a:r>
              <a:t/>
            </a:r>
            <a:endParaRPr sz="2600">
              <a:latin typeface="Montserrat"/>
              <a:ea typeface="Montserrat"/>
              <a:cs typeface="Montserrat"/>
              <a:sym typeface="Montserrat"/>
            </a:endParaRPr>
          </a:p>
          <a:p>
            <a:pPr indent="0" lvl="0" marL="0" rtl="0" algn="l">
              <a:lnSpc>
                <a:spcPct val="140000"/>
              </a:lnSpc>
              <a:spcBef>
                <a:spcPts val="0"/>
              </a:spcBef>
              <a:spcAft>
                <a:spcPts val="0"/>
              </a:spcAft>
              <a:buNone/>
            </a:pPr>
            <a:r>
              <a:rPr lang="en-GB" sz="2600">
                <a:solidFill>
                  <a:srgbClr val="222222"/>
                </a:solidFill>
                <a:latin typeface="Montserrat"/>
                <a:ea typeface="Montserrat"/>
                <a:cs typeface="Montserrat"/>
                <a:sym typeface="Montserrat"/>
              </a:rPr>
              <a:t>Use the sentence starters and key words below to answer this question</a:t>
            </a:r>
            <a:endParaRPr sz="26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