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34C2FF7-3932-416E-A8D3-578A6D560252}">
  <a:tblStyle styleId="{F34C2FF7-3932-416E-A8D3-578A6D56025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AF4E8"/>
          </a:solidFill>
        </a:fill>
      </a:tcStyle>
    </a:wholeTbl>
    <a:band1H>
      <a:tcTxStyle/>
      <a:tcStyle>
        <a:fill>
          <a:solidFill>
            <a:srgbClr val="D2E8CE"/>
          </a:solidFill>
        </a:fill>
      </a:tcStyle>
    </a:band1H>
    <a:band2H>
      <a:tcTxStyle/>
    </a:band2H>
    <a:band1V>
      <a:tcTxStyle/>
      <a:tcStyle>
        <a:fill>
          <a:solidFill>
            <a:srgbClr val="D2E8CE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  <a:tblStyle styleId="{BDF5BA75-3104-49EC-83CD-215619117B8C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e44f11f1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8e44f11f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02184ef39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902184ef39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02184ef39_0_2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902184ef39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TOO MESSY! Look at Daryl’s diamond 9 or split over 2 slides.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02184ef39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Find Bryden or Kirsty’s take away task</a:t>
            </a:r>
            <a:endParaRPr/>
          </a:p>
        </p:txBody>
      </p:sp>
      <p:sp>
        <p:nvSpPr>
          <p:cNvPr id="146" name="Google Shape;146;g902184ef39_0_4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02184ef39_0_5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902184ef39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500"/>
            </a:lvl2pPr>
            <a:lvl3pPr lvl="2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200"/>
            </a:lvl7pPr>
            <a:lvl8pPr lvl="7" algn="ctr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200"/>
            </a:lvl8pPr>
            <a:lvl9pPr lvl="8" algn="ctr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None/>
              <a:defRPr sz="1200"/>
            </a:lvl9pPr>
          </a:lstStyle>
          <a:p/>
        </p:txBody>
      </p:sp>
      <p:sp>
        <p:nvSpPr>
          <p:cNvPr id="68" name="Google Shape;68;p12"/>
          <p:cNvSpPr txBox="1"/>
          <p:nvPr>
            <p:ph idx="10" type="dt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11" type="ftr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77" name="Google Shape;77;p13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79" name="Google Shape;79;p13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_2">
  <p:cSld name="TITLE_ONLY_2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Comparison slide with three elements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06" name="Google Shape;106;p1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08" name="Google Shape;108;p1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/>
            </a:lvl1pPr>
            <a:lvl2pPr indent="-2286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500"/>
            </a:lvl2pPr>
            <a:lvl3pPr indent="-2286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200"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None/>
              <a:defRPr b="1" sz="1200"/>
            </a:lvl9pPr>
          </a:lstStyle>
          <a:p/>
        </p:txBody>
      </p:sp>
      <p:sp>
        <p:nvSpPr>
          <p:cNvPr id="53" name="Google Shape;53;p10"/>
          <p:cNvSpPr txBox="1"/>
          <p:nvPr>
            <p:ph idx="2" type="body"/>
          </p:nvPr>
        </p:nvSpPr>
        <p:spPr>
          <a:xfrm>
            <a:off x="457200" y="1631157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 sz="1500"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200"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sz="1200"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 sz="1200"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 sz="1200"/>
            </a:lvl9pPr>
          </a:lstStyle>
          <a:p/>
        </p:txBody>
      </p:sp>
      <p:sp>
        <p:nvSpPr>
          <p:cNvPr id="54" name="Google Shape;54;p10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800"/>
            </a:lvl1pPr>
            <a:lvl2pPr indent="-2286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500"/>
            </a:lvl2pPr>
            <a:lvl3pPr indent="-2286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b="1" sz="1200"/>
            </a:lvl4pPr>
            <a:lvl5pPr indent="-2286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None/>
              <a:defRPr b="1" sz="1200"/>
            </a:lvl9pPr>
          </a:lstStyle>
          <a:p/>
        </p:txBody>
      </p:sp>
      <p:sp>
        <p:nvSpPr>
          <p:cNvPr id="55" name="Google Shape;55;p10"/>
          <p:cNvSpPr txBox="1"/>
          <p:nvPr>
            <p:ph idx="4" type="body"/>
          </p:nvPr>
        </p:nvSpPr>
        <p:spPr>
          <a:xfrm>
            <a:off x="4645025" y="1631157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 sz="1500"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 sz="1400"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200"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sz="1200"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 sz="1200"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 sz="1200"/>
            </a:lvl9pPr>
          </a:lstStyle>
          <a:p/>
        </p:txBody>
      </p:sp>
      <p:sp>
        <p:nvSpPr>
          <p:cNvPr id="56" name="Google Shape;56;p10"/>
          <p:cNvSpPr txBox="1"/>
          <p:nvPr>
            <p:ph idx="10" type="dt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11" type="ftr"/>
          </p:nvPr>
        </p:nvSpPr>
        <p:spPr>
          <a:xfrm>
            <a:off x="0" y="0"/>
            <a:ext cx="15000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B3241"/>
                </a:solidFill>
              </a:rPr>
              <a:t>How can young people be involved in local decision making?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B3241"/>
                </a:solidFill>
              </a:rPr>
              <a:t>Lesson 6 of 6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000">
                <a:solidFill>
                  <a:srgbClr val="4B3241"/>
                </a:solidFill>
              </a:rPr>
              <a:t>Downloadable Resource</a:t>
            </a:r>
            <a:endParaRPr sz="2000">
              <a:solidFill>
                <a:srgbClr val="4B3241"/>
              </a:solidFill>
            </a:endParaRPr>
          </a:p>
        </p:txBody>
      </p:sp>
      <p:sp>
        <p:nvSpPr>
          <p:cNvPr id="115" name="Google Shape;115;p19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B3241"/>
                </a:solidFill>
              </a:rPr>
              <a:t>Citizenship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16" name="Google Shape;116;p19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B3241"/>
                </a:solidFill>
              </a:rPr>
              <a:t>Mr Miskell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8293900" y="4252575"/>
            <a:ext cx="850200" cy="891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ACTive Citizenship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Learning Cycle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23" name="Google Shape;123;p20"/>
          <p:cNvSpPr txBox="1"/>
          <p:nvPr>
            <p:ph idx="3" type="body"/>
          </p:nvPr>
        </p:nvSpPr>
        <p:spPr>
          <a:xfrm>
            <a:off x="458800" y="1478475"/>
            <a:ext cx="2650800" cy="25851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600">
                <a:solidFill>
                  <a:srgbClr val="434343"/>
                </a:solidFill>
              </a:rPr>
              <a:t>A cycle of 7 steps to plan, do and reflect on citizenship action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600">
                <a:solidFill>
                  <a:srgbClr val="434343"/>
                </a:solidFill>
              </a:rPr>
              <a:t>•Get planning!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600">
                <a:solidFill>
                  <a:srgbClr val="434343"/>
                </a:solidFill>
              </a:rPr>
              <a:t>•Take action!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r>
              <a:rPr lang="en-GB" sz="1600">
                <a:solidFill>
                  <a:srgbClr val="434343"/>
                </a:solidFill>
              </a:rPr>
              <a:t>•Measure impact!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6050" y="126475"/>
            <a:ext cx="4850725" cy="460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285146" y="4805900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232450" y="217000"/>
            <a:ext cx="53418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Task 2: Prioritising issues/problems in Zac’s neighbourhood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225775" y="1220850"/>
            <a:ext cx="4861200" cy="31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A diamond nine can be a very useful tool to help prioritise issues and make decisions.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>
                <a:solidFill>
                  <a:srgbClr val="434343"/>
                </a:solidFill>
              </a:rPr>
              <a:t>Help Zac decide which are the most important issues in his neighbourhood to focus on, by creating your own diamond 9.</a:t>
            </a:r>
            <a:endParaRPr b="1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You should:</a:t>
            </a:r>
            <a:br>
              <a:rPr b="1" lang="en-GB">
                <a:solidFill>
                  <a:srgbClr val="434343"/>
                </a:solidFill>
              </a:rPr>
            </a:br>
            <a:endParaRPr sz="4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1. Use the issues you identified in Task 1.</a:t>
            </a:r>
            <a:endParaRPr sz="1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343"/>
                </a:solidFill>
              </a:rPr>
              <a:t>2. Draw a diamond 9 and place the most important issues at the top and the least important at the bottom.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6422459" y="247675"/>
            <a:ext cx="1221300" cy="1451100"/>
          </a:xfrm>
          <a:prstGeom prst="diamond">
            <a:avLst/>
          </a:prstGeom>
          <a:solidFill>
            <a:srgbClr val="999999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33" name="Google Shape;133;p21"/>
          <p:cNvSpPr/>
          <p:nvPr/>
        </p:nvSpPr>
        <p:spPr>
          <a:xfrm>
            <a:off x="5740441" y="1014283"/>
            <a:ext cx="1221300" cy="1451100"/>
          </a:xfrm>
          <a:prstGeom prst="diamond">
            <a:avLst/>
          </a:prstGeom>
          <a:solidFill>
            <a:srgbClr val="999999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6396870" y="1818390"/>
            <a:ext cx="1221300" cy="1451100"/>
          </a:xfrm>
          <a:prstGeom prst="diamond">
            <a:avLst/>
          </a:prstGeom>
          <a:solidFill>
            <a:srgbClr val="999999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35" name="Google Shape;135;p21"/>
          <p:cNvSpPr/>
          <p:nvPr/>
        </p:nvSpPr>
        <p:spPr>
          <a:xfrm>
            <a:off x="5740440" y="2595049"/>
            <a:ext cx="1221300" cy="1451100"/>
          </a:xfrm>
          <a:prstGeom prst="diamond">
            <a:avLst/>
          </a:prstGeom>
          <a:solidFill>
            <a:srgbClr val="999999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5086909" y="1793588"/>
            <a:ext cx="1221300" cy="1451100"/>
          </a:xfrm>
          <a:prstGeom prst="diamond">
            <a:avLst/>
          </a:prstGeom>
          <a:solidFill>
            <a:srgbClr val="999999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37" name="Google Shape;137;p21"/>
          <p:cNvSpPr/>
          <p:nvPr/>
        </p:nvSpPr>
        <p:spPr>
          <a:xfrm>
            <a:off x="7094829" y="1002032"/>
            <a:ext cx="1221300" cy="1451100"/>
          </a:xfrm>
          <a:prstGeom prst="diamond">
            <a:avLst/>
          </a:prstGeom>
          <a:solidFill>
            <a:srgbClr val="999999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38" name="Google Shape;138;p21"/>
          <p:cNvSpPr/>
          <p:nvPr/>
        </p:nvSpPr>
        <p:spPr>
          <a:xfrm>
            <a:off x="6422516" y="3389238"/>
            <a:ext cx="1221300" cy="1451100"/>
          </a:xfrm>
          <a:prstGeom prst="diamond">
            <a:avLst/>
          </a:prstGeom>
          <a:solidFill>
            <a:srgbClr val="999999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7094829" y="2612579"/>
            <a:ext cx="1221300" cy="1451100"/>
          </a:xfrm>
          <a:prstGeom prst="diamond">
            <a:avLst/>
          </a:prstGeom>
          <a:solidFill>
            <a:srgbClr val="999999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7794199" y="1798848"/>
            <a:ext cx="1221300" cy="1451100"/>
          </a:xfrm>
          <a:prstGeom prst="diamond">
            <a:avLst/>
          </a:prstGeom>
          <a:solidFill>
            <a:srgbClr val="999999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7094825" y="0"/>
            <a:ext cx="30000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- Most important</a:t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4927238" y="4588200"/>
            <a:ext cx="3000000" cy="30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Least important -</a:t>
            </a:r>
            <a:endParaRPr b="1" sz="1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285146" y="4805900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413600" y="216175"/>
            <a:ext cx="8449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1900"/>
              <a:t>Task 3: petition the pros and cons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lang="en-GB" sz="1600"/>
              <a:t>Write down </a:t>
            </a:r>
            <a:r>
              <a:rPr lang="en-GB" sz="1600"/>
              <a:t>one pro (positive)</a:t>
            </a:r>
            <a:r>
              <a:rPr b="0" lang="en-GB" sz="1600"/>
              <a:t> about Zac using </a:t>
            </a:r>
            <a:r>
              <a:rPr lang="en-GB" sz="1600"/>
              <a:t>petitions</a:t>
            </a:r>
            <a:r>
              <a:rPr b="0" lang="en-GB" sz="1600"/>
              <a:t> to help to create change and </a:t>
            </a:r>
            <a:r>
              <a:rPr lang="en-GB" sz="1600"/>
              <a:t>one con (negative)</a:t>
            </a:r>
            <a:r>
              <a:rPr b="0" lang="en-GB" sz="1600"/>
              <a:t>. You may wish to consider:</a:t>
            </a:r>
            <a:endParaRPr b="0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lang="en-GB" sz="1600"/>
              <a:t>1. How effective </a:t>
            </a:r>
            <a:r>
              <a:rPr i="1" lang="en-GB" sz="1600"/>
              <a:t>petitions</a:t>
            </a:r>
            <a:r>
              <a:rPr lang="en-GB" sz="1600"/>
              <a:t> </a:t>
            </a:r>
            <a:r>
              <a:rPr b="0" lang="en-GB" sz="1600"/>
              <a:t>may be in persuading decision makers.</a:t>
            </a:r>
            <a:endParaRPr b="0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lang="en-GB" sz="1600"/>
              <a:t>2. Whether it will potentially encourage others to support Zac.</a:t>
            </a:r>
            <a:endParaRPr b="0"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1900"/>
          </a:p>
        </p:txBody>
      </p:sp>
      <p:sp>
        <p:nvSpPr>
          <p:cNvPr id="149" name="Google Shape;149;p22"/>
          <p:cNvSpPr txBox="1"/>
          <p:nvPr/>
        </p:nvSpPr>
        <p:spPr>
          <a:xfrm>
            <a:off x="445250" y="959900"/>
            <a:ext cx="8127300" cy="4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50" name="Google Shape;150;p22"/>
          <p:cNvGraphicFramePr/>
          <p:nvPr/>
        </p:nvGraphicFramePr>
        <p:xfrm>
          <a:off x="458804" y="23048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{F34C2FF7-3932-416E-A8D3-578A6D560252}</a:tableStyleId>
              </a:tblPr>
              <a:tblGrid>
                <a:gridCol w="4087925"/>
                <a:gridCol w="4087925"/>
              </a:tblGrid>
              <a:tr h="48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rgbClr val="000000"/>
                          </a:solidFill>
                        </a:rPr>
                        <a:t>Pro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none" cap="none" strike="noStrike">
                          <a:solidFill>
                            <a:srgbClr val="000000"/>
                          </a:solidFill>
                        </a:rPr>
                        <a:t>Con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68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>
                        <a:solidFill>
                          <a:srgbClr val="000000"/>
                        </a:solidFill>
                        <a:highlight>
                          <a:schemeClr val="lt2"/>
                        </a:highlight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285146" y="4805900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154175" y="370200"/>
            <a:ext cx="66603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Task 5: Self-assessment feedback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6050299" y="4303950"/>
            <a:ext cx="2503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434343"/>
                </a:solidFill>
              </a:rPr>
              <a:t>petition by Fission Strategy, US from the Noun Project</a:t>
            </a:r>
            <a:br>
              <a:rPr b="0" i="0" lang="en-GB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tick by mikicon from the Noun aProject</a:t>
            </a:r>
            <a:endParaRPr sz="1200"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Cross by Asmuh from the Noun Project</a:t>
            </a:r>
            <a:endParaRPr sz="1200">
              <a:solidFill>
                <a:srgbClr val="434343"/>
              </a:solidFill>
            </a:endParaRPr>
          </a:p>
        </p:txBody>
      </p:sp>
      <p:graphicFrame>
        <p:nvGraphicFramePr>
          <p:cNvPr id="158" name="Google Shape;158;p23"/>
          <p:cNvGraphicFramePr/>
          <p:nvPr/>
        </p:nvGraphicFramePr>
        <p:xfrm>
          <a:off x="196216" y="9022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{BDF5BA75-3104-49EC-83CD-215619117B8C}</a:tableStyleId>
              </a:tblPr>
              <a:tblGrid>
                <a:gridCol w="3630500"/>
                <a:gridCol w="973700"/>
                <a:gridCol w="886050"/>
              </a:tblGrid>
              <a:tr h="573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Does your petition include...</a:t>
                      </a:r>
                      <a:endParaRPr b="1"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b="1" lang="en-GB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catchy headline?</a:t>
                      </a:r>
                      <a:endParaRPr b="1"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4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</a:t>
                      </a:r>
                      <a:r>
                        <a:rPr b="1" lang="en-GB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ext that explains the issue and says why it should be changed?</a:t>
                      </a:r>
                      <a:endParaRPr b="1"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94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</a:t>
                      </a:r>
                      <a:r>
                        <a:rPr b="1" lang="en-GB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call to action, including the phrase ‘we the undersigned’?</a:t>
                      </a:r>
                      <a:endParaRPr b="1"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s</a:t>
                      </a:r>
                      <a:r>
                        <a:rPr b="1" lang="en-GB" sz="15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pace for people to sign and show their support?</a:t>
                      </a:r>
                      <a:endParaRPr b="1" sz="15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b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22875" marB="22875" marR="45725" marL="457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17025" y="941725"/>
            <a:ext cx="561507" cy="48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9539" y="949344"/>
            <a:ext cx="560760" cy="50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8891" y="225767"/>
            <a:ext cx="2865567" cy="411146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285146" y="4805900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