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10287000" cx="18288000"/>
  <p:notesSz cx="6858000" cy="9144000"/>
  <p:embeddedFontLst>
    <p:embeddedFont>
      <p:font typeface="Montserrat SemiBold"/>
      <p:regular r:id="rId15"/>
      <p:bold r:id="rId16"/>
      <p:italic r:id="rId17"/>
      <p:boldItalic r:id="rId18"/>
    </p:embeddedFont>
    <p:embeddedFont>
      <p:font typeface="Montserrat"/>
      <p:regular r:id="rId19"/>
      <p:bold r:id="rId20"/>
      <p:italic r:id="rId21"/>
      <p:boldItalic r:id="rId22"/>
    </p:embeddedFont>
    <p:embeddedFont>
      <p:font typeface="Montserrat Medium"/>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42A4E55-5746-4F4A-8321-7835C2593AE5}">
  <a:tblStyle styleId="{842A4E55-5746-4F4A-8321-7835C2593AE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539BB7E1-2EF0-41D3-B431-72CF18342278}"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bold.fntdata"/><Relationship Id="rId22" Type="http://schemas.openxmlformats.org/officeDocument/2006/relationships/font" Target="fonts/Montserrat-boldItalic.fntdata"/><Relationship Id="rId21" Type="http://schemas.openxmlformats.org/officeDocument/2006/relationships/font" Target="fonts/Montserrat-italic.fntdata"/><Relationship Id="rId24" Type="http://schemas.openxmlformats.org/officeDocument/2006/relationships/font" Target="fonts/MontserratMedium-bold.fntdata"/><Relationship Id="rId23" Type="http://schemas.openxmlformats.org/officeDocument/2006/relationships/font" Target="fonts/MontserratMedium-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ontserratMedium-boldItalic.fntdata"/><Relationship Id="rId25" Type="http://schemas.openxmlformats.org/officeDocument/2006/relationships/font" Target="fonts/Montserrat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MontserratSemiBold-regular.fntdata"/><Relationship Id="rId14" Type="http://schemas.openxmlformats.org/officeDocument/2006/relationships/slide" Target="slides/slide9.xml"/><Relationship Id="rId17" Type="http://schemas.openxmlformats.org/officeDocument/2006/relationships/font" Target="fonts/MontserratSemiBold-italic.fntdata"/><Relationship Id="rId16" Type="http://schemas.openxmlformats.org/officeDocument/2006/relationships/font" Target="fonts/MontserratSemiBold-bold.fntdata"/><Relationship Id="rId19" Type="http://schemas.openxmlformats.org/officeDocument/2006/relationships/font" Target="fonts/Montserrat-regular.fntdata"/><Relationship Id="rId18" Type="http://schemas.openxmlformats.org/officeDocument/2006/relationships/font" Target="fonts/MontserratSemiBold-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16c0148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16c0148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bec4c3949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bec4c3949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2524f95ba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2524f95ba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8c3d2097c0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8c3d2097c0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8c47585243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8c47585243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8c31b2ce55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8c31b2ce55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cd810e9a7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cd810e9a7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c6f586cc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c6f586cc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0" name="Google Shape;80;p14"/>
          <p:cNvSpPr txBox="1"/>
          <p:nvPr>
            <p:ph idx="4294967295" type="ctrTitle"/>
          </p:nvPr>
        </p:nvSpPr>
        <p:spPr>
          <a:xfrm>
            <a:off x="421525" y="2199450"/>
            <a:ext cx="169485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Stalingrad and D-Day  </a:t>
            </a:r>
            <a:endParaRPr/>
          </a:p>
        </p:txBody>
      </p:sp>
      <p:sp>
        <p:nvSpPr>
          <p:cNvPr id="81" name="Google Shape;81;p14"/>
          <p:cNvSpPr txBox="1"/>
          <p:nvPr>
            <p:ph idx="4294967295" type="subTitle"/>
          </p:nvPr>
        </p:nvSpPr>
        <p:spPr>
          <a:xfrm>
            <a:off x="546925" y="890050"/>
            <a:ext cx="16452000" cy="2134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KS3 History- Lesson 5 of 6 </a:t>
            </a:r>
            <a:endParaRPr>
              <a:solidFill>
                <a:srgbClr val="4B3241"/>
              </a:solidFill>
            </a:endParaRPr>
          </a:p>
          <a:p>
            <a:pPr indent="0" lvl="0" marL="0" rtl="0" algn="l">
              <a:spcBef>
                <a:spcPts val="2000"/>
              </a:spcBef>
              <a:spcAft>
                <a:spcPts val="0"/>
              </a:spcAft>
              <a:buNone/>
            </a:pPr>
            <a:r>
              <a:t/>
            </a:r>
            <a:endParaRPr/>
          </a:p>
          <a:p>
            <a:pPr indent="0" lvl="0" marL="0" rtl="0" algn="l">
              <a:spcBef>
                <a:spcPts val="2000"/>
              </a:spcBef>
              <a:spcAft>
                <a:spcPts val="2000"/>
              </a:spcAft>
              <a:buNone/>
            </a:pPr>
            <a:r>
              <a:t/>
            </a:r>
            <a:endParaRPr/>
          </a:p>
        </p:txBody>
      </p:sp>
      <p:sp>
        <p:nvSpPr>
          <p:cNvPr id="82" name="Google Shape;82;p14"/>
          <p:cNvSpPr txBox="1"/>
          <p:nvPr>
            <p:ph idx="4294967295" type="subTitle"/>
          </p:nvPr>
        </p:nvSpPr>
        <p:spPr>
          <a:xfrm>
            <a:off x="699325" y="47846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Enquiry: When was the turning point of the Second World War? </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Dawson </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The German army experienced early success during their invasion of Russia. But by November 1941, the German army were halted due to the extreme Russian winter. Stalin, meanwhile, was drawing up secret plans to defeat them. In 1942, Germany were experiencing a shortage of oil. Therefore, Hitler decided to send his army south in order to try and break the stalemate on the </a:t>
            </a:r>
            <a:r>
              <a:rPr b="1" lang="en-GB" sz="3000">
                <a:solidFill>
                  <a:srgbClr val="000000"/>
                </a:solidFill>
              </a:rPr>
              <a:t>Eastern front</a:t>
            </a:r>
            <a:r>
              <a:rPr lang="en-GB" sz="3000">
                <a:solidFill>
                  <a:srgbClr val="000000"/>
                </a:solidFill>
              </a:rPr>
              <a:t>. The army was split into two groups: one of them would go around the Russian city of Stalingrad and take the city of Baku, which was rich in oil. The other was to march directly into the city of Stalingrad and fight. More German </a:t>
            </a:r>
            <a:r>
              <a:rPr b="1" lang="en-GB" sz="3000">
                <a:solidFill>
                  <a:srgbClr val="000000"/>
                </a:solidFill>
              </a:rPr>
              <a:t>reinforcements</a:t>
            </a:r>
            <a:r>
              <a:rPr lang="en-GB" sz="3000">
                <a:solidFill>
                  <a:srgbClr val="000000"/>
                </a:solidFill>
              </a:rPr>
              <a:t> would join the attack on Stalingrad later. The city of Stalingrad was of huge importance to the USSR – it was named after their leader. The Russians would resist any attack fiercely. In advance of the German invasion, the Russians transported supplies of grain and cattle out of the city so that the Germans wouldn’t be able to take them. The Soviet government chose not to </a:t>
            </a:r>
            <a:r>
              <a:rPr b="1" lang="en-GB" sz="3000">
                <a:solidFill>
                  <a:srgbClr val="000000"/>
                </a:solidFill>
              </a:rPr>
              <a:t>evacuate</a:t>
            </a:r>
            <a:r>
              <a:rPr lang="en-GB" sz="3000">
                <a:solidFill>
                  <a:srgbClr val="000000"/>
                </a:solidFill>
              </a:rPr>
              <a:t> </a:t>
            </a:r>
            <a:r>
              <a:rPr b="1" lang="en-GB" sz="3000">
                <a:solidFill>
                  <a:srgbClr val="000000"/>
                </a:solidFill>
              </a:rPr>
              <a:t>civilians,</a:t>
            </a:r>
            <a:r>
              <a:rPr lang="en-GB" sz="3000">
                <a:solidFill>
                  <a:srgbClr val="000000"/>
                </a:solidFill>
              </a:rPr>
              <a:t> even children. It was thought that their presence would inspire the </a:t>
            </a:r>
            <a:r>
              <a:rPr b="1" lang="en-GB" sz="3000">
                <a:solidFill>
                  <a:srgbClr val="000000"/>
                </a:solidFill>
              </a:rPr>
              <a:t>Red Army.</a:t>
            </a:r>
            <a:r>
              <a:rPr lang="en-GB" sz="3000">
                <a:solidFill>
                  <a:srgbClr val="000000"/>
                </a:solidFill>
              </a:rPr>
              <a:t> In addition, the Russians needed all the help that they could get. Anyone who wasn’t already in the Red Army was organised into a </a:t>
            </a:r>
            <a:r>
              <a:rPr b="1" lang="en-GB" sz="3000">
                <a:solidFill>
                  <a:srgbClr val="000000"/>
                </a:solidFill>
              </a:rPr>
              <a:t>militia</a:t>
            </a:r>
            <a:r>
              <a:rPr lang="en-GB" sz="3000">
                <a:solidFill>
                  <a:srgbClr val="000000"/>
                </a:solidFill>
              </a:rPr>
              <a:t> group ready to fight. Women and children were sent to dig trenches. Anyone who was able to hold a weapon was expected to fight, sometimes with very little training. </a:t>
            </a:r>
            <a:endParaRPr sz="3000">
              <a:solidFill>
                <a:srgbClr val="000000"/>
              </a:solidFill>
            </a:endParaRPr>
          </a:p>
          <a:p>
            <a:pPr indent="0" lvl="0" marL="0" rtl="0" algn="l">
              <a:lnSpc>
                <a:spcPct val="115000"/>
              </a:lnSpc>
              <a:spcBef>
                <a:spcPts val="0"/>
              </a:spcBef>
              <a:spcAft>
                <a:spcPts val="0"/>
              </a:spcAft>
              <a:buNone/>
            </a:pPr>
            <a:r>
              <a:rPr lang="en-GB" sz="3000">
                <a:solidFill>
                  <a:srgbClr val="000000"/>
                </a:solidFill>
              </a:rPr>
              <a:t>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0"/>
              </a:spcBef>
              <a:spcAft>
                <a:spcPts val="0"/>
              </a:spcAft>
              <a:buNone/>
            </a:pPr>
            <a:r>
              <a:rPr lang="en-GB" sz="3000">
                <a:solidFill>
                  <a:srgbClr val="000000"/>
                </a:solidFill>
              </a:rPr>
              <a:t>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a:p>
            <a:pPr indent="0" lvl="0" marL="0" rtl="0" algn="l">
              <a:lnSpc>
                <a:spcPct val="115000"/>
              </a:lnSpc>
              <a:spcBef>
                <a:spcPts val="0"/>
              </a:spcBef>
              <a:spcAft>
                <a:spcPts val="0"/>
              </a:spcAft>
              <a:buNone/>
            </a:pPr>
            <a:r>
              <a:rPr lang="en-GB" sz="3000">
                <a:solidFill>
                  <a:srgbClr val="000000"/>
                </a:solidFill>
              </a:rPr>
              <a:t> </a:t>
            </a:r>
            <a:endParaRPr sz="3000">
              <a:solidFill>
                <a:srgbClr val="000000"/>
              </a:solidFill>
            </a:endParaRPr>
          </a:p>
          <a:p>
            <a:pPr indent="0" lvl="0" marL="0" rtl="0" algn="l">
              <a:lnSpc>
                <a:spcPct val="115000"/>
              </a:lnSpc>
              <a:spcBef>
                <a:spcPts val="0"/>
              </a:spcBef>
              <a:spcAft>
                <a:spcPts val="0"/>
              </a:spcAft>
              <a:buNone/>
            </a:pPr>
            <a:r>
              <a:t/>
            </a:r>
            <a:endParaRPr sz="3000">
              <a:solidFill>
                <a:srgbClr val="000000"/>
              </a:solidFill>
            </a:endParaRPr>
          </a:p>
        </p:txBody>
      </p:sp>
      <p:sp>
        <p:nvSpPr>
          <p:cNvPr id="90" name="Google Shape;90;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71700" y="477225"/>
            <a:ext cx="174120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The attack on Stalingrad began in August of 1942 and lasted for almost half a year, it was one of the most brutal battles in history. The average life-expectancy of a Soviet soldier during the Battle of Stalingrad was just 24 hours. The Germans, who were used to success with their </a:t>
            </a:r>
            <a:r>
              <a:rPr b="1" lang="en-GB" sz="3000">
                <a:solidFill>
                  <a:srgbClr val="000000"/>
                </a:solidFill>
              </a:rPr>
              <a:t>blitzkrieg</a:t>
            </a:r>
            <a:r>
              <a:rPr lang="en-GB" sz="3000">
                <a:solidFill>
                  <a:srgbClr val="000000"/>
                </a:solidFill>
              </a:rPr>
              <a:t> tactics, were shocked by the resistance of the Russians. They fought in close combat in the streets, and the Russians deliberately stayed close to the German army – this made it difficult for the Luftwaffe to attack Russians from the air. The Russians also didn’t consider surrender an option. Stalin famously issued his Order 227: ‘not a step back!’ – this meant that those who surrendered or retreated could be executed. A final factor that made the attack difficult for the German army was the harshness of the Russian winter: The Red Army were better prepared to fight in the sub-zero temperatures. Despite suffering heavy losses, the Russians practiced a tactic of </a:t>
            </a:r>
            <a:r>
              <a:rPr b="1" lang="en-GB" sz="3000">
                <a:solidFill>
                  <a:srgbClr val="000000"/>
                </a:solidFill>
              </a:rPr>
              <a:t>fighting retreat</a:t>
            </a:r>
            <a:r>
              <a:rPr lang="en-GB" sz="3000">
                <a:solidFill>
                  <a:srgbClr val="000000"/>
                </a:solidFill>
              </a:rPr>
              <a:t>, which exhausted the German army. Eventually the Red Army were able to form a ring about the city surrounding the 300,000 remaining German troops. The Germans surrendered on February 2</a:t>
            </a:r>
            <a:r>
              <a:rPr baseline="30000" lang="en-GB" sz="3000">
                <a:solidFill>
                  <a:srgbClr val="000000"/>
                </a:solidFill>
              </a:rPr>
              <a:t>nd</a:t>
            </a:r>
            <a:r>
              <a:rPr lang="en-GB" sz="3000">
                <a:solidFill>
                  <a:srgbClr val="000000"/>
                </a:solidFill>
              </a:rPr>
              <a:t>, 1943. It was a crushing defeat for Nazi Germany. After winning the Battle of Stalingrad, the Russians started their counter-attack. This became a relentless march towards Berlin for the next year. </a:t>
            </a:r>
            <a:endParaRPr sz="3000"/>
          </a:p>
        </p:txBody>
      </p:sp>
      <p:sp>
        <p:nvSpPr>
          <p:cNvPr id="97" name="Google Shape;97;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3" name="Google Shape;103;p17"/>
          <p:cNvSpPr txBox="1"/>
          <p:nvPr>
            <p:ph idx="1" type="body"/>
          </p:nvPr>
        </p:nvSpPr>
        <p:spPr>
          <a:xfrm>
            <a:off x="271700" y="522525"/>
            <a:ext cx="17326500" cy="85041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solidFill>
                  <a:srgbClr val="000000"/>
                </a:solidFill>
              </a:rPr>
              <a:t>While the Germans suffered heavy losses in the Eastern Front, the Western allies also planned an attack. The Battle of Normandy, which lasted from June 1944 to August 1944, saw Western Europe freed from Germany’s control. The allies had planned to storm the beaches of Normandy and push the Germans back. Great care was taken in planning the invasion, including using a deception campaign to make the Nazis think that they planned to land elsewhere. The Battle of Normandy began on June 6</a:t>
            </a:r>
            <a:r>
              <a:rPr baseline="30000" lang="en-GB" sz="3600">
                <a:solidFill>
                  <a:srgbClr val="000000"/>
                </a:solidFill>
              </a:rPr>
              <a:t>th</a:t>
            </a:r>
            <a:r>
              <a:rPr lang="en-GB" sz="3600">
                <a:solidFill>
                  <a:srgbClr val="000000"/>
                </a:solidFill>
              </a:rPr>
              <a:t>, 1944. This date was given the code name: D-Day. On D-Day 156,000 troops from British, American, and Canadian divisions landed across five beaches in Normandy. </a:t>
            </a:r>
            <a:endParaRPr sz="3600">
              <a:solidFill>
                <a:srgbClr val="000000"/>
              </a:solidFill>
            </a:endParaRPr>
          </a:p>
        </p:txBody>
      </p:sp>
      <p:sp>
        <p:nvSpPr>
          <p:cNvPr id="104" name="Google Shape;104;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0" name="Google Shape;110;p18"/>
          <p:cNvSpPr txBox="1"/>
          <p:nvPr>
            <p:ph idx="1" type="body"/>
          </p:nvPr>
        </p:nvSpPr>
        <p:spPr>
          <a:xfrm>
            <a:off x="405450" y="451150"/>
            <a:ext cx="17278200" cy="85494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000">
                <a:solidFill>
                  <a:srgbClr val="000000"/>
                </a:solidFill>
              </a:rPr>
              <a:t>Despite German resistance and heavy casualties, within a week the beaches were secured. This enabled the allies to prepare to carry out the planned invasion inland. In under a week over 300,00 men, 50,000 vehicles and 100,000 tonnes of equipment made its way to the beaches of Normandy ready for the attack. In the coming weeks the allies fought their way across North-Western France. By August of 1944 the Allies had liberated Paris. From there, they would push on to Germany, where they planned to meet the Soviet troops moving from the East. The invasion was a huge military blow for Hitler and the Nazis. As well as heavy losses on the beaches of Normandy, the D-Day landings had stopped Hitler from being able to send troops to the Eastern front to defend Germany against the advancing Russians. Germany was being attacked from both sides. It felt like the Allies were closing in on Germany. The following year on May 8</a:t>
            </a:r>
            <a:r>
              <a:rPr baseline="30000" lang="en-GB" sz="3000">
                <a:solidFill>
                  <a:srgbClr val="000000"/>
                </a:solidFill>
              </a:rPr>
              <a:t>th</a:t>
            </a:r>
            <a:r>
              <a:rPr lang="en-GB" sz="3000">
                <a:solidFill>
                  <a:srgbClr val="000000"/>
                </a:solidFill>
              </a:rPr>
              <a:t>, 1945 Germany was finally forced to surrender to the Allies. </a:t>
            </a:r>
            <a:endParaRPr sz="3000">
              <a:solidFill>
                <a:srgbClr val="000000"/>
              </a:solidFill>
            </a:endParaRPr>
          </a:p>
          <a:p>
            <a:pPr indent="0" lvl="0" marL="0" rtl="0" algn="l">
              <a:lnSpc>
                <a:spcPct val="115000"/>
              </a:lnSpc>
              <a:spcBef>
                <a:spcPts val="1200"/>
              </a:spcBef>
              <a:spcAft>
                <a:spcPts val="1200"/>
              </a:spcAft>
              <a:buNone/>
            </a:pPr>
            <a:r>
              <a:t/>
            </a:r>
            <a:endParaRPr sz="3400"/>
          </a:p>
        </p:txBody>
      </p:sp>
      <p:sp>
        <p:nvSpPr>
          <p:cNvPr id="111" name="Google Shape;111;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250800" y="386000"/>
            <a:ext cx="177864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200"/>
              <a:t>Glossary</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rPr lang="en-GB" sz="3200"/>
              <a:t>Eastern front: </a:t>
            </a:r>
            <a:r>
              <a:rPr b="0" lang="en-GB" sz="3200"/>
              <a:t>Where the war was being fought between Germany and Russia. </a:t>
            </a:r>
            <a:endParaRPr b="0" sz="3200"/>
          </a:p>
          <a:p>
            <a:pPr indent="0" lvl="0" marL="0" rtl="0" algn="l">
              <a:spcBef>
                <a:spcPts val="0"/>
              </a:spcBef>
              <a:spcAft>
                <a:spcPts val="0"/>
              </a:spcAft>
              <a:buNone/>
            </a:pPr>
            <a:r>
              <a:rPr lang="en-GB" sz="3200"/>
              <a:t>Reinforcements: </a:t>
            </a:r>
            <a:r>
              <a:rPr b="0" lang="en-GB" sz="3200"/>
              <a:t>Back up troops to support. </a:t>
            </a:r>
            <a:endParaRPr b="0" sz="3200"/>
          </a:p>
          <a:p>
            <a:pPr indent="0" lvl="0" marL="0" rtl="0" algn="l">
              <a:spcBef>
                <a:spcPts val="0"/>
              </a:spcBef>
              <a:spcAft>
                <a:spcPts val="0"/>
              </a:spcAft>
              <a:buNone/>
            </a:pPr>
            <a:r>
              <a:rPr lang="en-GB" sz="3200"/>
              <a:t>Evacuate: </a:t>
            </a:r>
            <a:r>
              <a:rPr b="0" lang="en-GB" sz="3200"/>
              <a:t>To leave in order to reach a safer place. </a:t>
            </a:r>
            <a:endParaRPr b="0" sz="3200"/>
          </a:p>
          <a:p>
            <a:pPr indent="0" lvl="0" marL="0" rtl="0" algn="l">
              <a:spcBef>
                <a:spcPts val="0"/>
              </a:spcBef>
              <a:spcAft>
                <a:spcPts val="0"/>
              </a:spcAft>
              <a:buNone/>
            </a:pPr>
            <a:r>
              <a:rPr lang="en-GB" sz="3200"/>
              <a:t>Civilians: </a:t>
            </a:r>
            <a:r>
              <a:rPr b="0" lang="en-GB" sz="3200"/>
              <a:t>People who are not soldiers. </a:t>
            </a:r>
            <a:endParaRPr b="0" sz="3200"/>
          </a:p>
          <a:p>
            <a:pPr indent="0" lvl="0" marL="0" rtl="0" algn="l">
              <a:spcBef>
                <a:spcPts val="0"/>
              </a:spcBef>
              <a:spcAft>
                <a:spcPts val="0"/>
              </a:spcAft>
              <a:buNone/>
            </a:pPr>
            <a:r>
              <a:rPr lang="en-GB" sz="3200"/>
              <a:t>Red Army: </a:t>
            </a:r>
            <a:r>
              <a:rPr b="0" lang="en-GB" sz="3200"/>
              <a:t>The army of the USSR/Russia. </a:t>
            </a:r>
            <a:endParaRPr b="0" sz="3200"/>
          </a:p>
          <a:p>
            <a:pPr indent="0" lvl="0" marL="0" rtl="0" algn="l">
              <a:spcBef>
                <a:spcPts val="0"/>
              </a:spcBef>
              <a:spcAft>
                <a:spcPts val="0"/>
              </a:spcAft>
              <a:buNone/>
            </a:pPr>
            <a:r>
              <a:rPr lang="en-GB" sz="3200"/>
              <a:t>Militia: </a:t>
            </a:r>
            <a:r>
              <a:rPr b="0" lang="en-GB" sz="3200"/>
              <a:t>An army formed of civilians in an emergency. </a:t>
            </a:r>
            <a:endParaRPr b="0" sz="3200"/>
          </a:p>
          <a:p>
            <a:pPr indent="0" lvl="0" marL="0" rtl="0" algn="l">
              <a:spcBef>
                <a:spcPts val="0"/>
              </a:spcBef>
              <a:spcAft>
                <a:spcPts val="0"/>
              </a:spcAft>
              <a:buNone/>
            </a:pPr>
            <a:r>
              <a:rPr lang="en-GB" sz="3200"/>
              <a:t>Blitzkrieg: </a:t>
            </a:r>
            <a:r>
              <a:rPr b="0" lang="en-GB" sz="3200"/>
              <a:t>Lightning war. </a:t>
            </a:r>
            <a:endParaRPr b="0" sz="3200"/>
          </a:p>
          <a:p>
            <a:pPr indent="0" lvl="0" marL="0" rtl="0" algn="l">
              <a:spcBef>
                <a:spcPts val="0"/>
              </a:spcBef>
              <a:spcAft>
                <a:spcPts val="0"/>
              </a:spcAft>
              <a:buNone/>
            </a:pPr>
            <a:r>
              <a:rPr lang="en-GB" sz="3200"/>
              <a:t>Fighting retreat:</a:t>
            </a:r>
            <a:r>
              <a:rPr lang="en-GB" sz="3000"/>
              <a:t> </a:t>
            </a:r>
            <a:r>
              <a:rPr b="0" lang="en-GB" sz="3200">
                <a:solidFill>
                  <a:srgbClr val="222222"/>
                </a:solidFill>
                <a:highlight>
                  <a:srgbClr val="FFFFFF"/>
                </a:highlight>
              </a:rPr>
              <a:t>A planned </a:t>
            </a:r>
            <a:r>
              <a:rPr b="0" lang="en-GB" sz="3200">
                <a:solidFill>
                  <a:srgbClr val="222222"/>
                </a:solidFill>
              </a:rPr>
              <a:t>retreat</a:t>
            </a:r>
            <a:r>
              <a:rPr b="0" lang="en-GB" sz="3200">
                <a:solidFill>
                  <a:srgbClr val="222222"/>
                </a:solidFill>
                <a:highlight>
                  <a:srgbClr val="FFFFFF"/>
                </a:highlight>
              </a:rPr>
              <a:t> where the force is still able to </a:t>
            </a:r>
            <a:r>
              <a:rPr b="0" lang="en-GB" sz="3200">
                <a:solidFill>
                  <a:srgbClr val="222222"/>
                </a:solidFill>
              </a:rPr>
              <a:t>fight</a:t>
            </a:r>
            <a:r>
              <a:rPr b="0" lang="en-GB" sz="3200">
                <a:solidFill>
                  <a:srgbClr val="222222"/>
                </a:solidFill>
                <a:highlight>
                  <a:srgbClr val="FFFFFF"/>
                </a:highlight>
              </a:rPr>
              <a:t>, while falling back to a better position.</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sz="3200"/>
          </a:p>
          <a:p>
            <a:pPr indent="0" lvl="0" marL="0" rtl="0" algn="l">
              <a:spcBef>
                <a:spcPts val="0"/>
              </a:spcBef>
              <a:spcAft>
                <a:spcPts val="0"/>
              </a:spcAft>
              <a:buNone/>
            </a:pPr>
            <a:r>
              <a:t/>
            </a:r>
            <a:endParaRPr b="0" sz="3200"/>
          </a:p>
          <a:p>
            <a:pPr indent="0" lvl="0" marL="0" rtl="0" algn="l">
              <a:spcBef>
                <a:spcPts val="0"/>
              </a:spcBef>
              <a:spcAft>
                <a:spcPts val="0"/>
              </a:spcAft>
              <a:buNone/>
            </a:pPr>
            <a:r>
              <a:t/>
            </a:r>
            <a:endParaRPr sz="3200"/>
          </a:p>
        </p:txBody>
      </p:sp>
      <p:sp>
        <p:nvSpPr>
          <p:cNvPr id="117" name="Google Shape;117;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0"/>
          <p:cNvSpPr txBox="1"/>
          <p:nvPr>
            <p:ph type="title"/>
          </p:nvPr>
        </p:nvSpPr>
        <p:spPr>
          <a:xfrm>
            <a:off x="271650" y="386000"/>
            <a:ext cx="17744700" cy="8452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100"/>
              <a:t>Comprehension questions:</a:t>
            </a:r>
            <a:endParaRPr sz="3100"/>
          </a:p>
          <a:p>
            <a:pPr indent="0" lvl="0" marL="457200" rtl="0" algn="l">
              <a:spcBef>
                <a:spcPts val="0"/>
              </a:spcBef>
              <a:spcAft>
                <a:spcPts val="0"/>
              </a:spcAft>
              <a:buNone/>
            </a:pPr>
            <a:r>
              <a:t/>
            </a:r>
            <a:endParaRPr b="0" sz="3100"/>
          </a:p>
          <a:p>
            <a:pPr indent="-425450" lvl="0" marL="457200" rtl="0" algn="l">
              <a:spcBef>
                <a:spcPts val="0"/>
              </a:spcBef>
              <a:spcAft>
                <a:spcPts val="0"/>
              </a:spcAft>
              <a:buSzPts val="3100"/>
              <a:buAutoNum type="arabicPeriod"/>
            </a:pPr>
            <a:r>
              <a:rPr b="0" lang="en-GB" sz="3100"/>
              <a:t>Why were the German army halted in November 1941? </a:t>
            </a:r>
            <a:endParaRPr b="0" sz="3100"/>
          </a:p>
          <a:p>
            <a:pPr indent="-425450" lvl="0" marL="457200" rtl="0" algn="l">
              <a:spcBef>
                <a:spcPts val="0"/>
              </a:spcBef>
              <a:spcAft>
                <a:spcPts val="0"/>
              </a:spcAft>
              <a:buSzPts val="3100"/>
              <a:buAutoNum type="arabicPeriod"/>
            </a:pPr>
            <a:r>
              <a:rPr b="0" lang="en-GB" sz="3100"/>
              <a:t>What did Hitler decide to do in order to break the stalemate on the Eastern Front? </a:t>
            </a:r>
            <a:endParaRPr b="0" sz="3100"/>
          </a:p>
          <a:p>
            <a:pPr indent="-425450" lvl="0" marL="457200" rtl="0" algn="l">
              <a:spcBef>
                <a:spcPts val="0"/>
              </a:spcBef>
              <a:spcAft>
                <a:spcPts val="0"/>
              </a:spcAft>
              <a:buSzPts val="3100"/>
              <a:buAutoNum type="arabicPeriod"/>
            </a:pPr>
            <a:r>
              <a:rPr b="0" lang="en-GB" sz="3100"/>
              <a:t>When was the Battle of Stalingrad?</a:t>
            </a:r>
            <a:endParaRPr b="0" sz="3100"/>
          </a:p>
          <a:p>
            <a:pPr indent="-425450" lvl="0" marL="457200" rtl="0" algn="l">
              <a:spcBef>
                <a:spcPts val="0"/>
              </a:spcBef>
              <a:spcAft>
                <a:spcPts val="0"/>
              </a:spcAft>
              <a:buSzPts val="3100"/>
              <a:buAutoNum type="arabicPeriod"/>
            </a:pPr>
            <a:r>
              <a:rPr b="0" lang="en-GB" sz="3100"/>
              <a:t>Why were the Germans unable to defeat the Russians during the battle? </a:t>
            </a:r>
            <a:endParaRPr b="0" sz="3100"/>
          </a:p>
          <a:p>
            <a:pPr indent="-425450" lvl="0" marL="457200" rtl="0" algn="l">
              <a:spcBef>
                <a:spcPts val="0"/>
              </a:spcBef>
              <a:spcAft>
                <a:spcPts val="0"/>
              </a:spcAft>
              <a:buSzPts val="3100"/>
              <a:buAutoNum type="arabicPeriod"/>
            </a:pPr>
            <a:r>
              <a:rPr b="0" lang="en-GB" sz="3100"/>
              <a:t>When did the Germans surrender to the Red Army?</a:t>
            </a:r>
            <a:endParaRPr b="0" sz="3100"/>
          </a:p>
          <a:p>
            <a:pPr indent="-425450" lvl="0" marL="457200" rtl="0" algn="l">
              <a:spcBef>
                <a:spcPts val="0"/>
              </a:spcBef>
              <a:spcAft>
                <a:spcPts val="0"/>
              </a:spcAft>
              <a:buSzPts val="3100"/>
              <a:buAutoNum type="arabicPeriod"/>
            </a:pPr>
            <a:r>
              <a:rPr b="0" lang="en-GB" sz="3100"/>
              <a:t>What was D-Day?</a:t>
            </a:r>
            <a:endParaRPr b="0" sz="3100"/>
          </a:p>
          <a:p>
            <a:pPr indent="-425450" lvl="0" marL="457200" rtl="0" algn="l">
              <a:spcBef>
                <a:spcPts val="0"/>
              </a:spcBef>
              <a:spcAft>
                <a:spcPts val="0"/>
              </a:spcAft>
              <a:buSzPts val="3100"/>
              <a:buAutoNum type="arabicPeriod"/>
            </a:pPr>
            <a:r>
              <a:rPr b="0" lang="en-GB" sz="3100"/>
              <a:t>What success did the allies experience between June and August 1944? </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Challenge: What was the impact of the D-Day landings on Germany? </a:t>
            </a:r>
            <a:endParaRPr b="0" sz="3100"/>
          </a:p>
          <a:p>
            <a:pPr indent="0" lvl="0" marL="0" rtl="0" algn="l">
              <a:spcBef>
                <a:spcPts val="0"/>
              </a:spcBef>
              <a:spcAft>
                <a:spcPts val="0"/>
              </a:spcAft>
              <a:buNone/>
            </a:pPr>
            <a:r>
              <a:t/>
            </a:r>
            <a:endParaRPr b="0" sz="3100"/>
          </a:p>
          <a:p>
            <a:pPr indent="0" lvl="0" marL="0" rtl="0" algn="l">
              <a:spcBef>
                <a:spcPts val="0"/>
              </a:spcBef>
              <a:spcAft>
                <a:spcPts val="0"/>
              </a:spcAft>
              <a:buNone/>
            </a:pPr>
            <a:r>
              <a:rPr b="0" lang="en-GB" sz="3100"/>
              <a:t>Sentence starter: The impact of the D-Day landings was…</a:t>
            </a:r>
            <a:endParaRPr b="0" sz="3100"/>
          </a:p>
          <a:p>
            <a:pPr indent="0" lvl="0" marL="0" rtl="0" algn="l">
              <a:spcBef>
                <a:spcPts val="0"/>
              </a:spcBef>
              <a:spcAft>
                <a:spcPts val="0"/>
              </a:spcAft>
              <a:buNone/>
            </a:pPr>
            <a:r>
              <a:rPr b="0" lang="en-GB" sz="3100"/>
              <a:t>Evidence to support this is…</a:t>
            </a:r>
            <a:endParaRPr b="0" sz="3100"/>
          </a:p>
          <a:p>
            <a:pPr indent="0" lvl="0" marL="0" rtl="0" algn="l">
              <a:spcBef>
                <a:spcPts val="0"/>
              </a:spcBef>
              <a:spcAft>
                <a:spcPts val="0"/>
              </a:spcAft>
              <a:buNone/>
            </a:pPr>
            <a:r>
              <a:rPr b="0" lang="en-GB" sz="3100"/>
              <a:t>This was important because… </a:t>
            </a:r>
            <a:endParaRPr b="0" sz="31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457200" rtl="0" algn="l">
              <a:spcBef>
                <a:spcPts val="0"/>
              </a:spcBef>
              <a:spcAft>
                <a:spcPts val="0"/>
              </a:spcAft>
              <a:buNone/>
            </a:pPr>
            <a:r>
              <a:t/>
            </a:r>
            <a:endParaRPr b="0" sz="3800"/>
          </a:p>
          <a:p>
            <a:pPr indent="0" lvl="0" marL="0" rtl="0" algn="l">
              <a:spcBef>
                <a:spcPts val="0"/>
              </a:spcBef>
              <a:spcAft>
                <a:spcPts val="0"/>
              </a:spcAft>
              <a:buNone/>
            </a:pPr>
            <a:r>
              <a:t/>
            </a:r>
            <a:endParaRPr sz="4600"/>
          </a:p>
          <a:p>
            <a:pPr indent="0" lvl="0" marL="0" rtl="0" algn="l">
              <a:spcBef>
                <a:spcPts val="0"/>
              </a:spcBef>
              <a:spcAft>
                <a:spcPts val="0"/>
              </a:spcAft>
              <a:buNone/>
            </a:pPr>
            <a:r>
              <a:t/>
            </a:r>
            <a:endParaRPr sz="4600"/>
          </a:p>
          <a:p>
            <a:pPr indent="0" lvl="0" marL="0" rtl="0" algn="l">
              <a:spcBef>
                <a:spcPts val="0"/>
              </a:spcBef>
              <a:spcAft>
                <a:spcPts val="0"/>
              </a:spcAft>
              <a:buNone/>
            </a:pPr>
            <a:r>
              <a:t/>
            </a:r>
            <a:endParaRPr/>
          </a:p>
          <a:p>
            <a:pPr indent="0" lvl="0" marL="0" rtl="0" algn="l">
              <a:spcBef>
                <a:spcPts val="0"/>
              </a:spcBef>
              <a:spcAft>
                <a:spcPts val="0"/>
              </a:spcAft>
              <a:buNone/>
            </a:pPr>
            <a:r>
              <a:t/>
            </a:r>
            <a:endParaRPr b="0"/>
          </a:p>
          <a:p>
            <a:pPr indent="0" lvl="0" marL="0" rtl="0" algn="l">
              <a:spcBef>
                <a:spcPts val="0"/>
              </a:spcBef>
              <a:spcAft>
                <a:spcPts val="0"/>
              </a:spcAft>
              <a:buNone/>
            </a:pPr>
            <a:r>
              <a:t/>
            </a:r>
            <a:endParaRPr sz="4600"/>
          </a:p>
        </p:txBody>
      </p:sp>
      <p:sp>
        <p:nvSpPr>
          <p:cNvPr id="123" name="Google Shape;123;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1"/>
          <p:cNvSpPr txBox="1"/>
          <p:nvPr>
            <p:ph type="title"/>
          </p:nvPr>
        </p:nvSpPr>
        <p:spPr>
          <a:xfrm>
            <a:off x="917950" y="4328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6000"/>
              <a:t>Turning point table </a:t>
            </a:r>
            <a:endParaRPr sz="6000"/>
          </a:p>
        </p:txBody>
      </p:sp>
      <p:sp>
        <p:nvSpPr>
          <p:cNvPr id="130" name="Google Shape;130;p21"/>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131" name="Google Shape;131;p21"/>
          <p:cNvGraphicFramePr/>
          <p:nvPr/>
        </p:nvGraphicFramePr>
        <p:xfrm>
          <a:off x="461325" y="1752825"/>
          <a:ext cx="3000000" cy="3000000"/>
        </p:xfrm>
        <a:graphic>
          <a:graphicData uri="http://schemas.openxmlformats.org/drawingml/2006/table">
            <a:tbl>
              <a:tblPr>
                <a:noFill/>
                <a:tableStyleId>{842A4E55-5746-4F4A-8321-7835C2593AE5}</a:tableStyleId>
              </a:tblPr>
              <a:tblGrid>
                <a:gridCol w="3189650"/>
                <a:gridCol w="3709700"/>
                <a:gridCol w="10385475"/>
              </a:tblGrid>
              <a:tr h="756550">
                <a:tc>
                  <a:txBody>
                    <a:bodyPr/>
                    <a:lstStyle/>
                    <a:p>
                      <a:pPr indent="0" lvl="0" marL="0" rtl="0" algn="l">
                        <a:spcBef>
                          <a:spcPts val="0"/>
                        </a:spcBef>
                        <a:spcAft>
                          <a:spcPts val="0"/>
                        </a:spcAft>
                        <a:buNone/>
                      </a:pPr>
                      <a:r>
                        <a:rPr lang="en-GB" sz="3000">
                          <a:latin typeface="Montserrat"/>
                          <a:ea typeface="Montserrat"/>
                          <a:cs typeface="Montserrat"/>
                          <a:sym typeface="Montserrat"/>
                        </a:rPr>
                        <a:t>Date</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In your opinion, who looks likely to win the war at this point?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Evidence to justify your view </a:t>
                      </a:r>
                      <a:endParaRPr sz="3000">
                        <a:latin typeface="Montserrat"/>
                        <a:ea typeface="Montserrat"/>
                        <a:cs typeface="Montserrat"/>
                        <a:sym typeface="Montserrat"/>
                      </a:endParaRPr>
                    </a:p>
                  </a:txBody>
                  <a:tcPr marT="91425" marB="91425" marR="91425" marL="91425"/>
                </a:tc>
              </a:tr>
              <a:tr h="756550">
                <a:tc>
                  <a:txBody>
                    <a:bodyPr/>
                    <a:lstStyle/>
                    <a:p>
                      <a:pPr indent="0" lvl="0" marL="0" rtl="0" algn="l">
                        <a:spcBef>
                          <a:spcPts val="0"/>
                        </a:spcBef>
                        <a:spcAft>
                          <a:spcPts val="0"/>
                        </a:spcAft>
                        <a:buNone/>
                      </a:pPr>
                      <a:r>
                        <a:rPr lang="en-GB" sz="3000">
                          <a:latin typeface="Montserrat"/>
                          <a:ea typeface="Montserrat"/>
                          <a:cs typeface="Montserrat"/>
                          <a:sym typeface="Montserrat"/>
                        </a:rPr>
                        <a:t>June 1940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Nazi Germany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sz="3000">
                          <a:latin typeface="Montserrat"/>
                          <a:ea typeface="Montserrat"/>
                          <a:cs typeface="Montserrat"/>
                          <a:sym typeface="Montserrat"/>
                        </a:rPr>
                        <a:t>They had defeated Poland, Denmark, Norway, Belgium, the Netherlands, and France. They had forced the British and French to evacuate. </a:t>
                      </a:r>
                      <a:endParaRPr sz="3000">
                        <a:latin typeface="Montserrat"/>
                        <a:ea typeface="Montserrat"/>
                        <a:cs typeface="Montserrat"/>
                        <a:sym typeface="Montserrat"/>
                      </a:endParaRPr>
                    </a:p>
                  </a:txBody>
                  <a:tcPr marT="91425" marB="91425" marR="91425" marL="91425"/>
                </a:tc>
              </a:tr>
              <a:tr h="338250">
                <a:tc>
                  <a:txBody>
                    <a:bodyPr/>
                    <a:lstStyle/>
                    <a:p>
                      <a:pPr indent="0" lvl="0" marL="0" rtl="0" algn="l">
                        <a:spcBef>
                          <a:spcPts val="0"/>
                        </a:spcBef>
                        <a:spcAft>
                          <a:spcPts val="0"/>
                        </a:spcAft>
                        <a:buNone/>
                      </a:pPr>
                      <a:r>
                        <a:rPr lang="en-GB" sz="3000">
                          <a:latin typeface="Montserrat"/>
                          <a:ea typeface="Montserrat"/>
                          <a:cs typeface="Montserrat"/>
                          <a:sym typeface="Montserrat"/>
                        </a:rPr>
                        <a:t>May 1941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r h="534025">
                <a:tc>
                  <a:txBody>
                    <a:bodyPr/>
                    <a:lstStyle/>
                    <a:p>
                      <a:pPr indent="0" lvl="0" marL="0" rtl="0" algn="l">
                        <a:spcBef>
                          <a:spcPts val="0"/>
                        </a:spcBef>
                        <a:spcAft>
                          <a:spcPts val="0"/>
                        </a:spcAft>
                        <a:buNone/>
                      </a:pPr>
                      <a:r>
                        <a:rPr lang="en-GB" sz="3000">
                          <a:latin typeface="Montserrat"/>
                          <a:ea typeface="Montserrat"/>
                          <a:cs typeface="Montserrat"/>
                          <a:sym typeface="Montserrat"/>
                        </a:rPr>
                        <a:t>November 1941</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r h="534025">
                <a:tc>
                  <a:txBody>
                    <a:bodyPr/>
                    <a:lstStyle/>
                    <a:p>
                      <a:pPr indent="0" lvl="0" marL="0" rtl="0" algn="l">
                        <a:spcBef>
                          <a:spcPts val="0"/>
                        </a:spcBef>
                        <a:spcAft>
                          <a:spcPts val="0"/>
                        </a:spcAft>
                        <a:buNone/>
                      </a:pPr>
                      <a:r>
                        <a:rPr lang="en-GB" sz="3000">
                          <a:latin typeface="Montserrat"/>
                          <a:ea typeface="Montserrat"/>
                          <a:cs typeface="Montserrat"/>
                          <a:sym typeface="Montserrat"/>
                        </a:rPr>
                        <a:t>December 1941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r h="497300">
                <a:tc>
                  <a:txBody>
                    <a:bodyPr/>
                    <a:lstStyle/>
                    <a:p>
                      <a:pPr indent="0" lvl="0" marL="0" rtl="0" algn="l">
                        <a:spcBef>
                          <a:spcPts val="0"/>
                        </a:spcBef>
                        <a:spcAft>
                          <a:spcPts val="0"/>
                        </a:spcAft>
                        <a:buNone/>
                      </a:pPr>
                      <a:r>
                        <a:rPr lang="en-GB" sz="3000">
                          <a:latin typeface="Montserrat"/>
                          <a:ea typeface="Montserrat"/>
                          <a:cs typeface="Montserrat"/>
                          <a:sym typeface="Montserrat"/>
                        </a:rPr>
                        <a:t>February 1943</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r h="497300">
                <a:tc>
                  <a:txBody>
                    <a:bodyPr/>
                    <a:lstStyle/>
                    <a:p>
                      <a:pPr indent="0" lvl="0" marL="0" rtl="0" algn="l">
                        <a:spcBef>
                          <a:spcPts val="0"/>
                        </a:spcBef>
                        <a:spcAft>
                          <a:spcPts val="0"/>
                        </a:spcAft>
                        <a:buNone/>
                      </a:pPr>
                      <a:r>
                        <a:rPr lang="en-GB" sz="3000">
                          <a:latin typeface="Montserrat"/>
                          <a:ea typeface="Montserrat"/>
                          <a:cs typeface="Montserrat"/>
                          <a:sym typeface="Montserrat"/>
                        </a:rPr>
                        <a:t>June 1944</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3000">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918000" y="335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Extension Question</a:t>
            </a:r>
            <a:endParaRPr/>
          </a:p>
        </p:txBody>
      </p:sp>
      <p:graphicFrame>
        <p:nvGraphicFramePr>
          <p:cNvPr id="137" name="Google Shape;137;p22"/>
          <p:cNvGraphicFramePr/>
          <p:nvPr/>
        </p:nvGraphicFramePr>
        <p:xfrm>
          <a:off x="704875" y="3066075"/>
          <a:ext cx="3000000" cy="3000000"/>
        </p:xfrm>
        <a:graphic>
          <a:graphicData uri="http://schemas.openxmlformats.org/drawingml/2006/table">
            <a:tbl>
              <a:tblPr>
                <a:noFill/>
                <a:tableStyleId>{539BB7E1-2EF0-41D3-B431-72CF18342278}</a:tableStyleId>
              </a:tblPr>
              <a:tblGrid>
                <a:gridCol w="11575025"/>
                <a:gridCol w="4955400"/>
              </a:tblGrid>
              <a:tr h="858125">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Sentence starters: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c>
                  <a:txBody>
                    <a:bodyPr/>
                    <a:lstStyle/>
                    <a:p>
                      <a:pPr indent="0" lvl="0" marL="0" rtl="0" algn="l">
                        <a:lnSpc>
                          <a:spcPct val="140000"/>
                        </a:lnSpc>
                        <a:spcBef>
                          <a:spcPts val="0"/>
                        </a:spcBef>
                        <a:spcAft>
                          <a:spcPts val="0"/>
                        </a:spcAft>
                        <a:buNone/>
                      </a:pPr>
                      <a:r>
                        <a:rPr b="1" lang="en-GB" sz="2800">
                          <a:solidFill>
                            <a:srgbClr val="FFFFFF"/>
                          </a:solidFill>
                          <a:latin typeface="Montserrat"/>
                          <a:ea typeface="Montserrat"/>
                          <a:cs typeface="Montserrat"/>
                          <a:sym typeface="Montserrat"/>
                        </a:rPr>
                        <a:t>Key words</a:t>
                      </a:r>
                      <a:endParaRPr b="1" sz="2800">
                        <a:solidFill>
                          <a:srgbClr val="FFFFFF"/>
                        </a:solidFill>
                        <a:latin typeface="Montserrat"/>
                        <a:ea typeface="Montserrat"/>
                        <a:cs typeface="Montserrat"/>
                        <a:sym typeface="Montserrat"/>
                      </a:endParaRPr>
                    </a:p>
                  </a:txBody>
                  <a:tcPr marT="127000" marB="127000" marR="127000" marL="127000">
                    <a:solidFill>
                      <a:schemeClr val="accent1"/>
                    </a:solidFill>
                  </a:tcPr>
                </a:tc>
              </a:tr>
              <a:tr h="4632275">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The Battle of Stalingrad could be considered a turning point in the Second World War because…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Evidence to support this is… </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This was important because… </a:t>
                      </a:r>
                      <a:endParaRPr sz="3200">
                        <a:latin typeface="Montserrat"/>
                        <a:ea typeface="Montserrat"/>
                        <a:cs typeface="Montserrat"/>
                        <a:sym typeface="Montserrat"/>
                      </a:endParaRPr>
                    </a:p>
                  </a:txBody>
                  <a:tcPr marT="127000" marB="127000" marR="127000" marL="127000"/>
                </a:tc>
                <a:tc>
                  <a:txBody>
                    <a:bodyPr/>
                    <a:lstStyle/>
                    <a:p>
                      <a:pPr indent="0" lvl="0" marL="0" rtl="0" algn="l">
                        <a:lnSpc>
                          <a:spcPct val="140000"/>
                        </a:lnSpc>
                        <a:spcBef>
                          <a:spcPts val="0"/>
                        </a:spcBef>
                        <a:spcAft>
                          <a:spcPts val="0"/>
                        </a:spcAft>
                        <a:buNone/>
                      </a:pPr>
                      <a:r>
                        <a:rPr lang="en-GB" sz="3200">
                          <a:latin typeface="Montserrat"/>
                          <a:ea typeface="Montserrat"/>
                          <a:cs typeface="Montserrat"/>
                          <a:sym typeface="Montserrat"/>
                        </a:rPr>
                        <a:t>Retreat</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Advance</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Defeat</a:t>
                      </a:r>
                      <a:endParaRPr sz="3200">
                        <a:latin typeface="Montserrat"/>
                        <a:ea typeface="Montserrat"/>
                        <a:cs typeface="Montserrat"/>
                        <a:sym typeface="Montserrat"/>
                      </a:endParaRPr>
                    </a:p>
                    <a:p>
                      <a:pPr indent="0" lvl="0" marL="0" rtl="0" algn="l">
                        <a:lnSpc>
                          <a:spcPct val="140000"/>
                        </a:lnSpc>
                        <a:spcBef>
                          <a:spcPts val="0"/>
                        </a:spcBef>
                        <a:spcAft>
                          <a:spcPts val="0"/>
                        </a:spcAft>
                        <a:buNone/>
                      </a:pPr>
                      <a:r>
                        <a:rPr lang="en-GB" sz="3200">
                          <a:latin typeface="Montserrat"/>
                          <a:ea typeface="Montserrat"/>
                          <a:cs typeface="Montserrat"/>
                          <a:sym typeface="Montserrat"/>
                        </a:rPr>
                        <a:t>Berlin </a:t>
                      </a:r>
                      <a:endParaRPr sz="3200">
                        <a:latin typeface="Montserrat"/>
                        <a:ea typeface="Montserrat"/>
                        <a:cs typeface="Montserrat"/>
                        <a:sym typeface="Montserrat"/>
                      </a:endParaRPr>
                    </a:p>
                  </a:txBody>
                  <a:tcPr marT="127000" marB="127000" marR="127000" marL="127000"/>
                </a:tc>
              </a:tr>
            </a:tbl>
          </a:graphicData>
        </a:graphic>
      </p:graphicFrame>
      <p:sp>
        <p:nvSpPr>
          <p:cNvPr id="138" name="Google Shape;138;p22"/>
          <p:cNvSpPr txBox="1"/>
          <p:nvPr/>
        </p:nvSpPr>
        <p:spPr>
          <a:xfrm>
            <a:off x="438900" y="1247050"/>
            <a:ext cx="16796400" cy="1629000"/>
          </a:xfrm>
          <a:prstGeom prst="rect">
            <a:avLst/>
          </a:prstGeom>
          <a:noFill/>
          <a:ln>
            <a:noFill/>
          </a:ln>
        </p:spPr>
        <p:txBody>
          <a:bodyPr anchorCtr="0" anchor="t" bIns="182850" lIns="182850" spcFirstLastPara="1" rIns="182850" wrap="square" tIns="182850">
            <a:noAutofit/>
          </a:bodyPr>
          <a:lstStyle/>
          <a:p>
            <a:pPr indent="0" lvl="0" marL="0" rtl="0" algn="l">
              <a:lnSpc>
                <a:spcPct val="115000"/>
              </a:lnSpc>
              <a:spcBef>
                <a:spcPts val="0"/>
              </a:spcBef>
              <a:spcAft>
                <a:spcPts val="0"/>
              </a:spcAft>
              <a:buNone/>
            </a:pPr>
            <a:r>
              <a:rPr lang="en-GB" sz="3300">
                <a:latin typeface="Montserrat"/>
                <a:ea typeface="Montserrat"/>
                <a:cs typeface="Montserrat"/>
                <a:sym typeface="Montserrat"/>
              </a:rPr>
              <a:t>Why could the Battle of Stalingrad be considered a turning point in the war? </a:t>
            </a:r>
            <a:endParaRPr sz="3300">
              <a:latin typeface="Montserrat"/>
              <a:ea typeface="Montserrat"/>
              <a:cs typeface="Montserrat"/>
              <a:sym typeface="Montserrat"/>
            </a:endParaRPr>
          </a:p>
          <a:p>
            <a:pPr indent="0" lvl="0" marL="0" rtl="0" algn="l">
              <a:lnSpc>
                <a:spcPct val="140000"/>
              </a:lnSpc>
              <a:spcBef>
                <a:spcPts val="0"/>
              </a:spcBef>
              <a:spcAft>
                <a:spcPts val="0"/>
              </a:spcAft>
              <a:buNone/>
            </a:pPr>
            <a:r>
              <a:rPr lang="en-GB" sz="3300">
                <a:solidFill>
                  <a:srgbClr val="222222"/>
                </a:solidFill>
                <a:latin typeface="Montserrat"/>
                <a:ea typeface="Montserrat"/>
                <a:cs typeface="Montserrat"/>
                <a:sym typeface="Montserrat"/>
              </a:rPr>
              <a:t>Use the sentence starters and key words below to help you.</a:t>
            </a:r>
            <a:endParaRPr sz="33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