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7B08DF-2FCE-4B54-83D5-D6772B6867B2}">
  <a:tblStyle styleId="{B07B08DF-2FCE-4B54-83D5-D6772B686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86eda8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86eda8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0ac874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0ac874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0ac874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0ac874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024e9b85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024e9b8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b80f0c8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b80f0c8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024e9b85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024e9b85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024e9b85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024e9b85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3.gif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714075" y="781000"/>
            <a:ext cx="37266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24800" y="2199450"/>
            <a:ext cx="145491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One or many?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 about more than one thing [2/2]</a:t>
            </a:r>
            <a:endParaRPr i="1" sz="4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600"/>
              <a:buFont typeface="Montserrat SemiBold"/>
              <a:buChar char="-"/>
            </a:pPr>
            <a:r>
              <a:rPr i="1" lang="en-GB" sz="4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Numbers from 0 - 12</a:t>
            </a:r>
            <a:endParaRPr i="1" sz="4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600"/>
              <a:buFont typeface="Montserrat SemiBold"/>
              <a:buChar char="-"/>
            </a:pPr>
            <a:r>
              <a:rPr i="1" lang="en-GB" sz="4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Wie viele? (How many?)</a:t>
            </a:r>
            <a:endParaRPr i="1" sz="4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20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600"/>
              <a:buFont typeface="Montserrat SemiBold"/>
              <a:buChar char="-"/>
            </a:pPr>
            <a:r>
              <a:rPr i="1" lang="en-GB" sz="4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Plural nouns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24800" y="9260525"/>
            <a:ext cx="6158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Frau Conboy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52672" y="1235151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0000"/>
              <a:buFont typeface="Century Gothic"/>
              <a:buNone/>
            </a:pPr>
            <a:r>
              <a:rPr b="1" lang="en-GB" sz="30000"/>
              <a:t>äu</a:t>
            </a:r>
            <a:br>
              <a:rPr b="1" lang="en-GB" sz="13000"/>
            </a:br>
            <a:endParaRPr sz="5900"/>
          </a:p>
        </p:txBody>
      </p:sp>
      <p:pic>
        <p:nvPicPr>
          <p:cNvPr descr="two mice with a piece of cheese"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3675" y="2199450"/>
            <a:ext cx="6548651" cy="44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5255674" y="6503817"/>
            <a:ext cx="77766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i="0" lang="en-GB" sz="177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i="0" lang="en-GB" sz="177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i="0" lang="en-GB" sz="177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endParaRPr i="0" sz="177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7679320" y="395042"/>
            <a:ext cx="2956500" cy="20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>
                <a:solidFill>
                  <a:srgbClr val="002060"/>
                </a:solidFill>
              </a:rPr>
              <a:t>äu</a:t>
            </a:r>
            <a:endParaRPr sz="14400"/>
          </a:p>
        </p:txBody>
      </p:sp>
      <p:sp>
        <p:nvSpPr>
          <p:cNvPr id="94" name="Google Shape;94;p16"/>
          <p:cNvSpPr/>
          <p:nvPr/>
        </p:nvSpPr>
        <p:spPr>
          <a:xfrm>
            <a:off x="6305352" y="2934268"/>
            <a:ext cx="5704200" cy="37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90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9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endParaRPr sz="9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63567" y="5020348"/>
            <a:ext cx="4564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7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7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men</a:t>
            </a:r>
            <a:endParaRPr sz="76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2187916" y="5135148"/>
            <a:ext cx="6051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Geb</a:t>
            </a:r>
            <a:r>
              <a:rPr lang="en-GB" sz="81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3478754" y="67299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78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7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fig</a:t>
            </a:r>
            <a:endParaRPr i="1" sz="7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516011" y="698727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81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7252151" y="6947917"/>
            <a:ext cx="3720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76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äu</a:t>
            </a:r>
            <a:r>
              <a:rPr lang="en-GB" sz="7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sz="76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mice with a piece of cheese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1635" y="3198810"/>
            <a:ext cx="3044731" cy="2151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"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0279" y="8182624"/>
            <a:ext cx="1933324" cy="127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8823" y="8182623"/>
            <a:ext cx="1933324" cy="1273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person dreaming" id="103" name="Google Shape;103;p16"/>
          <p:cNvGrpSpPr/>
          <p:nvPr/>
        </p:nvGrpSpPr>
        <p:grpSpPr>
          <a:xfrm>
            <a:off x="1461778" y="6400581"/>
            <a:ext cx="3301214" cy="3058681"/>
            <a:chOff x="919941" y="4038132"/>
            <a:chExt cx="2567240" cy="2436225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1116" y="4328292"/>
              <a:ext cx="2146065" cy="2146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9941" y="4038132"/>
              <a:ext cx="1387242" cy="13171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outside space" id="106" name="Google Shape;10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94366" y="7055739"/>
            <a:ext cx="2236510" cy="1597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mple" id="107" name="Google Shape;10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010068" y="7055735"/>
            <a:ext cx="1709787" cy="1627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group of trees" id="108" name="Google Shape;108;p16"/>
          <p:cNvGrpSpPr/>
          <p:nvPr/>
        </p:nvGrpSpPr>
        <p:grpSpPr>
          <a:xfrm>
            <a:off x="1890756" y="2152641"/>
            <a:ext cx="2453943" cy="2078428"/>
            <a:chOff x="1341116" y="1269763"/>
            <a:chExt cx="1635962" cy="1385618"/>
          </a:xfrm>
        </p:grpSpPr>
        <p:pic>
          <p:nvPicPr>
            <p:cNvPr id="109" name="Google Shape;109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41116" y="1314036"/>
              <a:ext cx="778836" cy="1259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11790" y="1395624"/>
              <a:ext cx="778836" cy="1259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98242" y="1269763"/>
              <a:ext cx="778836" cy="12597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descr="calendar with dates circled" id="112" name="Google Shape;112;p16"/>
          <p:cNvGrpSpPr/>
          <p:nvPr/>
        </p:nvGrpSpPr>
        <p:grpSpPr>
          <a:xfrm>
            <a:off x="13363961" y="2297815"/>
            <a:ext cx="3816001" cy="2301382"/>
            <a:chOff x="8304355" y="1994583"/>
            <a:chExt cx="2035418" cy="1227535"/>
          </a:xfrm>
        </p:grpSpPr>
        <p:pic>
          <p:nvPicPr>
            <p:cNvPr id="113" name="Google Shape;113;p16"/>
            <p:cNvPicPr preferRelativeResize="0"/>
            <p:nvPr/>
          </p:nvPicPr>
          <p:blipFill rotWithShape="1">
            <a:blip r:embed="rId10">
              <a:alphaModFix/>
            </a:blip>
            <a:srcRect b="0" l="0" r="0" t="51753"/>
            <a:stretch/>
          </p:blipFill>
          <p:spPr>
            <a:xfrm>
              <a:off x="8304355" y="1994583"/>
              <a:ext cx="2035418" cy="1227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6"/>
            <p:cNvSpPr/>
            <p:nvPr/>
          </p:nvSpPr>
          <p:spPr>
            <a:xfrm>
              <a:off x="8423004" y="2220325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8920164" y="2237743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9756091" y="2243478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8440421" y="2432800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9207240" y="2666189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9773508" y="2455953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8703513" y="2677695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9457590" y="2475020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9989410" y="2681692"/>
              <a:ext cx="233400" cy="1656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429998" y="2889485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8686903" y="2906425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8973921" y="2894295"/>
              <a:ext cx="233400" cy="1995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{B07B08DF-2FCE-4B54-83D5-D6772B6867B2}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null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zero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elf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elf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Haus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Buch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gibt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is / there are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viele?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many?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Kind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Lied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song</a:t>
                      </a:r>
                      <a:endParaRPr b="1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Fach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subject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zwölf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twelve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18"/>
          <p:cNvGraphicFramePr/>
          <p:nvPr/>
        </p:nvGraphicFramePr>
        <p:xfrm>
          <a:off x="2441650" y="67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{B07B08DF-2FCE-4B54-83D5-D6772B6867B2}</a:tableStyleId>
              </a:tblPr>
              <a:tblGrid>
                <a:gridCol w="4125625"/>
                <a:gridCol w="5188700"/>
                <a:gridCol w="4149100"/>
              </a:tblGrid>
              <a:tr h="682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(pl)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Mann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Männer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Lied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Lied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songs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Kind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Kinder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children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Buch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B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ü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books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Haus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Häuser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Fach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F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subjects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W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Blatt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Bl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leaves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Wald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zwei W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ld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forests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22" y="399229"/>
            <a:ext cx="1648961" cy="16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50" y="101625"/>
            <a:ext cx="1879750" cy="18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2037600" y="741100"/>
            <a:ext cx="10288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Spot the difference.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037600" y="1962125"/>
            <a:ext cx="6968100" cy="6666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Es gibt einen Mann.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Er hat eine Frau.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Sie haben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zwei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Kinder.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Kinder haben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zehn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Bücher.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Bücher haben zwölf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Fächer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Sie haben ein Haus.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Das Haus hat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vier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Wälder.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Wälder haben acht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Bäume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Bäume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haben elf Blätter.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9270000" y="1962125"/>
            <a:ext cx="6968100" cy="6666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Es gibt einen Mann.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Er hat eine Frau.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Sie haben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vier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Kinder.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Kinder haben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acht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Bücher.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Bücher haben zwölf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Wörter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Es gibt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ein Haus.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Das Haus hat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fünf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Wälder.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Wälder haben acht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Lieder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Die </a:t>
            </a:r>
            <a:r>
              <a:rPr lang="en-GB" sz="3000" u="sng">
                <a:latin typeface="Montserrat"/>
                <a:ea typeface="Montserrat"/>
                <a:cs typeface="Montserrat"/>
                <a:sym typeface="Montserrat"/>
              </a:rPr>
              <a:t>Lieder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haben elf Blätter.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2238825" y="1993850"/>
            <a:ext cx="7370400" cy="6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Es gibt einen Mann.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He has a wife.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Sie haben vier Kinder.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children have eight books.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Die Bücher haben drei Wörter.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 a house.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Das Haus hat fünf Wälder.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forests have ten trees.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Die Bäume haben neun Blätter.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0340350" y="1993850"/>
            <a:ext cx="7545300" cy="6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 a man.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Er hat eine Frau.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They have four children.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Die Kinder haben acht Bücher.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books have three words.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Es gibt ein Haus.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house has five forests.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Die Wälder haben zehn Bäume.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trees have nine leaves.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389775" y="578525"/>
            <a:ext cx="10288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Tandem Translation - Answers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20"/>
          <p:cNvCxnSpPr/>
          <p:nvPr/>
        </p:nvCxnSpPr>
        <p:spPr>
          <a:xfrm>
            <a:off x="9181725" y="2339450"/>
            <a:ext cx="72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0"/>
          <p:cNvCxnSpPr/>
          <p:nvPr/>
        </p:nvCxnSpPr>
        <p:spPr>
          <a:xfrm rot="10800000">
            <a:off x="9169500" y="3068975"/>
            <a:ext cx="81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0"/>
          <p:cNvCxnSpPr/>
          <p:nvPr/>
        </p:nvCxnSpPr>
        <p:spPr>
          <a:xfrm>
            <a:off x="9213300" y="3774775"/>
            <a:ext cx="72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0"/>
          <p:cNvCxnSpPr/>
          <p:nvPr/>
        </p:nvCxnSpPr>
        <p:spPr>
          <a:xfrm>
            <a:off x="9313800" y="5285600"/>
            <a:ext cx="72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0"/>
          <p:cNvCxnSpPr/>
          <p:nvPr/>
        </p:nvCxnSpPr>
        <p:spPr>
          <a:xfrm>
            <a:off x="9313800" y="6644000"/>
            <a:ext cx="72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9468000" y="8206550"/>
            <a:ext cx="72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0"/>
          <p:cNvCxnSpPr/>
          <p:nvPr/>
        </p:nvCxnSpPr>
        <p:spPr>
          <a:xfrm rot="10800000">
            <a:off x="9270000" y="4606400"/>
            <a:ext cx="81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0"/>
          <p:cNvCxnSpPr/>
          <p:nvPr/>
        </p:nvCxnSpPr>
        <p:spPr>
          <a:xfrm rot="10800000">
            <a:off x="9270000" y="5964800"/>
            <a:ext cx="81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0"/>
          <p:cNvCxnSpPr/>
          <p:nvPr/>
        </p:nvCxnSpPr>
        <p:spPr>
          <a:xfrm rot="10800000">
            <a:off x="9270000" y="7425275"/>
            <a:ext cx="81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63933" l="39903" r="47269" t="24236"/>
          <a:stretch/>
        </p:blipFill>
        <p:spPr>
          <a:xfrm>
            <a:off x="14091125" y="1640383"/>
            <a:ext cx="817198" cy="88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323" y="82878"/>
            <a:ext cx="2016500" cy="20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2468250" y="1717150"/>
            <a:ext cx="12703500" cy="7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There is a man.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gibt einen Mann.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He has two children.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Er hat zwei Kinder.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children have four books.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 Kinder haben vier Bücher.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They have a house.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Sie haben ein Haus.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house has ten forests.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Das Haus hat zehn Wälder.</a:t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73" y="298153"/>
            <a:ext cx="2016500" cy="20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2389775" y="578525"/>
            <a:ext cx="10288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Translation into German - Answers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