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AEE855B-39D8-4AAC-9CBE-EAD54677FF9B}">
  <a:tblStyle styleId="{2AEE855B-39D8-4AAC-9CBE-EAD54677FF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0e0cf9be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0e0cf9be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0e0cf9b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c0e0cf9b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c0e0cf9b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c0e0cf9b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c0e0cf9be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c0e0cf9be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c0e0cf9b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c0e0cf9b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c0e0cf9be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c0e0cf9be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c0e0cf9be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c0e0cf9be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c0e0cf9be_0_2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c0e0cf9be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Germany-A New Nation</a:t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KS3 History-Lesson 3 of 6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1835900" y="16421900"/>
            <a:ext cx="15804000" cy="247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699325" y="47846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Enquiry: Did the Assassination of the Archduke Franz Ferdinand lead to the outbreak of WWI?</a:t>
            </a:r>
            <a:endParaRPr/>
          </a:p>
        </p:txBody>
      </p:sp>
      <p:sp>
        <p:nvSpPr>
          <p:cNvPr id="83" name="Google Shape;83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Nicholas Hewitt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68550" y="2579975"/>
            <a:ext cx="14776200" cy="4793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600"/>
              <a:t>Germany was </a:t>
            </a:r>
            <a:r>
              <a:rPr b="1" lang="en-GB" sz="3600"/>
              <a:t>unified </a:t>
            </a:r>
            <a:r>
              <a:rPr lang="en-GB" sz="3600"/>
              <a:t>in 1871 following the </a:t>
            </a:r>
            <a:r>
              <a:rPr b="1" lang="en-GB" sz="3600"/>
              <a:t>Franco-Prussian War</a:t>
            </a:r>
            <a:r>
              <a:rPr lang="en-GB" sz="3600"/>
              <a:t>. </a:t>
            </a:r>
            <a:r>
              <a:rPr b="1" lang="en-GB" sz="3600"/>
              <a:t>The Kaiser </a:t>
            </a:r>
            <a:r>
              <a:rPr lang="en-GB" sz="3600"/>
              <a:t>was chosen from the </a:t>
            </a:r>
            <a:r>
              <a:rPr b="1" lang="en-GB" sz="3600"/>
              <a:t>Prussian </a:t>
            </a:r>
            <a:r>
              <a:rPr lang="en-GB" sz="3600"/>
              <a:t>royal family and </a:t>
            </a:r>
            <a:r>
              <a:rPr b="1" lang="en-GB" sz="3600"/>
              <a:t>Prussia </a:t>
            </a:r>
            <a:r>
              <a:rPr lang="en-GB" sz="3600"/>
              <a:t>became the most influential of the German states. Under </a:t>
            </a:r>
            <a:r>
              <a:rPr b="1" lang="en-GB" sz="3600"/>
              <a:t>Prussia </a:t>
            </a:r>
            <a:r>
              <a:rPr lang="en-GB" sz="3600"/>
              <a:t>the new nation of Germany became increasingly </a:t>
            </a:r>
            <a:r>
              <a:rPr b="1" lang="en-GB" sz="3600"/>
              <a:t>militaristic. </a:t>
            </a:r>
            <a:r>
              <a:rPr lang="en-GB" sz="3600"/>
              <a:t> </a:t>
            </a:r>
            <a:endParaRPr sz="3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400"/>
          </a:p>
        </p:txBody>
      </p:sp>
      <p:sp>
        <p:nvSpPr>
          <p:cNvPr id="91" name="Google Shape;91;p15"/>
          <p:cNvSpPr txBox="1"/>
          <p:nvPr/>
        </p:nvSpPr>
        <p:spPr>
          <a:xfrm>
            <a:off x="599700" y="280450"/>
            <a:ext cx="155139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How did German Unification make conflict more likely</a:t>
            </a: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b="1" sz="2800" u="sng"/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10516250" y="8229175"/>
            <a:ext cx="59982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Image courtesy of Wikipedia Commons</a:t>
            </a:r>
            <a:endParaRPr sz="20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9" name="Google Shape;99;p16"/>
          <p:cNvSpPr txBox="1"/>
          <p:nvPr>
            <p:ph idx="1" type="body"/>
          </p:nvPr>
        </p:nvSpPr>
        <p:spPr>
          <a:xfrm>
            <a:off x="513950" y="2316775"/>
            <a:ext cx="16954200" cy="60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3600"/>
              <a:t>Kaiser Wilhelm II </a:t>
            </a:r>
            <a:r>
              <a:rPr lang="en-GB" sz="3600"/>
              <a:t>came to the throne in 1888. He was a grandson of Queen Victoria. Despite being a relative of both the English King and Russian Tsar he felt as though both he and Germany were not taken seriously in European politics. </a:t>
            </a:r>
            <a:r>
              <a:rPr b="1" lang="en-GB" sz="3600"/>
              <a:t>The Kaiser </a:t>
            </a:r>
            <a:r>
              <a:rPr lang="en-GB" sz="3600"/>
              <a:t>was particularly interested in and proud of the German military. </a:t>
            </a:r>
            <a:endParaRPr sz="3400"/>
          </a:p>
        </p:txBody>
      </p:sp>
      <p:sp>
        <p:nvSpPr>
          <p:cNvPr id="100" name="Google Shape;100;p16"/>
          <p:cNvSpPr txBox="1"/>
          <p:nvPr/>
        </p:nvSpPr>
        <p:spPr>
          <a:xfrm>
            <a:off x="513950" y="285050"/>
            <a:ext cx="157806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Who was Kaiser </a:t>
            </a: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Wilhelm</a:t>
            </a: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 II?</a:t>
            </a:r>
            <a:endParaRPr b="1" sz="44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690375" y="1995325"/>
            <a:ext cx="16090200" cy="807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600"/>
              <a:t>The Kaiser’s </a:t>
            </a:r>
            <a:r>
              <a:rPr lang="en-GB" sz="3600"/>
              <a:t>arm had been damaged during birth and </a:t>
            </a:r>
            <a:r>
              <a:rPr b="1" lang="en-GB" sz="3600"/>
              <a:t>Wilhelm </a:t>
            </a:r>
            <a:r>
              <a:rPr lang="en-GB" sz="3600"/>
              <a:t>had struggled with this disability as well as his sense of rejection by other European royals and powers. Historians who have studied </a:t>
            </a:r>
            <a:r>
              <a:rPr b="1" lang="en-GB" sz="3600"/>
              <a:t>The Kaiser’s </a:t>
            </a:r>
            <a:r>
              <a:rPr lang="en-GB" sz="3600"/>
              <a:t>character have suggested that he found a sense of security and pride, in both his and Germany’s identity, through an </a:t>
            </a:r>
            <a:r>
              <a:rPr lang="en-GB" sz="3600"/>
              <a:t>obsessive</a:t>
            </a:r>
            <a:r>
              <a:rPr lang="en-GB" sz="3600"/>
              <a:t> focus on military ritual and the army. </a:t>
            </a:r>
            <a:r>
              <a:rPr b="1" lang="en-GB" sz="3600"/>
              <a:t>Wilhelm II</a:t>
            </a:r>
            <a:r>
              <a:rPr lang="en-GB" sz="3600"/>
              <a:t> therefore contributed to a </a:t>
            </a:r>
            <a:r>
              <a:rPr lang="en-GB" sz="3600"/>
              <a:t>culture</a:t>
            </a:r>
            <a:r>
              <a:rPr lang="en-GB" sz="3600"/>
              <a:t> of </a:t>
            </a:r>
            <a:r>
              <a:rPr b="1" lang="en-GB" sz="3600"/>
              <a:t>militarism</a:t>
            </a:r>
            <a:r>
              <a:rPr lang="en-GB" sz="3600"/>
              <a:t> in Germany leading up to 1914. 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400"/>
          </a:p>
        </p:txBody>
      </p:sp>
      <p:sp>
        <p:nvSpPr>
          <p:cNvPr id="108" name="Google Shape;108;p17"/>
          <p:cNvSpPr txBox="1"/>
          <p:nvPr/>
        </p:nvSpPr>
        <p:spPr>
          <a:xfrm>
            <a:off x="513950" y="285050"/>
            <a:ext cx="168561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Did Wilhelm II’s character make conflict more likely</a:t>
            </a: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b="1" sz="44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962400" y="2199450"/>
            <a:ext cx="16363200" cy="539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600"/>
              <a:t>Germany wanted to join other European powers in expanding its </a:t>
            </a:r>
            <a:r>
              <a:rPr b="1" lang="en-GB" sz="3600"/>
              <a:t>territory</a:t>
            </a:r>
            <a:r>
              <a:rPr lang="en-GB" sz="3600"/>
              <a:t> overseas. </a:t>
            </a:r>
            <a:r>
              <a:rPr b="1" lang="en-GB" sz="3600"/>
              <a:t>Kaiser </a:t>
            </a:r>
            <a:r>
              <a:rPr b="1" lang="en-GB" sz="3600"/>
              <a:t>Wilhelm</a:t>
            </a:r>
            <a:r>
              <a:rPr b="1" lang="en-GB" sz="3600"/>
              <a:t> </a:t>
            </a:r>
            <a:r>
              <a:rPr lang="en-GB" sz="3600"/>
              <a:t>thought it was important to Germany’s status as a new European nation, that they held ‘their place in the sun’. </a:t>
            </a:r>
            <a:r>
              <a:rPr b="1" lang="en-GB" sz="3600"/>
              <a:t>The Kaiser</a:t>
            </a:r>
            <a:r>
              <a:rPr lang="en-GB" sz="3600"/>
              <a:t> was frustrated that the French and British had worked together to block </a:t>
            </a:r>
            <a:r>
              <a:rPr lang="en-GB" sz="3600"/>
              <a:t>Germany</a:t>
            </a:r>
            <a:r>
              <a:rPr lang="en-GB" sz="3600"/>
              <a:t> from increasing its influence over African nations such as </a:t>
            </a:r>
            <a:r>
              <a:rPr lang="en-GB" sz="3600"/>
              <a:t>Morocco</a:t>
            </a:r>
            <a:r>
              <a:rPr lang="en-GB" sz="3600"/>
              <a:t>. Germany’s land army was powerful but its </a:t>
            </a:r>
            <a:r>
              <a:rPr b="1" lang="en-GB" sz="3600"/>
              <a:t>navy </a:t>
            </a:r>
            <a:r>
              <a:rPr lang="en-GB" sz="3600"/>
              <a:t>was weak when compared to </a:t>
            </a:r>
            <a:r>
              <a:rPr b="1" lang="en-GB" sz="3600"/>
              <a:t>Britain's</a:t>
            </a:r>
            <a:r>
              <a:rPr lang="en-GB" sz="3600"/>
              <a:t>. For this reason a conflict in Europe, was the only way in which Germany would be likely to expand their territory. </a:t>
            </a:r>
            <a:endParaRPr sz="3600"/>
          </a:p>
          <a:p>
            <a:pPr indent="0" lvl="0" mar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4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400"/>
          </a:p>
        </p:txBody>
      </p:sp>
      <p:sp>
        <p:nvSpPr>
          <p:cNvPr id="116" name="Google Shape;116;p18"/>
          <p:cNvSpPr txBox="1"/>
          <p:nvPr/>
        </p:nvSpPr>
        <p:spPr>
          <a:xfrm>
            <a:off x="818750" y="285050"/>
            <a:ext cx="166410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How did Germany’s desire for empire make conflict more </a:t>
            </a: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likely</a:t>
            </a:r>
            <a:r>
              <a:rPr b="1" lang="en-GB" sz="4400" u="sng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b="1" sz="44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445150"/>
            <a:ext cx="26402400" cy="325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Glossary</a:t>
            </a:r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917950" y="1367150"/>
            <a:ext cx="16942200" cy="64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Unification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When smaller states come together to form one nation.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Franco-Prussian War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A conflict between France and the German States between 1870 and 1871.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Kaiser Wilhelm II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leader of Germany from 1888 onward.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Prussia: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The largest and most powerful of the German states.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Militarism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A culture which focuses on the importance of a nation’s army.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Navy</a:t>
            </a: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Armed forces who fight at sea, for example battleships.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0" name="Google Shape;130;p20"/>
          <p:cNvSpPr txBox="1"/>
          <p:nvPr>
            <p:ph type="title"/>
          </p:nvPr>
        </p:nvSpPr>
        <p:spPr>
          <a:xfrm>
            <a:off x="917950" y="2804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/>
              <a:t>Comprehension Questions</a:t>
            </a:r>
            <a:endParaRPr sz="5600"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918000" y="1279425"/>
            <a:ext cx="16452000" cy="792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lang="en-GB" sz="3800">
                <a:solidFill>
                  <a:srgbClr val="000000"/>
                </a:solidFill>
              </a:rPr>
              <a:t>Who was the leader of Germany in 1914</a:t>
            </a:r>
            <a:r>
              <a:rPr lang="en-GB" sz="3800">
                <a:solidFill>
                  <a:srgbClr val="000000"/>
                </a:solidFill>
              </a:rPr>
              <a:t>?</a:t>
            </a:r>
            <a:endParaRPr sz="3800">
              <a:solidFill>
                <a:srgbClr val="000000"/>
              </a:solidFill>
            </a:endParaRPr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lang="en-GB" sz="3800">
                <a:solidFill>
                  <a:srgbClr val="000000"/>
                </a:solidFill>
              </a:rPr>
              <a:t>Who had the larger navy in 1914 Britain or Germany?</a:t>
            </a:r>
            <a:endParaRPr sz="3800">
              <a:solidFill>
                <a:srgbClr val="000000"/>
              </a:solidFill>
            </a:endParaRPr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lang="en-GB" sz="3800">
                <a:solidFill>
                  <a:srgbClr val="000000"/>
                </a:solidFill>
              </a:rPr>
              <a:t>What was the size of the Russian army in 1914?</a:t>
            </a:r>
            <a:endParaRPr sz="3800">
              <a:solidFill>
                <a:srgbClr val="000000"/>
              </a:solidFill>
            </a:endParaRPr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lang="en-GB" sz="3800">
                <a:solidFill>
                  <a:srgbClr val="000000"/>
                </a:solidFill>
              </a:rPr>
              <a:t>What did von Bulow claim that Germany ‘demanded’ in 1897?</a:t>
            </a:r>
            <a:endParaRPr sz="3800">
              <a:solidFill>
                <a:srgbClr val="000000"/>
              </a:solidFill>
            </a:endParaRPr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AutoNum type="arabicPeriod"/>
            </a:pPr>
            <a:r>
              <a:rPr lang="en-GB" sz="3800">
                <a:solidFill>
                  <a:srgbClr val="000000"/>
                </a:solidFill>
              </a:rPr>
              <a:t>What role did Prussia play in the new German empire of 1871?</a:t>
            </a:r>
            <a:endParaRPr sz="3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u="sng">
                <a:solidFill>
                  <a:srgbClr val="000000"/>
                </a:solidFill>
              </a:rPr>
              <a:t>Sentence starter:</a:t>
            </a:r>
            <a:r>
              <a:rPr lang="en-GB" sz="3800">
                <a:solidFill>
                  <a:srgbClr val="000000"/>
                </a:solidFill>
              </a:rPr>
              <a:t>  One role which Prussia played in the new German Empire was...</a:t>
            </a:r>
            <a:endParaRPr sz="3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918000" y="3354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Return to the Enquiry</a:t>
            </a:r>
            <a:endParaRPr/>
          </a:p>
        </p:txBody>
      </p:sp>
      <p:sp>
        <p:nvSpPr>
          <p:cNvPr id="138" name="Google Shape;138;p21"/>
          <p:cNvSpPr txBox="1"/>
          <p:nvPr/>
        </p:nvSpPr>
        <p:spPr>
          <a:xfrm>
            <a:off x="783350" y="1109050"/>
            <a:ext cx="11484000" cy="17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What role might the Kaiser’s personal character have played in developing tensions in Europe?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9" name="Google Shape;139;p21"/>
          <p:cNvGraphicFramePr/>
          <p:nvPr/>
        </p:nvGraphicFramePr>
        <p:xfrm>
          <a:off x="1009675" y="3288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{2AEE855B-39D8-4AAC-9CBE-EAD54677FF9B}</a:tableStyleId>
              </a:tblPr>
              <a:tblGrid>
                <a:gridCol w="8742500"/>
                <a:gridCol w="2515050"/>
              </a:tblGrid>
              <a:tr h="802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5B0F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Sentence starters:</a:t>
                      </a:r>
                      <a:endParaRPr b="1" sz="2800">
                        <a:solidFill>
                          <a:srgbClr val="5B0F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27000" marB="127000" marR="127000" marL="127000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5B0F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Key words</a:t>
                      </a:r>
                      <a:endParaRPr b="1" sz="2800">
                        <a:solidFill>
                          <a:srgbClr val="5B0F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27000" marB="127000" marR="127000" marL="127000">
                    <a:solidFill>
                      <a:schemeClr val="dk1"/>
                    </a:solidFill>
                  </a:tcPr>
                </a:tc>
              </a:tr>
              <a:tr h="5619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Kaiser was related to other European royals, however...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Kaiser had a keen interest in the military...</a:t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27000" marB="127000" marR="127000" marL="1270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-Royal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-Militaristic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-Status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27000" marB="127000" marR="127000" marL="1270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