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CFEBC6-7DCD-4E93-BB2F-DB42287D003C}">
  <a:tblStyle styleId="{41CFEBC6-7DCD-4E93-BB2F-DB42287D003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2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 sz="6000">
                <a:solidFill>
                  <a:schemeClr val="dk2"/>
                </a:solidFill>
              </a:rPr>
              <a:t>Area of parallelograms</a:t>
            </a:r>
            <a:br>
              <a:rPr lang="en-GB" sz="6000">
                <a:solidFill>
                  <a:schemeClr val="dk2"/>
                </a:solidFill>
              </a:rPr>
            </a:br>
            <a:r>
              <a:rPr lang="en-GB" sz="6000">
                <a:solidFill>
                  <a:schemeClr val="dk2"/>
                </a:solidFill>
              </a:rPr>
              <a:t>Lesson 6 of 8</a:t>
            </a:r>
            <a:endParaRPr sz="6000"/>
          </a:p>
        </p:txBody>
      </p:sp>
      <p:sp>
        <p:nvSpPr>
          <p:cNvPr id="89" name="Google Shape;89;p17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</a:rPr>
              <a:t>Miss Kidd-Rossiter</a:t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9894625" y="3240705"/>
            <a:ext cx="7560001" cy="5400000"/>
          </a:xfrm>
          <a:prstGeom prst="parallelogram">
            <a:avLst>
              <a:gd fmla="val 79680" name="adj"/>
            </a:avLst>
          </a:prstGeom>
          <a:solidFill>
            <a:srgbClr val="CCCCCC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833375" y="3463731"/>
            <a:ext cx="7560000" cy="4320000"/>
          </a:xfrm>
          <a:prstGeom prst="parallelogram">
            <a:avLst>
              <a:gd fmla="val 48060" name="adj"/>
            </a:avLst>
          </a:prstGeom>
          <a:solidFill>
            <a:srgbClr val="CCCCCC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8" name="Google Shape;98;p18"/>
          <p:cNvGraphicFramePr/>
          <p:nvPr/>
        </p:nvGraphicFramePr>
        <p:xfrm>
          <a:off x="9894625" y="32407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{41CFEBC6-7DCD-4E93-BB2F-DB42287D003C}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10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9" name="Google Shape;99;p18"/>
          <p:cNvGraphicFramePr/>
          <p:nvPr/>
        </p:nvGraphicFramePr>
        <p:xfrm>
          <a:off x="833375" y="34686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{41CFEBC6-7DCD-4E93-BB2F-DB42287D003C}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10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0" name="Google Shape;100;p18"/>
          <p:cNvSpPr txBox="1"/>
          <p:nvPr/>
        </p:nvSpPr>
        <p:spPr>
          <a:xfrm>
            <a:off x="833375" y="2189984"/>
            <a:ext cx="10282253" cy="616787"/>
          </a:xfrm>
          <a:prstGeom prst="rect">
            <a:avLst/>
          </a:prstGeom>
          <a:noFill/>
          <a:ln>
            <a:noFill/>
          </a:ln>
        </p:spPr>
        <p:txBody>
          <a:bodyPr anchorCtr="0" anchor="t" bIns="38700" lIns="77400" spcFirstLastPara="1" rIns="77400" wrap="square" tIns="38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area of each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shaded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shape?</a:t>
            </a:r>
            <a:endParaRPr b="0" baseline="3000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2392591" y="3200818"/>
            <a:ext cx="3600000" cy="2160000"/>
          </a:xfrm>
          <a:prstGeom prst="parallelogram">
            <a:avLst>
              <a:gd fmla="val 46642" name="adj"/>
            </a:avLst>
          </a:prstGeom>
          <a:solidFill>
            <a:srgbClr val="D9D9D9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7448315" y="4000783"/>
            <a:ext cx="1085850" cy="5600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9407888" y="3200818"/>
            <a:ext cx="3600000" cy="2160000"/>
          </a:xfrm>
          <a:prstGeom prst="parallelogram">
            <a:avLst>
              <a:gd fmla="val 46642" name="adj"/>
            </a:avLst>
          </a:prstGeom>
          <a:solidFill>
            <a:srgbClr val="D9D9D9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906917" y="1999529"/>
            <a:ext cx="15254497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parallelogram can be cut up and rearranged to make a rectangle</a:t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906917" y="6674210"/>
            <a:ext cx="17001942" cy="196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Will this always work?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lengths would you need to know in order to find the area of the parallelogram?</a:t>
            </a:r>
            <a:endParaRPr/>
          </a:p>
        </p:txBody>
      </p:sp>
      <p:cxnSp>
        <p:nvCxnSpPr>
          <p:cNvPr id="110" name="Google Shape;110;p19"/>
          <p:cNvCxnSpPr/>
          <p:nvPr/>
        </p:nvCxnSpPr>
        <p:spPr>
          <a:xfrm>
            <a:off x="4982534" y="2857500"/>
            <a:ext cx="0" cy="2629093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1" name="Google Shape;111;p19"/>
          <p:cNvSpPr/>
          <p:nvPr/>
        </p:nvSpPr>
        <p:spPr>
          <a:xfrm rot="10800000">
            <a:off x="9436566" y="3206335"/>
            <a:ext cx="986400" cy="2160000"/>
          </a:xfrm>
          <a:prstGeom prst="triangle">
            <a:avLst>
              <a:gd fmla="val 100000" name="adj"/>
            </a:avLst>
          </a:prstGeom>
          <a:solidFill>
            <a:srgbClr val="D9D9D9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9"/>
          <p:cNvSpPr/>
          <p:nvPr/>
        </p:nvSpPr>
        <p:spPr>
          <a:xfrm rot="10800000">
            <a:off x="12020550" y="3200818"/>
            <a:ext cx="987338" cy="2160000"/>
          </a:xfrm>
          <a:prstGeom prst="triangle">
            <a:avLst>
              <a:gd fmla="val 100000" name="adj"/>
            </a:avLst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0"/>
          <p:cNvGrpSpPr/>
          <p:nvPr/>
        </p:nvGrpSpPr>
        <p:grpSpPr>
          <a:xfrm rot="-836643">
            <a:off x="8245216" y="2649188"/>
            <a:ext cx="4514400" cy="2326612"/>
            <a:chOff x="5416356" y="2636978"/>
            <a:chExt cx="4514400" cy="2326612"/>
          </a:xfrm>
        </p:grpSpPr>
        <p:sp>
          <p:nvSpPr>
            <p:cNvPr id="118" name="Google Shape;118;p20"/>
            <p:cNvSpPr/>
            <p:nvPr/>
          </p:nvSpPr>
          <p:spPr>
            <a:xfrm>
              <a:off x="5416356" y="2663190"/>
              <a:ext cx="4514400" cy="2300400"/>
            </a:xfrm>
            <a:prstGeom prst="parallelogram">
              <a:avLst>
                <a:gd fmla="val 46642" name="adj"/>
              </a:avLst>
            </a:prstGeom>
            <a:solidFill>
              <a:srgbClr val="FFFFFF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" name="Google Shape;119;p20"/>
            <p:cNvCxnSpPr/>
            <p:nvPr/>
          </p:nvCxnSpPr>
          <p:spPr>
            <a:xfrm rot="836643">
              <a:off x="5902043" y="3110749"/>
              <a:ext cx="3969174" cy="302908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120" name="Google Shape;120;p20"/>
          <p:cNvGrpSpPr/>
          <p:nvPr/>
        </p:nvGrpSpPr>
        <p:grpSpPr>
          <a:xfrm rot="-836643">
            <a:off x="2677400" y="2441318"/>
            <a:ext cx="4514400" cy="2817069"/>
            <a:chOff x="711421" y="2530133"/>
            <a:chExt cx="3007644" cy="1879420"/>
          </a:xfrm>
        </p:grpSpPr>
        <p:sp>
          <p:nvSpPr>
            <p:cNvPr id="121" name="Google Shape;121;p20"/>
            <p:cNvSpPr/>
            <p:nvPr/>
          </p:nvSpPr>
          <p:spPr>
            <a:xfrm>
              <a:off x="711421" y="2685546"/>
              <a:ext cx="3007644" cy="1531620"/>
            </a:xfrm>
            <a:prstGeom prst="parallelogram">
              <a:avLst>
                <a:gd fmla="val 46642" name="adj"/>
              </a:avLst>
            </a:prstGeom>
            <a:solidFill>
              <a:srgbClr val="FFFFFF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" name="Google Shape;122;p20"/>
            <p:cNvCxnSpPr/>
            <p:nvPr/>
          </p:nvCxnSpPr>
          <p:spPr>
            <a:xfrm rot="836643">
              <a:off x="2465894" y="2536761"/>
              <a:ext cx="283220" cy="1866164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123" name="Google Shape;123;p20"/>
          <p:cNvSpPr txBox="1"/>
          <p:nvPr/>
        </p:nvSpPr>
        <p:spPr>
          <a:xfrm>
            <a:off x="917100" y="7111016"/>
            <a:ext cx="1195575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lengths would you need to know in order to find the area of the parallelogram?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/>
        </p:nvSpPr>
        <p:spPr>
          <a:xfrm>
            <a:off x="914400" y="2310531"/>
            <a:ext cx="127123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0513" lvl="0" marL="2905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area (in squares) of these two parallelograms?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190" y="3732765"/>
            <a:ext cx="12765255" cy="3658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2"/>
          <p:cNvGrpSpPr/>
          <p:nvPr/>
        </p:nvGrpSpPr>
        <p:grpSpPr>
          <a:xfrm>
            <a:off x="10169771" y="3337460"/>
            <a:ext cx="6157867" cy="3612080"/>
            <a:chOff x="2916373" y="2509918"/>
            <a:chExt cx="3692827" cy="2156367"/>
          </a:xfrm>
        </p:grpSpPr>
        <p:grpSp>
          <p:nvGrpSpPr>
            <p:cNvPr id="135" name="Google Shape;135;p22"/>
            <p:cNvGrpSpPr/>
            <p:nvPr/>
          </p:nvGrpSpPr>
          <p:grpSpPr>
            <a:xfrm>
              <a:off x="2916373" y="2509918"/>
              <a:ext cx="3498867" cy="1892816"/>
              <a:chOff x="3422469" y="2760509"/>
              <a:chExt cx="3498867" cy="1892816"/>
            </a:xfrm>
          </p:grpSpPr>
          <p:sp>
            <p:nvSpPr>
              <p:cNvPr id="136" name="Google Shape;136;p22"/>
              <p:cNvSpPr/>
              <p:nvPr/>
            </p:nvSpPr>
            <p:spPr>
              <a:xfrm rot="-587493">
                <a:off x="3518500" y="3134211"/>
                <a:ext cx="2667000" cy="1259418"/>
              </a:xfrm>
              <a:prstGeom prst="parallelogram">
                <a:avLst>
                  <a:gd fmla="val 115720" name="adj"/>
                </a:avLst>
              </a:prstGeom>
              <a:solidFill>
                <a:srgbClr val="D9D9D9"/>
              </a:solidFill>
              <a:ln cap="flat" cmpd="sng" w="254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7" name="Google Shape;137;p22"/>
              <p:cNvCxnSpPr/>
              <p:nvPr/>
            </p:nvCxnSpPr>
            <p:spPr>
              <a:xfrm flipH="1">
                <a:off x="3422469" y="4051255"/>
                <a:ext cx="3498867" cy="60207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" name="Google Shape;138;p22"/>
              <p:cNvCxnSpPr/>
              <p:nvPr/>
            </p:nvCxnSpPr>
            <p:spPr>
              <a:xfrm flipH="1">
                <a:off x="3784954" y="2760509"/>
                <a:ext cx="3136381" cy="54520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39" name="Google Shape;139;p22"/>
            <p:cNvCxnSpPr/>
            <p:nvPr/>
          </p:nvCxnSpPr>
          <p:spPr>
            <a:xfrm>
              <a:off x="5909968" y="2592871"/>
              <a:ext cx="177189" cy="1267333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40" name="Google Shape;140;p22"/>
            <p:cNvCxnSpPr/>
            <p:nvPr/>
          </p:nvCxnSpPr>
          <p:spPr>
            <a:xfrm flipH="1" rot="10800000">
              <a:off x="4465844" y="2624661"/>
              <a:ext cx="1207297" cy="1517276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pic>
          <p:nvPicPr>
            <p:cNvPr id="141" name="Google Shape;141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611442">
              <a:off x="6076683" y="3669349"/>
              <a:ext cx="166369" cy="17156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2" name="Google Shape;142;p22"/>
            <p:cNvCxnSpPr/>
            <p:nvPr/>
          </p:nvCxnSpPr>
          <p:spPr>
            <a:xfrm flipH="1" rot="10800000">
              <a:off x="3087584" y="4256680"/>
              <a:ext cx="1258320" cy="203109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43" name="Google Shape;143;p22"/>
            <p:cNvSpPr txBox="1"/>
            <p:nvPr/>
          </p:nvSpPr>
          <p:spPr>
            <a:xfrm>
              <a:off x="5040101" y="3318358"/>
              <a:ext cx="755781" cy="3123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34117" l="0" r="-9178" t="-1176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44" name="Google Shape;144;p22"/>
            <p:cNvSpPr txBox="1"/>
            <p:nvPr/>
          </p:nvSpPr>
          <p:spPr>
            <a:xfrm>
              <a:off x="5972621" y="2899880"/>
              <a:ext cx="636579" cy="3123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34117" l="0" r="-10918" t="-1176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45" name="Google Shape;145;p22"/>
            <p:cNvSpPr txBox="1"/>
            <p:nvPr/>
          </p:nvSpPr>
          <p:spPr>
            <a:xfrm>
              <a:off x="3483957" y="4353929"/>
              <a:ext cx="636579" cy="3123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32557" l="0" r="-10344" t="-10464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146" name="Google Shape;146;p22"/>
          <p:cNvSpPr txBox="1"/>
          <p:nvPr/>
        </p:nvSpPr>
        <p:spPr>
          <a:xfrm>
            <a:off x="1025771" y="2377439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 startAt="2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Work out the area of this parallelogram.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/>
        </p:nvSpPr>
        <p:spPr>
          <a:xfrm>
            <a:off x="892098" y="2355136"/>
            <a:ext cx="10928195" cy="18261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997" l="-1449" r="0" t="-4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52" name="Google Shape;152;p23"/>
          <p:cNvGrpSpPr/>
          <p:nvPr/>
        </p:nvGrpSpPr>
        <p:grpSpPr>
          <a:xfrm>
            <a:off x="9144000" y="4181277"/>
            <a:ext cx="7816019" cy="3265824"/>
            <a:chOff x="586854" y="3443256"/>
            <a:chExt cx="3196988" cy="1084389"/>
          </a:xfrm>
        </p:grpSpPr>
        <p:sp>
          <p:nvSpPr>
            <p:cNvPr id="153" name="Google Shape;153;p23"/>
            <p:cNvSpPr/>
            <p:nvPr/>
          </p:nvSpPr>
          <p:spPr>
            <a:xfrm>
              <a:off x="586854" y="3446060"/>
              <a:ext cx="3196988" cy="1081585"/>
            </a:xfrm>
            <a:custGeom>
              <a:rect b="b" l="l" r="r" t="t"/>
              <a:pathLst>
                <a:path extrusionOk="0" h="1081585" w="3196988">
                  <a:moveTo>
                    <a:pt x="0" y="1078173"/>
                  </a:moveTo>
                  <a:lnTo>
                    <a:pt x="1361364" y="0"/>
                  </a:lnTo>
                  <a:lnTo>
                    <a:pt x="3196988" y="0"/>
                  </a:lnTo>
                  <a:lnTo>
                    <a:pt x="1856095" y="1081585"/>
                  </a:lnTo>
                  <a:lnTo>
                    <a:pt x="0" y="1078173"/>
                  </a:lnTo>
                  <a:close/>
                </a:path>
              </a:pathLst>
            </a:custGeom>
            <a:solidFill>
              <a:srgbClr val="999999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" name="Google Shape;154;p23"/>
            <p:cNvGrpSpPr/>
            <p:nvPr/>
          </p:nvGrpSpPr>
          <p:grpSpPr>
            <a:xfrm>
              <a:off x="602151" y="3443256"/>
              <a:ext cx="3179942" cy="1080000"/>
              <a:chOff x="2604434" y="2602214"/>
              <a:chExt cx="3179942" cy="1080000"/>
            </a:xfrm>
          </p:grpSpPr>
          <p:sp>
            <p:nvSpPr>
              <p:cNvPr id="155" name="Google Shape;155;p23"/>
              <p:cNvSpPr/>
              <p:nvPr/>
            </p:nvSpPr>
            <p:spPr>
              <a:xfrm>
                <a:off x="3948322" y="2602214"/>
                <a:ext cx="1836000" cy="360000"/>
              </a:xfrm>
              <a:prstGeom prst="rect">
                <a:avLst/>
              </a:prstGeom>
              <a:solidFill>
                <a:schemeClr val="lt1">
                  <a:alpha val="38823"/>
                </a:schemeClr>
              </a:solidFill>
              <a:ln cap="flat" cmpd="sng" w="158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3"/>
              <p:cNvSpPr/>
              <p:nvPr/>
            </p:nvSpPr>
            <p:spPr>
              <a:xfrm>
                <a:off x="3948376" y="2961143"/>
                <a:ext cx="1836000" cy="360000"/>
              </a:xfrm>
              <a:prstGeom prst="rect">
                <a:avLst/>
              </a:prstGeom>
              <a:solidFill>
                <a:schemeClr val="lt1">
                  <a:alpha val="38823"/>
                </a:schemeClr>
              </a:solidFill>
              <a:ln cap="flat" cmpd="sng" w="158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3"/>
              <p:cNvSpPr/>
              <p:nvPr/>
            </p:nvSpPr>
            <p:spPr>
              <a:xfrm>
                <a:off x="2604434" y="3322214"/>
                <a:ext cx="1836000" cy="360000"/>
              </a:xfrm>
              <a:prstGeom prst="rect">
                <a:avLst/>
              </a:prstGeom>
              <a:solidFill>
                <a:schemeClr val="lt1">
                  <a:alpha val="38823"/>
                </a:schemeClr>
              </a:solidFill>
              <a:ln cap="flat" cmpd="sng" w="158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4"/>
          <p:cNvGrpSpPr/>
          <p:nvPr/>
        </p:nvGrpSpPr>
        <p:grpSpPr>
          <a:xfrm>
            <a:off x="8834253" y="3393858"/>
            <a:ext cx="9113823" cy="3909708"/>
            <a:chOff x="2076728" y="1520460"/>
            <a:chExt cx="4990544" cy="2161754"/>
          </a:xfrm>
        </p:grpSpPr>
        <p:sp>
          <p:nvSpPr>
            <p:cNvPr id="163" name="Google Shape;163;p24"/>
            <p:cNvSpPr/>
            <p:nvPr/>
          </p:nvSpPr>
          <p:spPr>
            <a:xfrm>
              <a:off x="2076728" y="1520460"/>
              <a:ext cx="4990544" cy="2160000"/>
            </a:xfrm>
            <a:prstGeom prst="parallelogram">
              <a:avLst>
                <a:gd fmla="val 145635" name="adj"/>
              </a:avLst>
            </a:prstGeom>
            <a:solidFill>
              <a:srgbClr val="B7B7B7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224812" y="1521337"/>
              <a:ext cx="1836000" cy="360000"/>
            </a:xfrm>
            <a:prstGeom prst="rect">
              <a:avLst/>
            </a:prstGeom>
            <a:solidFill>
              <a:schemeClr val="lt1">
                <a:alpha val="38823"/>
              </a:schemeClr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4697730" y="1877832"/>
              <a:ext cx="1836000" cy="360000"/>
            </a:xfrm>
            <a:prstGeom prst="rect">
              <a:avLst/>
            </a:prstGeom>
            <a:solidFill>
              <a:schemeClr val="lt1">
                <a:alpha val="38823"/>
              </a:schemeClr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4193508" y="2237832"/>
              <a:ext cx="1836000" cy="360000"/>
            </a:xfrm>
            <a:prstGeom prst="rect">
              <a:avLst/>
            </a:prstGeom>
            <a:solidFill>
              <a:schemeClr val="lt1">
                <a:alpha val="38823"/>
              </a:schemeClr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3656923" y="2602214"/>
              <a:ext cx="1836000" cy="360000"/>
            </a:xfrm>
            <a:prstGeom prst="rect">
              <a:avLst/>
            </a:prstGeom>
            <a:solidFill>
              <a:schemeClr val="lt1">
                <a:alpha val="38823"/>
              </a:schemeClr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3120338" y="2962214"/>
              <a:ext cx="1836000" cy="360000"/>
            </a:xfrm>
            <a:prstGeom prst="rect">
              <a:avLst/>
            </a:prstGeom>
            <a:solidFill>
              <a:schemeClr val="lt1">
                <a:alpha val="38823"/>
              </a:schemeClr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2604434" y="3322214"/>
              <a:ext cx="1836000" cy="360000"/>
            </a:xfrm>
            <a:prstGeom prst="rect">
              <a:avLst/>
            </a:prstGeom>
            <a:solidFill>
              <a:schemeClr val="lt1">
                <a:alpha val="38823"/>
              </a:schemeClr>
            </a:solidFill>
            <a:ln cap="flat" cmpd="sng" w="15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24"/>
          <p:cNvSpPr txBox="1"/>
          <p:nvPr/>
        </p:nvSpPr>
        <p:spPr>
          <a:xfrm>
            <a:off x="959452" y="2053494"/>
            <a:ext cx="10680106" cy="2318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how you know the area of the 6 rectangles is equivalent to the area of the parallelogram.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an expression for the area of the parallelogram.</a:t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7302569" y="4662891"/>
            <a:ext cx="3351600" cy="651600"/>
          </a:xfrm>
          <a:prstGeom prst="rect">
            <a:avLst/>
          </a:prstGeom>
          <a:solidFill>
            <a:schemeClr val="lt1">
              <a:alpha val="38823"/>
            </a:schemeClr>
          </a:solidFill>
          <a:ln cap="flat" cmpd="sng" w="158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6788903" y="4635114"/>
            <a:ext cx="513666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8714002" y="4163907"/>
            <a:ext cx="528734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