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10287000" cx="18288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98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AC448F-14D1-4041-980B-BECC63F9C356}">
  <a:tblStyle styleId="{C6AC448F-14D1-4041-980B-BECC63F9C35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98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MontserratSemiBold-regular.fntdata"/><Relationship Id="rId14" Type="http://schemas.openxmlformats.org/officeDocument/2006/relationships/slide" Target="slides/slide8.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8bfc1b24e4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8bfc1b24e4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bfc1b24e4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bfc1b24e4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8d786c4b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d786c4b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d75019e85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d75019e85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d75019e85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d75019e85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8d75019e85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d75019e85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d75019e85_0_2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8d75019e85_0_2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1">
  <p:cSld name="TITLE_ONLY_1_2">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77" name="Google Shape;77;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8" name="Google Shape;78;p14"/>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79" name="Google Shape;79;p14"/>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0" name="Google Shape;80;p14"/>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1" name="Google Shape;81;p14"/>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4"/>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3" name="Google Shape;83;p14"/>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4"/>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8" name="Shape 88"/>
        <p:cNvGrpSpPr/>
        <p:nvPr/>
      </p:nvGrpSpPr>
      <p:grpSpPr>
        <a:xfrm>
          <a:off x="0" y="0"/>
          <a:ext cx="0" cy="0"/>
          <a:chOff x="0" y="0"/>
          <a:chExt cx="0" cy="0"/>
        </a:xfrm>
      </p:grpSpPr>
      <p:sp>
        <p:nvSpPr>
          <p:cNvPr id="89" name="Google Shape;89;p15"/>
          <p:cNvSpPr txBox="1"/>
          <p:nvPr>
            <p:ph type="title"/>
          </p:nvPr>
        </p:nvSpPr>
        <p:spPr>
          <a:xfrm>
            <a:off x="917950" y="2199450"/>
            <a:ext cx="13201200" cy="39441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6500">
                <a:solidFill>
                  <a:srgbClr val="4B3241"/>
                </a:solidFill>
              </a:rPr>
              <a:t>Are the lifecycles of mammals all the same?</a:t>
            </a:r>
            <a:endParaRPr sz="6500">
              <a:solidFill>
                <a:srgbClr val="4B3241"/>
              </a:solidFill>
            </a:endParaRPr>
          </a:p>
          <a:p>
            <a:pPr indent="0" lvl="0" marL="0" marR="0" rtl="0" algn="l">
              <a:lnSpc>
                <a:spcPct val="115000"/>
              </a:lnSpc>
              <a:spcBef>
                <a:spcPts val="0"/>
              </a:spcBef>
              <a:spcAft>
                <a:spcPts val="0"/>
              </a:spcAft>
              <a:buNone/>
            </a:pPr>
            <a:r>
              <a:t/>
            </a:r>
            <a:endParaRPr sz="6500">
              <a:solidFill>
                <a:srgbClr val="4B3241"/>
              </a:solidFill>
            </a:endParaRPr>
          </a:p>
          <a:p>
            <a:pPr indent="0" lvl="0" marL="0" marR="0" rtl="0" algn="l">
              <a:lnSpc>
                <a:spcPct val="115000"/>
              </a:lnSpc>
              <a:spcBef>
                <a:spcPts val="0"/>
              </a:spcBef>
              <a:spcAft>
                <a:spcPts val="0"/>
              </a:spcAft>
              <a:buNone/>
            </a:pPr>
            <a:r>
              <a:rPr lang="en-GB" sz="6500">
                <a:solidFill>
                  <a:srgbClr val="4B3241"/>
                </a:solidFill>
              </a:rPr>
              <a:t>Downloadable Resource</a:t>
            </a:r>
            <a:endParaRPr sz="6500">
              <a:solidFill>
                <a:srgbClr val="4B3241"/>
              </a:solidFill>
            </a:endParaRPr>
          </a:p>
        </p:txBody>
      </p:sp>
      <p:sp>
        <p:nvSpPr>
          <p:cNvPr id="90" name="Google Shape;90;p15"/>
          <p:cNvSpPr txBox="1"/>
          <p:nvPr>
            <p:ph idx="1" type="body"/>
          </p:nvPr>
        </p:nvSpPr>
        <p:spPr>
          <a:xfrm>
            <a:off x="917950" y="890050"/>
            <a:ext cx="16452000" cy="99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4000">
                <a:solidFill>
                  <a:srgbClr val="4B3241"/>
                </a:solidFill>
              </a:rPr>
              <a:t>Science - Reproductive Cycles</a:t>
            </a:r>
            <a:endParaRPr sz="4000">
              <a:solidFill>
                <a:srgbClr val="4B3241"/>
              </a:solidFill>
            </a:endParaRPr>
          </a:p>
        </p:txBody>
      </p:sp>
      <p:sp>
        <p:nvSpPr>
          <p:cNvPr id="91" name="Google Shape;91;p15"/>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600">
                <a:solidFill>
                  <a:srgbClr val="4B3241"/>
                </a:solidFill>
              </a:rPr>
              <a:t>Miss Hummel</a:t>
            </a:r>
            <a:endParaRPr sz="3600">
              <a:solidFill>
                <a:srgbClr val="4B3241"/>
              </a:solidFill>
            </a:endParaRPr>
          </a:p>
        </p:txBody>
      </p:sp>
      <p:sp>
        <p:nvSpPr>
          <p:cNvPr id="92" name="Google Shape;92;p15"/>
          <p:cNvSpPr txBox="1"/>
          <p:nvPr/>
        </p:nvSpPr>
        <p:spPr>
          <a:xfrm>
            <a:off x="3558200" y="9586650"/>
            <a:ext cx="7999200" cy="360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t/>
            </a:r>
            <a:endParaRPr sz="1600">
              <a:solidFill>
                <a:schemeClr val="dk2"/>
              </a:solidFill>
              <a:latin typeface="Montserrat"/>
              <a:ea typeface="Montserrat"/>
              <a:cs typeface="Montserrat"/>
              <a:sym typeface="Montserrat"/>
            </a:endParaRPr>
          </a:p>
        </p:txBody>
      </p:sp>
      <p:sp>
        <p:nvSpPr>
          <p:cNvPr id="93" name="Google Shape;93;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16"/>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sp>
        <p:nvSpPr>
          <p:cNvPr id="99" name="Google Shape;99;p16"/>
          <p:cNvSpPr/>
          <p:nvPr/>
        </p:nvSpPr>
        <p:spPr>
          <a:xfrm>
            <a:off x="3357259" y="1517500"/>
            <a:ext cx="10686600" cy="12456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rPr b="1" lang="en-GB" sz="4900">
                <a:solidFill>
                  <a:schemeClr val="dk2"/>
                </a:solidFill>
                <a:latin typeface="Montserrat"/>
                <a:ea typeface="Montserrat"/>
                <a:cs typeface="Montserrat"/>
                <a:sym typeface="Montserrat"/>
              </a:rPr>
              <a:t>Think task:</a:t>
            </a:r>
            <a:endParaRPr b="0" i="0" sz="4900" u="none" cap="none" strike="noStrike">
              <a:solidFill>
                <a:schemeClr val="dk2"/>
              </a:solidFill>
              <a:latin typeface="Arial"/>
              <a:ea typeface="Arial"/>
              <a:cs typeface="Arial"/>
              <a:sym typeface="Arial"/>
            </a:endParaRPr>
          </a:p>
        </p:txBody>
      </p:sp>
      <p:sp>
        <p:nvSpPr>
          <p:cNvPr id="100" name="Google Shape;100;p16"/>
          <p:cNvSpPr/>
          <p:nvPr/>
        </p:nvSpPr>
        <p:spPr>
          <a:xfrm>
            <a:off x="3357250" y="2911390"/>
            <a:ext cx="10686600" cy="4936500"/>
          </a:xfrm>
          <a:prstGeom prst="rect">
            <a:avLst/>
          </a:prstGeom>
          <a:noFill/>
          <a:ln cap="flat" cmpd="sng" w="9525">
            <a:solidFill>
              <a:srgbClr val="000000"/>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t/>
            </a:r>
            <a:endParaRPr b="1" sz="4900">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lang="en-GB" sz="4900">
                <a:solidFill>
                  <a:schemeClr val="dk2"/>
                </a:solidFill>
                <a:latin typeface="Montserrat"/>
                <a:ea typeface="Montserrat"/>
                <a:cs typeface="Montserrat"/>
                <a:sym typeface="Montserrat"/>
              </a:rPr>
              <a:t>Do you know the gestation period of a human baby? </a:t>
            </a:r>
            <a:endParaRPr b="1" sz="4900">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sz="4900">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lang="en-GB" sz="4900">
                <a:solidFill>
                  <a:schemeClr val="dk2"/>
                </a:solidFill>
                <a:latin typeface="Montserrat"/>
                <a:ea typeface="Montserrat"/>
                <a:cs typeface="Montserrat"/>
                <a:sym typeface="Montserrat"/>
              </a:rPr>
              <a:t>How does this compare to an elephant or mouse?</a:t>
            </a:r>
            <a:endParaRPr b="1" sz="4900">
              <a:solidFill>
                <a:schemeClr val="dk2"/>
              </a:solidFill>
              <a:latin typeface="Montserrat"/>
              <a:ea typeface="Montserrat"/>
              <a:cs typeface="Montserrat"/>
              <a:sym typeface="Montserrat"/>
            </a:endParaRPr>
          </a:p>
        </p:txBody>
      </p:sp>
      <p:sp>
        <p:nvSpPr>
          <p:cNvPr id="101" name="Google Shape;101;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07" name="Google Shape;107;p17"/>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8" name="Google Shape;108;p17"/>
          <p:cNvSpPr txBox="1"/>
          <p:nvPr/>
        </p:nvSpPr>
        <p:spPr>
          <a:xfrm>
            <a:off x="362275" y="245050"/>
            <a:ext cx="5827200" cy="645000"/>
          </a:xfrm>
          <a:prstGeom prst="rect">
            <a:avLst/>
          </a:prstGeom>
          <a:solidFill>
            <a:schemeClr val="dk2"/>
          </a:solidFill>
          <a:ln>
            <a:noFill/>
          </a:ln>
        </p:spPr>
        <p:txBody>
          <a:bodyPr anchorCtr="0" anchor="t" bIns="0" lIns="0" spcFirstLastPara="1" rIns="0" wrap="square" tIns="0">
            <a:noAutofit/>
          </a:bodyPr>
          <a:lstStyle/>
          <a:p>
            <a:pPr indent="0" lvl="0" marL="0" rtl="0" algn="ctr">
              <a:spcBef>
                <a:spcPts val="0"/>
              </a:spcBef>
              <a:spcAft>
                <a:spcPts val="4000"/>
              </a:spcAft>
              <a:buNone/>
            </a:pPr>
            <a:r>
              <a:rPr b="1" lang="en-GB" sz="3600">
                <a:solidFill>
                  <a:srgbClr val="FFFFFF"/>
                </a:solidFill>
                <a:latin typeface="Montserrat"/>
                <a:ea typeface="Montserrat"/>
                <a:cs typeface="Montserrat"/>
                <a:sym typeface="Montserrat"/>
              </a:rPr>
              <a:t>Match the words</a:t>
            </a:r>
            <a:endParaRPr b="1" sz="3600">
              <a:solidFill>
                <a:srgbClr val="FFFFFF"/>
              </a:solidFill>
              <a:latin typeface="Montserrat"/>
              <a:ea typeface="Montserrat"/>
              <a:cs typeface="Montserrat"/>
              <a:sym typeface="Montserrat"/>
            </a:endParaRPr>
          </a:p>
        </p:txBody>
      </p:sp>
      <p:sp>
        <p:nvSpPr>
          <p:cNvPr id="109" name="Google Shape;109;p17"/>
          <p:cNvSpPr txBox="1"/>
          <p:nvPr/>
        </p:nvSpPr>
        <p:spPr>
          <a:xfrm>
            <a:off x="603700" y="950250"/>
            <a:ext cx="14689200" cy="171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latin typeface="Montserrat"/>
                <a:ea typeface="Montserrat"/>
                <a:cs typeface="Montserrat"/>
                <a:sym typeface="Montserrat"/>
              </a:rPr>
              <a:t>Match the names of the groups of mammals with their definition:</a:t>
            </a:r>
            <a:endParaRPr sz="3000">
              <a:latin typeface="Montserrat"/>
              <a:ea typeface="Montserrat"/>
              <a:cs typeface="Montserrat"/>
              <a:sym typeface="Montserrat"/>
            </a:endParaRPr>
          </a:p>
        </p:txBody>
      </p:sp>
      <p:sp>
        <p:nvSpPr>
          <p:cNvPr id="110" name="Google Shape;110;p17"/>
          <p:cNvSpPr txBox="1"/>
          <p:nvPr/>
        </p:nvSpPr>
        <p:spPr>
          <a:xfrm>
            <a:off x="2017775" y="2079750"/>
            <a:ext cx="3351900" cy="1155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100">
                <a:latin typeface="Montserrat"/>
                <a:ea typeface="Montserrat"/>
                <a:cs typeface="Montserrat"/>
                <a:sym typeface="Montserrat"/>
              </a:rPr>
              <a:t>Placental Mammals</a:t>
            </a:r>
            <a:endParaRPr sz="3100">
              <a:latin typeface="Montserrat"/>
              <a:ea typeface="Montserrat"/>
              <a:cs typeface="Montserrat"/>
              <a:sym typeface="Montserrat"/>
            </a:endParaRPr>
          </a:p>
        </p:txBody>
      </p:sp>
      <p:sp>
        <p:nvSpPr>
          <p:cNvPr id="111" name="Google Shape;111;p17"/>
          <p:cNvSpPr txBox="1"/>
          <p:nvPr/>
        </p:nvSpPr>
        <p:spPr>
          <a:xfrm>
            <a:off x="2017775" y="4670550"/>
            <a:ext cx="3351900" cy="1155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100">
                <a:latin typeface="Montserrat"/>
                <a:ea typeface="Montserrat"/>
                <a:cs typeface="Montserrat"/>
                <a:sym typeface="Montserrat"/>
              </a:rPr>
              <a:t>Monotremes</a:t>
            </a:r>
            <a:endParaRPr sz="3100">
              <a:latin typeface="Montserrat"/>
              <a:ea typeface="Montserrat"/>
              <a:cs typeface="Montserrat"/>
              <a:sym typeface="Montserrat"/>
            </a:endParaRPr>
          </a:p>
        </p:txBody>
      </p:sp>
      <p:sp>
        <p:nvSpPr>
          <p:cNvPr id="112" name="Google Shape;112;p17"/>
          <p:cNvSpPr txBox="1"/>
          <p:nvPr/>
        </p:nvSpPr>
        <p:spPr>
          <a:xfrm>
            <a:off x="2017775" y="6880350"/>
            <a:ext cx="3351900" cy="1155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100">
                <a:latin typeface="Montserrat"/>
                <a:ea typeface="Montserrat"/>
                <a:cs typeface="Montserrat"/>
                <a:sym typeface="Montserrat"/>
              </a:rPr>
              <a:t>Marsupials</a:t>
            </a:r>
            <a:endParaRPr sz="3100">
              <a:latin typeface="Montserrat"/>
              <a:ea typeface="Montserrat"/>
              <a:cs typeface="Montserrat"/>
              <a:sym typeface="Montserrat"/>
            </a:endParaRPr>
          </a:p>
        </p:txBody>
      </p:sp>
      <p:sp>
        <p:nvSpPr>
          <p:cNvPr id="113" name="Google Shape;113;p17"/>
          <p:cNvSpPr txBox="1"/>
          <p:nvPr/>
        </p:nvSpPr>
        <p:spPr>
          <a:xfrm>
            <a:off x="8264675" y="1774950"/>
            <a:ext cx="8898300" cy="2070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2600">
                <a:latin typeface="Montserrat"/>
                <a:ea typeface="Montserrat"/>
                <a:cs typeface="Montserrat"/>
                <a:sym typeface="Montserrat"/>
              </a:rPr>
              <a:t>Hatch from eggs. The babies have to hatch out of an egg before they are prepared to continue growing outside of their mothers. Only two mammals actually lay eggs. These include the echidna, or spiny anteater, and the duck-billed platypus.</a:t>
            </a:r>
            <a:endParaRPr sz="2600">
              <a:latin typeface="Montserrat"/>
              <a:ea typeface="Montserrat"/>
              <a:cs typeface="Montserrat"/>
              <a:sym typeface="Montserrat"/>
            </a:endParaRPr>
          </a:p>
        </p:txBody>
      </p:sp>
      <p:sp>
        <p:nvSpPr>
          <p:cNvPr id="114" name="Google Shape;114;p17"/>
          <p:cNvSpPr txBox="1"/>
          <p:nvPr/>
        </p:nvSpPr>
        <p:spPr>
          <a:xfrm>
            <a:off x="8264675" y="4365750"/>
            <a:ext cx="8898300" cy="1713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2600">
                <a:latin typeface="Montserrat"/>
                <a:ea typeface="Montserrat"/>
                <a:cs typeface="Montserrat"/>
                <a:sym typeface="Montserrat"/>
              </a:rPr>
              <a:t>Continue to grow inside their mothers' pouches after they are born. Examples include kangaroos, wallabies, possums, sugar gliders, wombats, Tasmanian devils, and koalas.</a:t>
            </a:r>
            <a:endParaRPr sz="2600">
              <a:latin typeface="Montserrat"/>
              <a:ea typeface="Montserrat"/>
              <a:cs typeface="Montserrat"/>
              <a:sym typeface="Montserrat"/>
            </a:endParaRPr>
          </a:p>
        </p:txBody>
      </p:sp>
      <p:sp>
        <p:nvSpPr>
          <p:cNvPr id="115" name="Google Shape;115;p17"/>
          <p:cNvSpPr txBox="1"/>
          <p:nvPr/>
        </p:nvSpPr>
        <p:spPr>
          <a:xfrm>
            <a:off x="8264675" y="6727950"/>
            <a:ext cx="8898300" cy="1388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2600">
                <a:latin typeface="Montserrat"/>
                <a:ea typeface="Montserrat"/>
                <a:cs typeface="Montserrat"/>
                <a:sym typeface="Montserrat"/>
              </a:rPr>
              <a:t>Are born prepared to continue their growth outside of their mothers' wombs. Examples include humans, elephants, dogs, and cats.</a:t>
            </a:r>
            <a:endParaRPr sz="26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21" name="Google Shape;121;p18"/>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2" name="Google Shape;122;p18"/>
          <p:cNvSpPr txBox="1"/>
          <p:nvPr/>
        </p:nvSpPr>
        <p:spPr>
          <a:xfrm>
            <a:off x="362275" y="245050"/>
            <a:ext cx="5827200" cy="645000"/>
          </a:xfrm>
          <a:prstGeom prst="rect">
            <a:avLst/>
          </a:prstGeom>
          <a:solidFill>
            <a:schemeClr val="dk2"/>
          </a:solidFill>
          <a:ln>
            <a:noFill/>
          </a:ln>
        </p:spPr>
        <p:txBody>
          <a:bodyPr anchorCtr="0" anchor="t" bIns="0" lIns="0" spcFirstLastPara="1" rIns="0" wrap="square" tIns="0">
            <a:noAutofit/>
          </a:bodyPr>
          <a:lstStyle/>
          <a:p>
            <a:pPr indent="0" lvl="0" marL="0" rtl="0" algn="ctr">
              <a:spcBef>
                <a:spcPts val="0"/>
              </a:spcBef>
              <a:spcAft>
                <a:spcPts val="4000"/>
              </a:spcAft>
              <a:buNone/>
            </a:pPr>
            <a:r>
              <a:rPr b="1" lang="en-GB" sz="3600">
                <a:solidFill>
                  <a:srgbClr val="FFFFFF"/>
                </a:solidFill>
                <a:latin typeface="Montserrat"/>
                <a:ea typeface="Montserrat"/>
                <a:cs typeface="Montserrat"/>
                <a:sym typeface="Montserrat"/>
              </a:rPr>
              <a:t>Answers:</a:t>
            </a:r>
            <a:endParaRPr b="1" sz="3600">
              <a:solidFill>
                <a:srgbClr val="FFFFFF"/>
              </a:solidFill>
              <a:latin typeface="Montserrat"/>
              <a:ea typeface="Montserrat"/>
              <a:cs typeface="Montserrat"/>
              <a:sym typeface="Montserrat"/>
            </a:endParaRPr>
          </a:p>
        </p:txBody>
      </p:sp>
      <p:sp>
        <p:nvSpPr>
          <p:cNvPr id="123" name="Google Shape;123;p18"/>
          <p:cNvSpPr txBox="1"/>
          <p:nvPr/>
        </p:nvSpPr>
        <p:spPr>
          <a:xfrm>
            <a:off x="603700" y="950250"/>
            <a:ext cx="14689200" cy="171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latin typeface="Montserrat"/>
                <a:ea typeface="Montserrat"/>
                <a:cs typeface="Montserrat"/>
                <a:sym typeface="Montserrat"/>
              </a:rPr>
              <a:t>Match the names of the groups of mammals with their definition:</a:t>
            </a:r>
            <a:endParaRPr sz="3000">
              <a:latin typeface="Montserrat"/>
              <a:ea typeface="Montserrat"/>
              <a:cs typeface="Montserrat"/>
              <a:sym typeface="Montserrat"/>
            </a:endParaRPr>
          </a:p>
        </p:txBody>
      </p:sp>
      <p:sp>
        <p:nvSpPr>
          <p:cNvPr id="124" name="Google Shape;124;p18"/>
          <p:cNvSpPr txBox="1"/>
          <p:nvPr/>
        </p:nvSpPr>
        <p:spPr>
          <a:xfrm>
            <a:off x="2017775" y="2079750"/>
            <a:ext cx="3351900" cy="1155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100">
                <a:latin typeface="Montserrat"/>
                <a:ea typeface="Montserrat"/>
                <a:cs typeface="Montserrat"/>
                <a:sym typeface="Montserrat"/>
              </a:rPr>
              <a:t>Placental Mammals</a:t>
            </a:r>
            <a:endParaRPr sz="3100">
              <a:latin typeface="Montserrat"/>
              <a:ea typeface="Montserrat"/>
              <a:cs typeface="Montserrat"/>
              <a:sym typeface="Montserrat"/>
            </a:endParaRPr>
          </a:p>
        </p:txBody>
      </p:sp>
      <p:sp>
        <p:nvSpPr>
          <p:cNvPr id="125" name="Google Shape;125;p18"/>
          <p:cNvSpPr txBox="1"/>
          <p:nvPr/>
        </p:nvSpPr>
        <p:spPr>
          <a:xfrm>
            <a:off x="2017775" y="4670550"/>
            <a:ext cx="3351900" cy="1155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100">
                <a:latin typeface="Montserrat"/>
                <a:ea typeface="Montserrat"/>
                <a:cs typeface="Montserrat"/>
                <a:sym typeface="Montserrat"/>
              </a:rPr>
              <a:t>Monotremes</a:t>
            </a:r>
            <a:endParaRPr sz="3100">
              <a:latin typeface="Montserrat"/>
              <a:ea typeface="Montserrat"/>
              <a:cs typeface="Montserrat"/>
              <a:sym typeface="Montserrat"/>
            </a:endParaRPr>
          </a:p>
        </p:txBody>
      </p:sp>
      <p:sp>
        <p:nvSpPr>
          <p:cNvPr id="126" name="Google Shape;126;p18"/>
          <p:cNvSpPr txBox="1"/>
          <p:nvPr/>
        </p:nvSpPr>
        <p:spPr>
          <a:xfrm>
            <a:off x="2017775" y="6880350"/>
            <a:ext cx="3351900" cy="1155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100">
                <a:latin typeface="Montserrat"/>
                <a:ea typeface="Montserrat"/>
                <a:cs typeface="Montserrat"/>
                <a:sym typeface="Montserrat"/>
              </a:rPr>
              <a:t>Marsupials</a:t>
            </a:r>
            <a:endParaRPr sz="3100">
              <a:latin typeface="Montserrat"/>
              <a:ea typeface="Montserrat"/>
              <a:cs typeface="Montserrat"/>
              <a:sym typeface="Montserrat"/>
            </a:endParaRPr>
          </a:p>
        </p:txBody>
      </p:sp>
      <p:sp>
        <p:nvSpPr>
          <p:cNvPr id="127" name="Google Shape;127;p18"/>
          <p:cNvSpPr txBox="1"/>
          <p:nvPr/>
        </p:nvSpPr>
        <p:spPr>
          <a:xfrm>
            <a:off x="8264675" y="1774950"/>
            <a:ext cx="8898300" cy="2070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2600">
                <a:latin typeface="Montserrat"/>
                <a:ea typeface="Montserrat"/>
                <a:cs typeface="Montserrat"/>
                <a:sym typeface="Montserrat"/>
              </a:rPr>
              <a:t>Hatch from eggs. The babies have to hatch out of an egg before they are prepared to continue growing outside of their mothers. Only two mammals actually lay eggs. These include the echidna, or spiny anteater, and the duck-billed platypus.</a:t>
            </a:r>
            <a:endParaRPr sz="2600">
              <a:latin typeface="Montserrat"/>
              <a:ea typeface="Montserrat"/>
              <a:cs typeface="Montserrat"/>
              <a:sym typeface="Montserrat"/>
            </a:endParaRPr>
          </a:p>
        </p:txBody>
      </p:sp>
      <p:sp>
        <p:nvSpPr>
          <p:cNvPr id="128" name="Google Shape;128;p18"/>
          <p:cNvSpPr txBox="1"/>
          <p:nvPr/>
        </p:nvSpPr>
        <p:spPr>
          <a:xfrm>
            <a:off x="8264675" y="4365750"/>
            <a:ext cx="8898300" cy="1713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2600">
                <a:latin typeface="Montserrat"/>
                <a:ea typeface="Montserrat"/>
                <a:cs typeface="Montserrat"/>
                <a:sym typeface="Montserrat"/>
              </a:rPr>
              <a:t>Continue to grow inside their mothers' pouches after they are born. Examples include kangaroos, wallabies, possums, sugar gliders, wombats, Tasmanian devils, and koalas.</a:t>
            </a:r>
            <a:endParaRPr sz="2600">
              <a:latin typeface="Montserrat"/>
              <a:ea typeface="Montserrat"/>
              <a:cs typeface="Montserrat"/>
              <a:sym typeface="Montserrat"/>
            </a:endParaRPr>
          </a:p>
        </p:txBody>
      </p:sp>
      <p:sp>
        <p:nvSpPr>
          <p:cNvPr id="129" name="Google Shape;129;p18"/>
          <p:cNvSpPr txBox="1"/>
          <p:nvPr/>
        </p:nvSpPr>
        <p:spPr>
          <a:xfrm>
            <a:off x="8264675" y="6727950"/>
            <a:ext cx="8898300" cy="1388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2600">
                <a:latin typeface="Montserrat"/>
                <a:ea typeface="Montserrat"/>
                <a:cs typeface="Montserrat"/>
                <a:sym typeface="Montserrat"/>
              </a:rPr>
              <a:t>Are born prepared to continue their growth outside of their mothers' wombs. Examples include humans, elephants, dogs, and cats.</a:t>
            </a:r>
            <a:endParaRPr sz="2600">
              <a:latin typeface="Montserrat"/>
              <a:ea typeface="Montserrat"/>
              <a:cs typeface="Montserrat"/>
              <a:sym typeface="Montserrat"/>
            </a:endParaRPr>
          </a:p>
        </p:txBody>
      </p:sp>
      <p:cxnSp>
        <p:nvCxnSpPr>
          <p:cNvPr id="130" name="Google Shape;130;p18"/>
          <p:cNvCxnSpPr>
            <a:stCxn id="124" idx="3"/>
            <a:endCxn id="129" idx="1"/>
          </p:cNvCxnSpPr>
          <p:nvPr/>
        </p:nvCxnSpPr>
        <p:spPr>
          <a:xfrm>
            <a:off x="5369675" y="2657700"/>
            <a:ext cx="2895000" cy="4764600"/>
          </a:xfrm>
          <a:prstGeom prst="straightConnector1">
            <a:avLst/>
          </a:prstGeom>
          <a:noFill/>
          <a:ln cap="flat" cmpd="sng" w="38100">
            <a:solidFill>
              <a:schemeClr val="dk2"/>
            </a:solidFill>
            <a:prstDash val="solid"/>
            <a:round/>
            <a:headEnd len="med" w="med" type="none"/>
            <a:tailEnd len="med" w="med" type="none"/>
          </a:ln>
        </p:spPr>
      </p:cxnSp>
      <p:cxnSp>
        <p:nvCxnSpPr>
          <p:cNvPr id="131" name="Google Shape;131;p18"/>
          <p:cNvCxnSpPr>
            <a:stCxn id="125" idx="3"/>
            <a:endCxn id="127" idx="1"/>
          </p:cNvCxnSpPr>
          <p:nvPr/>
        </p:nvCxnSpPr>
        <p:spPr>
          <a:xfrm flipH="1" rot="10800000">
            <a:off x="5369675" y="2810100"/>
            <a:ext cx="2895000" cy="2438400"/>
          </a:xfrm>
          <a:prstGeom prst="straightConnector1">
            <a:avLst/>
          </a:prstGeom>
          <a:noFill/>
          <a:ln cap="flat" cmpd="sng" w="38100">
            <a:solidFill>
              <a:schemeClr val="dk2"/>
            </a:solidFill>
            <a:prstDash val="solid"/>
            <a:round/>
            <a:headEnd len="med" w="med" type="none"/>
            <a:tailEnd len="med" w="med" type="none"/>
          </a:ln>
        </p:spPr>
      </p:cxnSp>
      <p:cxnSp>
        <p:nvCxnSpPr>
          <p:cNvPr id="132" name="Google Shape;132;p18"/>
          <p:cNvCxnSpPr>
            <a:stCxn id="126" idx="3"/>
            <a:endCxn id="128" idx="1"/>
          </p:cNvCxnSpPr>
          <p:nvPr/>
        </p:nvCxnSpPr>
        <p:spPr>
          <a:xfrm flipH="1" rot="10800000">
            <a:off x="5369675" y="5222400"/>
            <a:ext cx="2895000" cy="22359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38" name="Google Shape;138;p19"/>
          <p:cNvGraphicFramePr/>
          <p:nvPr/>
        </p:nvGraphicFramePr>
        <p:xfrm>
          <a:off x="613150" y="1223650"/>
          <a:ext cx="3000000" cy="3000000"/>
        </p:xfrm>
        <a:graphic>
          <a:graphicData uri="http://schemas.openxmlformats.org/drawingml/2006/table">
            <a:tbl>
              <a:tblPr>
                <a:noFill/>
                <a:tableStyleId>{C6AC448F-14D1-4041-980B-BECC63F9C356}</a:tableStyleId>
              </a:tblPr>
              <a:tblGrid>
                <a:gridCol w="3211425"/>
                <a:gridCol w="1729250"/>
              </a:tblGrid>
              <a:tr h="570325">
                <a:tc gridSpan="2">
                  <a:txBody>
                    <a:bodyPr/>
                    <a:lstStyle/>
                    <a:p>
                      <a:pPr indent="0" lvl="0" marL="0" rtl="0" algn="l">
                        <a:lnSpc>
                          <a:spcPct val="115000"/>
                        </a:lnSpc>
                        <a:spcBef>
                          <a:spcPts val="1200"/>
                        </a:spcBef>
                        <a:spcAft>
                          <a:spcPts val="0"/>
                        </a:spcAft>
                        <a:buNone/>
                      </a:pPr>
                      <a:r>
                        <a:rPr b="1" lang="en-GB" sz="2600">
                          <a:latin typeface="Montserrat"/>
                          <a:ea typeface="Montserrat"/>
                          <a:cs typeface="Montserrat"/>
                          <a:sym typeface="Montserrat"/>
                        </a:rPr>
                        <a:t>Gestation period</a:t>
                      </a:r>
                      <a:endParaRPr b="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hMerge="1"/>
              </a:tr>
              <a:tr h="570325">
                <a:tc>
                  <a:txBody>
                    <a:bodyPr/>
                    <a:lstStyle/>
                    <a:p>
                      <a:pPr indent="0" lvl="0" marL="0" rtl="0" algn="l">
                        <a:lnSpc>
                          <a:spcPct val="115000"/>
                        </a:lnSpc>
                        <a:spcBef>
                          <a:spcPts val="1200"/>
                        </a:spcBef>
                        <a:spcAft>
                          <a:spcPts val="0"/>
                        </a:spcAft>
                        <a:buNone/>
                      </a:pPr>
                      <a:r>
                        <a:rPr b="1" lang="en-GB" sz="2600">
                          <a:latin typeface="Montserrat"/>
                          <a:ea typeface="Montserrat"/>
                          <a:cs typeface="Montserrat"/>
                          <a:sym typeface="Montserrat"/>
                        </a:rPr>
                        <a:t>Species</a:t>
                      </a:r>
                      <a:endParaRPr b="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b="1" lang="en-GB" sz="2600">
                          <a:latin typeface="Montserrat"/>
                          <a:ea typeface="Montserrat"/>
                          <a:cs typeface="Montserrat"/>
                          <a:sym typeface="Montserrat"/>
                        </a:rPr>
                        <a:t>Days</a:t>
                      </a:r>
                      <a:endParaRPr b="1"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570325">
                <a:tc>
                  <a:txBody>
                    <a:bodyPr/>
                    <a:lstStyle/>
                    <a:p>
                      <a:pPr indent="0" lvl="0" marL="0" rtl="0" algn="l">
                        <a:lnSpc>
                          <a:spcPct val="115000"/>
                        </a:lnSpc>
                        <a:spcBef>
                          <a:spcPts val="1200"/>
                        </a:spcBef>
                        <a:spcAft>
                          <a:spcPts val="0"/>
                        </a:spcAft>
                        <a:buNone/>
                      </a:pPr>
                      <a:r>
                        <a:rPr lang="en-GB" sz="2600">
                          <a:latin typeface="Montserrat"/>
                          <a:ea typeface="Montserrat"/>
                          <a:cs typeface="Montserrat"/>
                          <a:sym typeface="Montserrat"/>
                        </a:rPr>
                        <a:t>Rabbit</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600">
                          <a:latin typeface="Montserrat"/>
                          <a:ea typeface="Montserrat"/>
                          <a:cs typeface="Montserrat"/>
                          <a:sym typeface="Montserrat"/>
                        </a:rPr>
                        <a:t>33</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570325">
                <a:tc>
                  <a:txBody>
                    <a:bodyPr/>
                    <a:lstStyle/>
                    <a:p>
                      <a:pPr indent="0" lvl="0" marL="0" rtl="0" algn="l">
                        <a:lnSpc>
                          <a:spcPct val="115000"/>
                        </a:lnSpc>
                        <a:spcBef>
                          <a:spcPts val="1200"/>
                        </a:spcBef>
                        <a:spcAft>
                          <a:spcPts val="0"/>
                        </a:spcAft>
                        <a:buNone/>
                      </a:pPr>
                      <a:r>
                        <a:rPr lang="en-GB" sz="2600">
                          <a:latin typeface="Montserrat"/>
                          <a:ea typeface="Montserrat"/>
                          <a:cs typeface="Montserrat"/>
                          <a:sym typeface="Montserrat"/>
                        </a:rPr>
                        <a:t>Cow</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600">
                          <a:latin typeface="Montserrat"/>
                          <a:ea typeface="Montserrat"/>
                          <a:cs typeface="Montserrat"/>
                          <a:sym typeface="Montserrat"/>
                        </a:rPr>
                        <a:t>284</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570325">
                <a:tc>
                  <a:txBody>
                    <a:bodyPr/>
                    <a:lstStyle/>
                    <a:p>
                      <a:pPr indent="0" lvl="0" marL="0" rtl="0" algn="l">
                        <a:lnSpc>
                          <a:spcPct val="115000"/>
                        </a:lnSpc>
                        <a:spcBef>
                          <a:spcPts val="1200"/>
                        </a:spcBef>
                        <a:spcAft>
                          <a:spcPts val="0"/>
                        </a:spcAft>
                        <a:buNone/>
                      </a:pPr>
                      <a:r>
                        <a:rPr lang="en-GB" sz="2600">
                          <a:latin typeface="Montserrat"/>
                          <a:ea typeface="Montserrat"/>
                          <a:cs typeface="Montserrat"/>
                          <a:sym typeface="Montserrat"/>
                        </a:rPr>
                        <a:t>Asian elephant</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600">
                          <a:latin typeface="Montserrat"/>
                          <a:ea typeface="Montserrat"/>
                          <a:cs typeface="Montserrat"/>
                          <a:sym typeface="Montserrat"/>
                        </a:rPr>
                        <a:t>645</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570325">
                <a:tc>
                  <a:txBody>
                    <a:bodyPr/>
                    <a:lstStyle/>
                    <a:p>
                      <a:pPr indent="0" lvl="0" marL="0" rtl="0" algn="l">
                        <a:lnSpc>
                          <a:spcPct val="115000"/>
                        </a:lnSpc>
                        <a:spcBef>
                          <a:spcPts val="1200"/>
                        </a:spcBef>
                        <a:spcAft>
                          <a:spcPts val="0"/>
                        </a:spcAft>
                        <a:buNone/>
                      </a:pPr>
                      <a:r>
                        <a:rPr lang="en-GB" sz="2600">
                          <a:latin typeface="Montserrat"/>
                          <a:ea typeface="Montserrat"/>
                          <a:cs typeface="Montserrat"/>
                          <a:sym typeface="Montserrat"/>
                        </a:rPr>
                        <a:t>Dog</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600">
                          <a:latin typeface="Montserrat"/>
                          <a:ea typeface="Montserrat"/>
                          <a:cs typeface="Montserrat"/>
                          <a:sym typeface="Montserrat"/>
                        </a:rPr>
                        <a:t>63</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570325">
                <a:tc>
                  <a:txBody>
                    <a:bodyPr/>
                    <a:lstStyle/>
                    <a:p>
                      <a:pPr indent="0" lvl="0" marL="0" rtl="0" algn="l">
                        <a:lnSpc>
                          <a:spcPct val="115000"/>
                        </a:lnSpc>
                        <a:spcBef>
                          <a:spcPts val="1200"/>
                        </a:spcBef>
                        <a:spcAft>
                          <a:spcPts val="0"/>
                        </a:spcAft>
                        <a:buNone/>
                      </a:pPr>
                      <a:r>
                        <a:rPr lang="en-GB" sz="2600">
                          <a:latin typeface="Montserrat"/>
                          <a:ea typeface="Montserrat"/>
                          <a:cs typeface="Montserrat"/>
                          <a:sym typeface="Montserrat"/>
                        </a:rPr>
                        <a:t>Chimpanzee</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600">
                          <a:latin typeface="Montserrat"/>
                          <a:ea typeface="Montserrat"/>
                          <a:cs typeface="Montserrat"/>
                          <a:sym typeface="Montserrat"/>
                        </a:rPr>
                        <a:t>227</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570325">
                <a:tc>
                  <a:txBody>
                    <a:bodyPr/>
                    <a:lstStyle/>
                    <a:p>
                      <a:pPr indent="0" lvl="0" marL="0" rtl="0" algn="l">
                        <a:lnSpc>
                          <a:spcPct val="115000"/>
                        </a:lnSpc>
                        <a:spcBef>
                          <a:spcPts val="1200"/>
                        </a:spcBef>
                        <a:spcAft>
                          <a:spcPts val="0"/>
                        </a:spcAft>
                        <a:buNone/>
                      </a:pPr>
                      <a:r>
                        <a:rPr lang="en-GB" sz="2600">
                          <a:latin typeface="Montserrat"/>
                          <a:ea typeface="Montserrat"/>
                          <a:cs typeface="Montserrat"/>
                          <a:sym typeface="Montserrat"/>
                        </a:rPr>
                        <a:t>Black bear</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600">
                          <a:latin typeface="Montserrat"/>
                          <a:ea typeface="Montserrat"/>
                          <a:cs typeface="Montserrat"/>
                          <a:sym typeface="Montserrat"/>
                        </a:rPr>
                        <a:t>210</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570325">
                <a:tc>
                  <a:txBody>
                    <a:bodyPr/>
                    <a:lstStyle/>
                    <a:p>
                      <a:pPr indent="0" lvl="0" marL="0" rtl="0" algn="l">
                        <a:lnSpc>
                          <a:spcPct val="115000"/>
                        </a:lnSpc>
                        <a:spcBef>
                          <a:spcPts val="1200"/>
                        </a:spcBef>
                        <a:spcAft>
                          <a:spcPts val="0"/>
                        </a:spcAft>
                        <a:buNone/>
                      </a:pPr>
                      <a:r>
                        <a:rPr lang="en-GB" sz="2600">
                          <a:latin typeface="Montserrat"/>
                          <a:ea typeface="Montserrat"/>
                          <a:cs typeface="Montserrat"/>
                          <a:sym typeface="Montserrat"/>
                        </a:rPr>
                        <a:t>Lion</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600">
                          <a:latin typeface="Montserrat"/>
                          <a:ea typeface="Montserrat"/>
                          <a:cs typeface="Montserrat"/>
                          <a:sym typeface="Montserrat"/>
                        </a:rPr>
                        <a:t>108</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r h="570325">
                <a:tc>
                  <a:txBody>
                    <a:bodyPr/>
                    <a:lstStyle/>
                    <a:p>
                      <a:pPr indent="0" lvl="0" marL="0" rtl="0" algn="l">
                        <a:lnSpc>
                          <a:spcPct val="115000"/>
                        </a:lnSpc>
                        <a:spcBef>
                          <a:spcPts val="1200"/>
                        </a:spcBef>
                        <a:spcAft>
                          <a:spcPts val="0"/>
                        </a:spcAft>
                        <a:buNone/>
                      </a:pPr>
                      <a:r>
                        <a:rPr lang="en-GB" sz="2600">
                          <a:latin typeface="Montserrat"/>
                          <a:ea typeface="Montserrat"/>
                          <a:cs typeface="Montserrat"/>
                          <a:sym typeface="Montserrat"/>
                        </a:rPr>
                        <a:t>Human</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GB" sz="2600">
                          <a:latin typeface="Montserrat"/>
                          <a:ea typeface="Montserrat"/>
                          <a:cs typeface="Montserrat"/>
                          <a:sym typeface="Montserrat"/>
                        </a:rPr>
                        <a:t>266</a:t>
                      </a:r>
                      <a:endParaRPr sz="2600">
                        <a:latin typeface="Montserrat"/>
                        <a:ea typeface="Montserrat"/>
                        <a:cs typeface="Montserrat"/>
                        <a:sym typeface="Montserrat"/>
                      </a:endParaRPr>
                    </a:p>
                  </a:txBody>
                  <a:tcPr marT="91425" marB="91425" marR="68575" marL="68575">
                    <a:lnL cap="flat" cmpd="sng" w="12675">
                      <a:solidFill>
                        <a:srgbClr val="000000"/>
                      </a:solidFill>
                      <a:prstDash val="solid"/>
                      <a:round/>
                      <a:headEnd len="sm" w="sm" type="none"/>
                      <a:tailEnd len="sm" w="sm" type="none"/>
                    </a:lnL>
                    <a:lnR cap="flat" cmpd="sng" w="12675">
                      <a:solidFill>
                        <a:srgbClr val="000000"/>
                      </a:solidFill>
                      <a:prstDash val="solid"/>
                      <a:round/>
                      <a:headEnd len="sm" w="sm" type="none"/>
                      <a:tailEnd len="sm" w="sm" type="none"/>
                    </a:lnR>
                    <a:lnT cap="flat" cmpd="sng" w="12675">
                      <a:solidFill>
                        <a:srgbClr val="000000"/>
                      </a:solidFill>
                      <a:prstDash val="solid"/>
                      <a:round/>
                      <a:headEnd len="sm" w="sm" type="none"/>
                      <a:tailEnd len="sm" w="sm" type="none"/>
                    </a:lnT>
                    <a:lnB cap="flat" cmpd="sng" w="12675">
                      <a:solidFill>
                        <a:srgbClr val="000000"/>
                      </a:solidFill>
                      <a:prstDash val="solid"/>
                      <a:round/>
                      <a:headEnd len="sm" w="sm" type="none"/>
                      <a:tailEnd len="sm" w="sm" type="none"/>
                    </a:lnB>
                  </a:tcPr>
                </a:tc>
              </a:tr>
            </a:tbl>
          </a:graphicData>
        </a:graphic>
      </p:graphicFrame>
      <p:sp>
        <p:nvSpPr>
          <p:cNvPr id="139" name="Google Shape;139;p19"/>
          <p:cNvSpPr txBox="1"/>
          <p:nvPr/>
        </p:nvSpPr>
        <p:spPr>
          <a:xfrm>
            <a:off x="362275" y="245050"/>
            <a:ext cx="7753200" cy="645000"/>
          </a:xfrm>
          <a:prstGeom prst="rect">
            <a:avLst/>
          </a:prstGeom>
          <a:solidFill>
            <a:schemeClr val="dk2"/>
          </a:solidFill>
          <a:ln>
            <a:noFill/>
          </a:ln>
        </p:spPr>
        <p:txBody>
          <a:bodyPr anchorCtr="0" anchor="t" bIns="0" lIns="0" spcFirstLastPara="1" rIns="0" wrap="square" tIns="0">
            <a:noAutofit/>
          </a:bodyPr>
          <a:lstStyle/>
          <a:p>
            <a:pPr indent="0" lvl="0" marL="0" rtl="0" algn="ctr">
              <a:spcBef>
                <a:spcPts val="0"/>
              </a:spcBef>
              <a:spcAft>
                <a:spcPts val="4000"/>
              </a:spcAft>
              <a:buNone/>
            </a:pPr>
            <a:r>
              <a:rPr b="1" lang="en-GB" sz="3600">
                <a:solidFill>
                  <a:srgbClr val="FFFFFF"/>
                </a:solidFill>
                <a:latin typeface="Montserrat"/>
                <a:ea typeface="Montserrat"/>
                <a:cs typeface="Montserrat"/>
                <a:sym typeface="Montserrat"/>
              </a:rPr>
              <a:t>Display and interpret data:</a:t>
            </a:r>
            <a:endParaRPr b="1" sz="3600">
              <a:solidFill>
                <a:srgbClr val="FFFFFF"/>
              </a:solidFill>
              <a:latin typeface="Montserrat"/>
              <a:ea typeface="Montserrat"/>
              <a:cs typeface="Montserrat"/>
              <a:sym typeface="Montserrat"/>
            </a:endParaRPr>
          </a:p>
        </p:txBody>
      </p:sp>
      <p:pic>
        <p:nvPicPr>
          <p:cNvPr id="140" name="Google Shape;140;p19" title="Gestation Period Between Different Species of Mammals"/>
          <p:cNvPicPr preferRelativeResize="0"/>
          <p:nvPr/>
        </p:nvPicPr>
        <p:blipFill>
          <a:blip r:embed="rId3">
            <a:alphaModFix/>
          </a:blip>
          <a:stretch>
            <a:fillRect/>
          </a:stretch>
        </p:blipFill>
        <p:spPr>
          <a:xfrm>
            <a:off x="5675725" y="2138050"/>
            <a:ext cx="12449426" cy="6551400"/>
          </a:xfrm>
          <a:prstGeom prst="rect">
            <a:avLst/>
          </a:prstGeom>
          <a:noFill/>
          <a:ln cap="flat" cmpd="sng" w="9525">
            <a:solidFill>
              <a:srgbClr val="000000"/>
            </a:solidFill>
            <a:prstDash val="solid"/>
            <a:round/>
            <a:headEnd len="sm" w="sm" type="none"/>
            <a:tailEnd len="sm" w="sm" type="none"/>
          </a:ln>
        </p:spPr>
      </p:pic>
      <p:sp>
        <p:nvSpPr>
          <p:cNvPr id="141" name="Google Shape;141;p19"/>
          <p:cNvSpPr txBox="1"/>
          <p:nvPr/>
        </p:nvSpPr>
        <p:spPr>
          <a:xfrm>
            <a:off x="5675725" y="874050"/>
            <a:ext cx="12153600" cy="171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latin typeface="Montserrat"/>
                <a:ea typeface="Montserrat"/>
                <a:cs typeface="Montserrat"/>
                <a:sym typeface="Montserrat"/>
              </a:rPr>
              <a:t>Use the table below to help you draw a bar graph comparing the gestation periods between different species of mammals. </a:t>
            </a:r>
            <a:endParaRPr sz="30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147" name="Google Shape;147;p20" title="Gestation Period Between Different Species of Mammals"/>
          <p:cNvPicPr preferRelativeResize="0"/>
          <p:nvPr/>
        </p:nvPicPr>
        <p:blipFill>
          <a:blip r:embed="rId3">
            <a:alphaModFix/>
          </a:blip>
          <a:stretch>
            <a:fillRect/>
          </a:stretch>
        </p:blipFill>
        <p:spPr>
          <a:xfrm>
            <a:off x="152400" y="457200"/>
            <a:ext cx="17098950" cy="8998175"/>
          </a:xfrm>
          <a:prstGeom prst="rect">
            <a:avLst/>
          </a:prstGeom>
          <a:noFill/>
          <a:ln>
            <a:noFill/>
          </a:ln>
        </p:spPr>
      </p:pic>
      <p:sp>
        <p:nvSpPr>
          <p:cNvPr id="148" name="Google Shape;148;p20"/>
          <p:cNvSpPr txBox="1"/>
          <p:nvPr/>
        </p:nvSpPr>
        <p:spPr>
          <a:xfrm>
            <a:off x="362275" y="245050"/>
            <a:ext cx="7753200" cy="645000"/>
          </a:xfrm>
          <a:prstGeom prst="rect">
            <a:avLst/>
          </a:prstGeom>
          <a:solidFill>
            <a:schemeClr val="dk2"/>
          </a:solidFill>
          <a:ln>
            <a:noFill/>
          </a:ln>
        </p:spPr>
        <p:txBody>
          <a:bodyPr anchorCtr="0" anchor="t" bIns="0" lIns="0" spcFirstLastPara="1" rIns="0" wrap="square" tIns="0">
            <a:noAutofit/>
          </a:bodyPr>
          <a:lstStyle/>
          <a:p>
            <a:pPr indent="0" lvl="0" marL="0" rtl="0" algn="ctr">
              <a:spcBef>
                <a:spcPts val="0"/>
              </a:spcBef>
              <a:spcAft>
                <a:spcPts val="4000"/>
              </a:spcAft>
              <a:buNone/>
            </a:pPr>
            <a:r>
              <a:rPr b="1" lang="en-GB" sz="3600">
                <a:solidFill>
                  <a:srgbClr val="FFFFFF"/>
                </a:solidFill>
                <a:latin typeface="Montserrat"/>
                <a:ea typeface="Montserrat"/>
                <a:cs typeface="Montserrat"/>
                <a:sym typeface="Montserrat"/>
              </a:rPr>
              <a:t>Display and interpret data:</a:t>
            </a:r>
            <a:endParaRPr b="1" sz="3600">
              <a:solidFill>
                <a:srgbClr val="FFFFFF"/>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154" name="Google Shape;154;p21" title="Gestation Period Between Different Species of Mammals"/>
          <p:cNvPicPr preferRelativeResize="0"/>
          <p:nvPr/>
        </p:nvPicPr>
        <p:blipFill>
          <a:blip r:embed="rId3">
            <a:alphaModFix/>
          </a:blip>
          <a:stretch>
            <a:fillRect/>
          </a:stretch>
        </p:blipFill>
        <p:spPr>
          <a:xfrm>
            <a:off x="152400" y="304800"/>
            <a:ext cx="17010977" cy="8951876"/>
          </a:xfrm>
          <a:prstGeom prst="rect">
            <a:avLst/>
          </a:prstGeom>
          <a:noFill/>
          <a:ln>
            <a:noFill/>
          </a:ln>
        </p:spPr>
      </p:pic>
      <p:sp>
        <p:nvSpPr>
          <p:cNvPr id="155" name="Google Shape;155;p21"/>
          <p:cNvSpPr txBox="1"/>
          <p:nvPr/>
        </p:nvSpPr>
        <p:spPr>
          <a:xfrm>
            <a:off x="362275" y="92650"/>
            <a:ext cx="7753200" cy="645000"/>
          </a:xfrm>
          <a:prstGeom prst="rect">
            <a:avLst/>
          </a:prstGeom>
          <a:solidFill>
            <a:schemeClr val="dk2"/>
          </a:solidFill>
          <a:ln>
            <a:noFill/>
          </a:ln>
        </p:spPr>
        <p:txBody>
          <a:bodyPr anchorCtr="0" anchor="t" bIns="0" lIns="0" spcFirstLastPara="1" rIns="0" wrap="square" tIns="0">
            <a:noAutofit/>
          </a:bodyPr>
          <a:lstStyle/>
          <a:p>
            <a:pPr indent="0" lvl="0" marL="0" rtl="0" algn="ctr">
              <a:spcBef>
                <a:spcPts val="0"/>
              </a:spcBef>
              <a:spcAft>
                <a:spcPts val="4000"/>
              </a:spcAft>
              <a:buNone/>
            </a:pPr>
            <a:r>
              <a:rPr b="1" lang="en-GB" sz="3600">
                <a:solidFill>
                  <a:srgbClr val="FFFFFF"/>
                </a:solidFill>
                <a:latin typeface="Montserrat"/>
                <a:ea typeface="Montserrat"/>
                <a:cs typeface="Montserrat"/>
                <a:sym typeface="Montserrat"/>
              </a:rPr>
              <a:t>Answers</a:t>
            </a:r>
            <a:endParaRPr b="1" sz="3600">
              <a:solidFill>
                <a:srgbClr val="FFFFFF"/>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22"/>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sp>
        <p:nvSpPr>
          <p:cNvPr id="161" name="Google Shape;161;p22"/>
          <p:cNvSpPr/>
          <p:nvPr/>
        </p:nvSpPr>
        <p:spPr>
          <a:xfrm>
            <a:off x="3128660" y="1669900"/>
            <a:ext cx="12160200" cy="11784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rPr b="1" lang="en-GB" sz="4700">
                <a:solidFill>
                  <a:schemeClr val="dk2"/>
                </a:solidFill>
                <a:latin typeface="Montserrat"/>
                <a:ea typeface="Montserrat"/>
                <a:cs typeface="Montserrat"/>
                <a:sym typeface="Montserrat"/>
              </a:rPr>
              <a:t>Can you answer the question:</a:t>
            </a:r>
            <a:endParaRPr b="0" i="0" sz="4700" u="none" cap="none" strike="noStrike">
              <a:solidFill>
                <a:schemeClr val="dk2"/>
              </a:solidFill>
              <a:latin typeface="Arial"/>
              <a:ea typeface="Arial"/>
              <a:cs typeface="Arial"/>
              <a:sym typeface="Arial"/>
            </a:endParaRPr>
          </a:p>
        </p:txBody>
      </p:sp>
      <p:sp>
        <p:nvSpPr>
          <p:cNvPr id="162" name="Google Shape;162;p22"/>
          <p:cNvSpPr/>
          <p:nvPr/>
        </p:nvSpPr>
        <p:spPr>
          <a:xfrm>
            <a:off x="3128650" y="2988694"/>
            <a:ext cx="12160200" cy="4670700"/>
          </a:xfrm>
          <a:prstGeom prst="rect">
            <a:avLst/>
          </a:prstGeom>
          <a:noFill/>
          <a:ln cap="flat" cmpd="sng" w="9525">
            <a:solidFill>
              <a:srgbClr val="000000"/>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t/>
            </a:r>
            <a:endParaRPr b="1" sz="4700">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lang="en-GB" sz="5500">
                <a:solidFill>
                  <a:schemeClr val="dk2"/>
                </a:solidFill>
                <a:latin typeface="Montserrat"/>
                <a:ea typeface="Montserrat"/>
                <a:cs typeface="Montserrat"/>
                <a:sym typeface="Montserrat"/>
              </a:rPr>
              <a:t>Is there a relationship between a mammal’s size and its gestation period?</a:t>
            </a:r>
            <a:endParaRPr b="1" sz="5500">
              <a:solidFill>
                <a:schemeClr val="dk2"/>
              </a:solidFill>
              <a:latin typeface="Montserrat"/>
              <a:ea typeface="Montserrat"/>
              <a:cs typeface="Montserrat"/>
              <a:sym typeface="Montserrat"/>
            </a:endParaRPr>
          </a:p>
        </p:txBody>
      </p:sp>
      <p:sp>
        <p:nvSpPr>
          <p:cNvPr id="163" name="Google Shape;163;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