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Lst>
  <p:sldSz cy="10287000" cx="18288000"/>
  <p:notesSz cx="6858000" cy="9144000"/>
  <p:embeddedFontLst>
    <p:embeddedFont>
      <p:font typeface="Montserrat SemiBold"/>
      <p:regular r:id="rId10"/>
      <p:bold r:id="rId11"/>
      <p:italic r:id="rId12"/>
      <p:boldItalic r:id="rId13"/>
    </p:embeddedFont>
    <p:embeddedFont>
      <p:font typeface="Montserrat"/>
      <p:regular r:id="rId14"/>
      <p:bold r:id="rId15"/>
      <p:italic r:id="rId16"/>
      <p:boldItalic r:id="rId17"/>
    </p:embeddedFont>
    <p:embeddedFont>
      <p:font typeface="Montserrat Medium"/>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5065">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5065"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Medium-italic.fntdata"/><Relationship Id="rId11" Type="http://schemas.openxmlformats.org/officeDocument/2006/relationships/font" Target="fonts/MontserratSemiBold-bold.fntdata"/><Relationship Id="rId10" Type="http://schemas.openxmlformats.org/officeDocument/2006/relationships/font" Target="fonts/MontserratSemiBold-regular.fntdata"/><Relationship Id="rId21" Type="http://schemas.openxmlformats.org/officeDocument/2006/relationships/font" Target="fonts/MontserratMedium-boldItalic.fntdata"/><Relationship Id="rId13" Type="http://schemas.openxmlformats.org/officeDocument/2006/relationships/font" Target="fonts/MontserratSemiBold-boldItalic.fntdata"/><Relationship Id="rId12" Type="http://schemas.openxmlformats.org/officeDocument/2006/relationships/font" Target="fonts/MontserratSemi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notesMaster" Target="notesMasters/notesMaster1.xml"/><Relationship Id="rId19" Type="http://schemas.openxmlformats.org/officeDocument/2006/relationships/font" Target="fonts/MontserratMedium-bold.fntdata"/><Relationship Id="rId6" Type="http://schemas.openxmlformats.org/officeDocument/2006/relationships/slide" Target="slides/slide1.xml"/><Relationship Id="rId18" Type="http://schemas.openxmlformats.org/officeDocument/2006/relationships/font" Target="fonts/MontserratMedium-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d87de352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d87de352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d86a69662_0_2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d86a69662_0_2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1200"/>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8d86a69662_0_3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8d86a69662_0_3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GB" sz="1200"/>
              <a:t>The digestive system is an organ system which allows us to absorb nutrients from food into the blood. Food passes through the digestive system and then reaches the small intestine. This is where nutrients are absorbed. </a:t>
            </a:r>
            <a:endParaRPr sz="1200"/>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8d86a69662_0_9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8d86a69662_0_9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sz="12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8" name="Shape 78"/>
        <p:cNvGrpSpPr/>
        <p:nvPr/>
      </p:nvGrpSpPr>
      <p:grpSpPr>
        <a:xfrm>
          <a:off x="0" y="0"/>
          <a:ext cx="0" cy="0"/>
          <a:chOff x="0" y="0"/>
          <a:chExt cx="0" cy="0"/>
        </a:xfrm>
      </p:grpSpPr>
      <p:sp>
        <p:nvSpPr>
          <p:cNvPr id="79" name="Google Shape;79;p14"/>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pH and Enzymes 1</a:t>
            </a:r>
            <a:endParaRPr>
              <a:solidFill>
                <a:srgbClr val="4B3241"/>
              </a:solidFill>
            </a:endParaRPr>
          </a:p>
          <a:p>
            <a:pPr indent="0" lvl="0" marL="0" marR="0" rtl="0" algn="l">
              <a:lnSpc>
                <a:spcPct val="115000"/>
              </a:lnSpc>
              <a:spcBef>
                <a:spcPts val="0"/>
              </a:spcBef>
              <a:spcAft>
                <a:spcPts val="0"/>
              </a:spcAft>
              <a:buNone/>
            </a:pPr>
            <a:r>
              <a:rPr lang="en-GB" sz="4000">
                <a:solidFill>
                  <a:srgbClr val="4B3241"/>
                </a:solidFill>
              </a:rPr>
              <a:t>(Downloadable student document)</a:t>
            </a:r>
            <a:endParaRPr sz="4000">
              <a:solidFill>
                <a:srgbClr val="4B3241"/>
              </a:solidFill>
            </a:endParaRPr>
          </a:p>
        </p:txBody>
      </p:sp>
      <p:sp>
        <p:nvSpPr>
          <p:cNvPr id="80" name="Google Shape;80;p14"/>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Combined Science - Biology - KS4</a:t>
            </a:r>
            <a:endParaRPr>
              <a:solidFill>
                <a:srgbClr val="4B3241"/>
              </a:solidFill>
            </a:endParaRPr>
          </a:p>
          <a:p>
            <a:pPr indent="0" lvl="0" marL="0" rtl="0" algn="l">
              <a:spcBef>
                <a:spcPts val="0"/>
              </a:spcBef>
              <a:spcAft>
                <a:spcPts val="0"/>
              </a:spcAft>
              <a:buNone/>
            </a:pPr>
            <a:r>
              <a:rPr lang="en-GB">
                <a:solidFill>
                  <a:srgbClr val="4B3241"/>
                </a:solidFill>
              </a:rPr>
              <a:t>Organisation</a:t>
            </a:r>
            <a:endParaRPr>
              <a:solidFill>
                <a:srgbClr val="4B3241"/>
              </a:solidFill>
            </a:endParaRPr>
          </a:p>
        </p:txBody>
      </p:sp>
      <p:sp>
        <p:nvSpPr>
          <p:cNvPr id="81" name="Google Shape;81;p14"/>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GB">
                <a:solidFill>
                  <a:srgbClr val="4B3241"/>
                </a:solidFill>
              </a:rPr>
              <a:t>Mr Humphries</a:t>
            </a:r>
            <a:endParaRPr>
              <a:solidFill>
                <a:srgbClr val="4B3241"/>
              </a:solidFill>
            </a:endParaRPr>
          </a:p>
        </p:txBody>
      </p:sp>
      <p:sp>
        <p:nvSpPr>
          <p:cNvPr id="82" name="Google Shape;82;p14"/>
          <p:cNvSpPr/>
          <p:nvPr/>
        </p:nvSpPr>
        <p:spPr>
          <a:xfrm>
            <a:off x="17237675" y="8692000"/>
            <a:ext cx="1050300" cy="1585200"/>
          </a:xfrm>
          <a:prstGeom prst="rect">
            <a:avLst/>
          </a:prstGeom>
          <a:solidFill>
            <a:srgbClr val="FFFFFF"/>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8" name="Google Shape;88;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1"/>
                </a:solidFill>
              </a:rPr>
              <a:t>Independent Task</a:t>
            </a:r>
            <a:endParaRPr>
              <a:solidFill>
                <a:schemeClr val="dk1"/>
              </a:solidFill>
            </a:endParaRPr>
          </a:p>
        </p:txBody>
      </p:sp>
      <p:sp>
        <p:nvSpPr>
          <p:cNvPr id="89" name="Google Shape;89;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0" name="Google Shape;90;p15"/>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Answer the questions:</a:t>
            </a:r>
            <a:endParaRPr sz="3500"/>
          </a:p>
          <a:p>
            <a:pPr indent="-450850" lvl="0" marL="457200" rtl="0" algn="l">
              <a:lnSpc>
                <a:spcPct val="100000"/>
              </a:lnSpc>
              <a:spcBef>
                <a:spcPts val="2000"/>
              </a:spcBef>
              <a:spcAft>
                <a:spcPts val="0"/>
              </a:spcAft>
              <a:buSzPts val="3500"/>
              <a:buAutoNum type="arabicPeriod"/>
            </a:pPr>
            <a:r>
              <a:rPr b="1" lang="en-GB" sz="3500"/>
              <a:t>How does increasing pH above the optimum affect enzyme activity?</a:t>
            </a:r>
            <a:endParaRPr b="1" sz="3500"/>
          </a:p>
          <a:p>
            <a:pPr indent="0" lvl="0" marL="457200" rtl="0" algn="l">
              <a:lnSpc>
                <a:spcPct val="100000"/>
              </a:lnSpc>
              <a:spcBef>
                <a:spcPts val="0"/>
              </a:spcBef>
              <a:spcAft>
                <a:spcPts val="0"/>
              </a:spcAft>
              <a:buNone/>
            </a:pPr>
            <a:r>
              <a:t/>
            </a:r>
            <a:endParaRPr b="1" sz="3500"/>
          </a:p>
          <a:p>
            <a:pPr indent="-450850" lvl="0" marL="457200" rtl="0" algn="l">
              <a:lnSpc>
                <a:spcPct val="100000"/>
              </a:lnSpc>
              <a:spcBef>
                <a:spcPts val="0"/>
              </a:spcBef>
              <a:spcAft>
                <a:spcPts val="0"/>
              </a:spcAft>
              <a:buSzPts val="3500"/>
              <a:buAutoNum type="arabicPeriod"/>
            </a:pPr>
            <a:r>
              <a:rPr b="1" lang="en-GB" sz="3500"/>
              <a:t>How does decreasing pH below the optimum affect enzyme activity?</a:t>
            </a:r>
            <a:endParaRPr b="1" sz="3500"/>
          </a:p>
          <a:p>
            <a:pPr indent="0" lvl="0" marL="457200" rtl="0" algn="l">
              <a:lnSpc>
                <a:spcPct val="100000"/>
              </a:lnSpc>
              <a:spcBef>
                <a:spcPts val="0"/>
              </a:spcBef>
              <a:spcAft>
                <a:spcPts val="0"/>
              </a:spcAft>
              <a:buNone/>
            </a:pPr>
            <a:r>
              <a:t/>
            </a:r>
            <a:endParaRPr b="1" sz="3500"/>
          </a:p>
          <a:p>
            <a:pPr indent="-450850" lvl="0" marL="457200" rtl="0" algn="l">
              <a:lnSpc>
                <a:spcPct val="100000"/>
              </a:lnSpc>
              <a:spcBef>
                <a:spcPts val="0"/>
              </a:spcBef>
              <a:spcAft>
                <a:spcPts val="0"/>
              </a:spcAft>
              <a:buSzPts val="3500"/>
              <a:buAutoNum type="arabicPeriod"/>
            </a:pPr>
            <a:r>
              <a:rPr b="1" lang="en-GB" sz="3500"/>
              <a:t>What is the pH when enzyme activity is highest called?</a:t>
            </a:r>
            <a:endParaRPr b="1" sz="3500"/>
          </a:p>
          <a:p>
            <a:pPr indent="0" lvl="0" marL="1828800" rtl="0" algn="l">
              <a:spcBef>
                <a:spcPts val="0"/>
              </a:spcBef>
              <a:spcAft>
                <a:spcPts val="0"/>
              </a:spcAft>
              <a:buNone/>
            </a:pPr>
            <a:r>
              <a:t/>
            </a:r>
            <a:endParaRPr/>
          </a:p>
          <a:p>
            <a:pPr indent="0" lvl="0" marL="0" rtl="0" algn="l">
              <a:spcBef>
                <a:spcPts val="2000"/>
              </a:spcBef>
              <a:spcAft>
                <a:spcPts val="2000"/>
              </a:spcAft>
              <a:buNone/>
            </a:pPr>
            <a:r>
              <a:t/>
            </a:r>
            <a:endParaRPr sz="2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6" name="Google Shape;96;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1"/>
                </a:solidFill>
              </a:rPr>
              <a:t>Independent Task</a:t>
            </a:r>
            <a:endParaRPr>
              <a:solidFill>
                <a:schemeClr val="dk1"/>
              </a:solidFill>
            </a:endParaRPr>
          </a:p>
        </p:txBody>
      </p:sp>
      <p:sp>
        <p:nvSpPr>
          <p:cNvPr id="97" name="Google Shape;97;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8" name="Google Shape;98;p16"/>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Answer the questions:</a:t>
            </a:r>
            <a:endParaRPr sz="3500"/>
          </a:p>
          <a:p>
            <a:pPr indent="0" lvl="0" marL="0" rtl="0" algn="l">
              <a:lnSpc>
                <a:spcPct val="100000"/>
              </a:lnSpc>
              <a:spcBef>
                <a:spcPts val="2000"/>
              </a:spcBef>
              <a:spcAft>
                <a:spcPts val="0"/>
              </a:spcAft>
              <a:buNone/>
            </a:pPr>
            <a:r>
              <a:rPr b="1" lang="en-GB" sz="3500"/>
              <a:t>Raheem</a:t>
            </a:r>
            <a:r>
              <a:rPr b="1" lang="en-GB" sz="3500"/>
              <a:t> wants to investigate how the pH of a buffer solution affects enzyme activity</a:t>
            </a:r>
            <a:br>
              <a:rPr b="1" lang="en-GB" sz="3500"/>
            </a:br>
            <a:endParaRPr b="1" sz="3500"/>
          </a:p>
          <a:p>
            <a:pPr indent="-450850" lvl="0" marL="457200" rtl="0" algn="l">
              <a:spcBef>
                <a:spcPts val="0"/>
              </a:spcBef>
              <a:spcAft>
                <a:spcPts val="0"/>
              </a:spcAft>
              <a:buSzPts val="3500"/>
              <a:buAutoNum type="arabicPeriod"/>
            </a:pPr>
            <a:r>
              <a:rPr b="1" lang="en-GB" sz="3500"/>
              <a:t>What is the independent variable in this investigation?</a:t>
            </a:r>
            <a:endParaRPr b="1" sz="3500"/>
          </a:p>
          <a:p>
            <a:pPr indent="-450850" lvl="0" marL="457200" rtl="0" algn="l">
              <a:spcBef>
                <a:spcPts val="0"/>
              </a:spcBef>
              <a:spcAft>
                <a:spcPts val="0"/>
              </a:spcAft>
              <a:buSzPts val="3500"/>
              <a:buAutoNum type="arabicPeriod"/>
            </a:pPr>
            <a:r>
              <a:rPr b="1" lang="en-GB" sz="3500"/>
              <a:t>What is the dependent variable in this investigation?</a:t>
            </a:r>
            <a:endParaRPr b="1" sz="3500"/>
          </a:p>
          <a:p>
            <a:pPr indent="-450850" lvl="0" marL="457200" rtl="0" algn="l">
              <a:spcBef>
                <a:spcPts val="0"/>
              </a:spcBef>
              <a:spcAft>
                <a:spcPts val="0"/>
              </a:spcAft>
              <a:buSzPts val="3500"/>
              <a:buAutoNum type="arabicPeriod"/>
            </a:pPr>
            <a:r>
              <a:rPr b="1" lang="en-GB" sz="3500"/>
              <a:t>Give two control variables for this investigation</a:t>
            </a:r>
            <a:endParaRPr b="1" sz="3500"/>
          </a:p>
          <a:p>
            <a:pPr indent="0" lvl="0" marL="1828800" rtl="0" algn="l">
              <a:spcBef>
                <a:spcPts val="2000"/>
              </a:spcBef>
              <a:spcAft>
                <a:spcPts val="0"/>
              </a:spcAft>
              <a:buNone/>
            </a:pPr>
            <a:r>
              <a:t/>
            </a:r>
            <a:endParaRPr/>
          </a:p>
          <a:p>
            <a:pPr indent="0" lvl="0" marL="0" rtl="0" algn="l">
              <a:spcBef>
                <a:spcPts val="2000"/>
              </a:spcBef>
              <a:spcAft>
                <a:spcPts val="2000"/>
              </a:spcAft>
              <a:buNone/>
            </a:pPr>
            <a:r>
              <a:t/>
            </a: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4" name="Google Shape;104;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1"/>
                </a:solidFill>
              </a:rPr>
              <a:t>Independent Task</a:t>
            </a:r>
            <a:endParaRPr>
              <a:solidFill>
                <a:schemeClr val="dk1"/>
              </a:solidFill>
            </a:endParaRPr>
          </a:p>
        </p:txBody>
      </p:sp>
      <p:sp>
        <p:nvSpPr>
          <p:cNvPr id="105" name="Google Shape;105;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6" name="Google Shape;106;p17"/>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Write down the steps in the correct order.</a:t>
            </a:r>
            <a:endParaRPr sz="3500"/>
          </a:p>
          <a:p>
            <a:pPr indent="-431800" lvl="0" marL="457200" rtl="0" algn="l">
              <a:lnSpc>
                <a:spcPct val="100000"/>
              </a:lnSpc>
              <a:spcBef>
                <a:spcPts val="2000"/>
              </a:spcBef>
              <a:spcAft>
                <a:spcPts val="0"/>
              </a:spcAft>
              <a:buSzPts val="3200"/>
              <a:buChar char="●"/>
            </a:pPr>
            <a:r>
              <a:rPr b="1" lang="en-GB"/>
              <a:t>Repeat steps 1-6 with pH 6, pH7, pH8 and pH 9 buffer solutions</a:t>
            </a:r>
            <a:endParaRPr b="1"/>
          </a:p>
          <a:p>
            <a:pPr indent="-431800" lvl="0" marL="457200" rtl="0" algn="l">
              <a:lnSpc>
                <a:spcPct val="100000"/>
              </a:lnSpc>
              <a:spcBef>
                <a:spcPts val="0"/>
              </a:spcBef>
              <a:spcAft>
                <a:spcPts val="0"/>
              </a:spcAft>
              <a:buSzPts val="3200"/>
              <a:buChar char="●"/>
            </a:pPr>
            <a:r>
              <a:rPr b="1" lang="en-GB"/>
              <a:t>Place 2cm</a:t>
            </a:r>
            <a:r>
              <a:rPr b="1" baseline="30000" lang="en-GB"/>
              <a:t>3</a:t>
            </a:r>
            <a:r>
              <a:rPr b="1" lang="en-GB"/>
              <a:t> of amylase, starch and pH 5 buffer solution in 3 different test tubes and place in a water bath for 10 minutes.</a:t>
            </a:r>
            <a:endParaRPr b="1"/>
          </a:p>
          <a:p>
            <a:pPr indent="-431800" lvl="0" marL="457200" rtl="0" algn="l">
              <a:lnSpc>
                <a:spcPct val="100000"/>
              </a:lnSpc>
              <a:spcBef>
                <a:spcPts val="0"/>
              </a:spcBef>
              <a:spcAft>
                <a:spcPts val="0"/>
              </a:spcAft>
              <a:buSzPts val="3200"/>
              <a:buChar char="●"/>
            </a:pPr>
            <a:r>
              <a:rPr b="1" lang="en-GB"/>
              <a:t>Add one drop of iodine to each spotting well</a:t>
            </a:r>
            <a:endParaRPr b="1"/>
          </a:p>
          <a:p>
            <a:pPr indent="-431800" lvl="0" marL="457200" rtl="0" algn="l">
              <a:lnSpc>
                <a:spcPct val="100000"/>
              </a:lnSpc>
              <a:spcBef>
                <a:spcPts val="0"/>
              </a:spcBef>
              <a:spcAft>
                <a:spcPts val="0"/>
              </a:spcAft>
              <a:buSzPts val="3200"/>
              <a:buChar char="●"/>
            </a:pPr>
            <a:r>
              <a:rPr b="1" lang="en-GB"/>
              <a:t>Use a stirring rod to transfer the solution to an iodine well every 30 seconds.</a:t>
            </a:r>
            <a:endParaRPr b="1"/>
          </a:p>
          <a:p>
            <a:pPr indent="-431800" lvl="0" marL="457200" rtl="0" algn="l">
              <a:lnSpc>
                <a:spcPct val="100000"/>
              </a:lnSpc>
              <a:spcBef>
                <a:spcPts val="0"/>
              </a:spcBef>
              <a:spcAft>
                <a:spcPts val="0"/>
              </a:spcAft>
              <a:buSzPts val="3200"/>
              <a:buChar char="●"/>
            </a:pPr>
            <a:r>
              <a:rPr b="1" lang="en-GB"/>
              <a:t>Record the time at which the iodine no longer changes colour.</a:t>
            </a:r>
            <a:endParaRPr b="1"/>
          </a:p>
          <a:p>
            <a:pPr indent="-431800" lvl="0" marL="457200" rtl="0" algn="l">
              <a:lnSpc>
                <a:spcPct val="100000"/>
              </a:lnSpc>
              <a:spcBef>
                <a:spcPts val="0"/>
              </a:spcBef>
              <a:spcAft>
                <a:spcPts val="0"/>
              </a:spcAft>
              <a:buSzPts val="3200"/>
              <a:buChar char="●"/>
            </a:pPr>
            <a:r>
              <a:rPr b="1" lang="en-GB"/>
              <a:t>Add all the test tubes together and start a stopwatch</a:t>
            </a:r>
            <a:endParaRPr b="1"/>
          </a:p>
          <a:p>
            <a:pPr indent="0" lvl="0" marL="914400" rtl="0" algn="l">
              <a:lnSpc>
                <a:spcPct val="100000"/>
              </a:lnSpc>
              <a:spcBef>
                <a:spcPts val="0"/>
              </a:spcBef>
              <a:spcAft>
                <a:spcPts val="0"/>
              </a:spcAft>
              <a:buNone/>
            </a:pPr>
            <a:r>
              <a:t/>
            </a:r>
            <a:endParaRPr b="1"/>
          </a:p>
          <a:p>
            <a:pPr indent="0" lvl="0" marL="914400" rtl="0" algn="l">
              <a:lnSpc>
                <a:spcPct val="100000"/>
              </a:lnSpc>
              <a:spcBef>
                <a:spcPts val="0"/>
              </a:spcBef>
              <a:spcAft>
                <a:spcPts val="0"/>
              </a:spcAft>
              <a:buNone/>
            </a:pPr>
            <a:r>
              <a:t/>
            </a:r>
            <a:endParaRPr/>
          </a:p>
          <a:p>
            <a:pPr indent="0" lvl="0" marL="914400" rtl="0" algn="l">
              <a:lnSpc>
                <a:spcPct val="100000"/>
              </a:lnSpc>
              <a:spcBef>
                <a:spcPts val="0"/>
              </a:spcBef>
              <a:spcAft>
                <a:spcPts val="0"/>
              </a:spcAft>
              <a:buNone/>
            </a:pPr>
            <a:r>
              <a:t/>
            </a:r>
            <a:endParaRPr/>
          </a:p>
          <a:p>
            <a:pPr indent="0" lvl="0" marL="914400" rtl="0" algn="l">
              <a:lnSpc>
                <a:spcPct val="100000"/>
              </a:lnSpc>
              <a:spcBef>
                <a:spcPts val="0"/>
              </a:spcBef>
              <a:spcAft>
                <a:spcPts val="0"/>
              </a:spcAft>
              <a:buNone/>
            </a:pPr>
            <a:r>
              <a:t/>
            </a:r>
            <a:endParaRPr/>
          </a:p>
          <a:p>
            <a:pPr indent="0" lvl="0" marL="914400" rtl="0" algn="l">
              <a:lnSpc>
                <a:spcPct val="100000"/>
              </a:lnSpc>
              <a:spcBef>
                <a:spcPts val="0"/>
              </a:spcBef>
              <a:spcAft>
                <a:spcPts val="0"/>
              </a:spcAft>
              <a:buNone/>
            </a:pPr>
            <a:r>
              <a:t/>
            </a:r>
            <a:endParaRPr/>
          </a:p>
          <a:p>
            <a:pPr indent="0" lvl="0" marL="0" rtl="0" algn="l">
              <a:spcBef>
                <a:spcPts val="0"/>
              </a:spcBef>
              <a:spcAft>
                <a:spcPts val="2000"/>
              </a:spcAft>
              <a:buNone/>
            </a:pPr>
            <a:r>
              <a:t/>
            </a:r>
            <a:endParaRPr sz="2800"/>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