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CAAA72-EA4D-42ED-9824-168F19B47168}">
  <a:tblStyle styleId="{03CAAA72-EA4D-42ED-9824-168F19B471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3b8739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3b8739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73b8739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73b8739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73b87395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73b8739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3b87395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73b8739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3b87395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3b87395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73b87395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73b87395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599975"/>
            <a:ext cx="8226000" cy="26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Decimals and measures: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Convert between standard units of length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Mathematics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417425" y="1011725"/>
            <a:ext cx="3268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Complete the table 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1676400" y="207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{03CAAA72-EA4D-42ED-9824-168F19B47168}</a:tableStyleId>
              </a:tblPr>
              <a:tblGrid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</a:t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</a:t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530</a:t>
                      </a:r>
                      <a:endParaRPr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0" name="Google Shape;90;p15"/>
          <p:cNvSpPr/>
          <p:nvPr/>
        </p:nvSpPr>
        <p:spPr>
          <a:xfrm>
            <a:off x="2391350" y="1719225"/>
            <a:ext cx="1358400" cy="2760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4054800" y="1719225"/>
            <a:ext cx="1358400" cy="2760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5565600" y="1680600"/>
            <a:ext cx="1358400" cy="2760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2822900" y="1346925"/>
            <a:ext cx="5661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x10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4423050" y="1346925"/>
            <a:ext cx="6219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x100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898475" y="1346925"/>
            <a:ext cx="9078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x1000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2</a:t>
            </a:r>
            <a:endParaRPr/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487850" y="2504250"/>
            <a:ext cx="14364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1 m</a:t>
            </a:r>
            <a:endParaRPr sz="30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392575" y="2504250"/>
            <a:ext cx="16848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100 cm</a:t>
            </a:r>
            <a:endParaRPr sz="30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6545700" y="2504250"/>
            <a:ext cx="212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1000 mm</a:t>
            </a:r>
            <a:endParaRPr sz="30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1077600" y="2148250"/>
            <a:ext cx="3191700" cy="576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46C7E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2216500" y="2086700"/>
            <a:ext cx="883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x 100</a:t>
            </a:r>
            <a:endParaRPr sz="16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2231550" y="2719050"/>
            <a:ext cx="883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sz="25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369638" y="2719050"/>
            <a:ext cx="883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sz="25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4419625" y="2148250"/>
            <a:ext cx="3191700" cy="576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46C7E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5573575" y="2086700"/>
            <a:ext cx="883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x 10</a:t>
            </a:r>
            <a:endParaRPr sz="16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/>
          <p:nvPr/>
        </p:nvSpPr>
        <p:spPr>
          <a:xfrm flipH="1" rot="10800000">
            <a:off x="856650" y="1146525"/>
            <a:ext cx="7414800" cy="1221600"/>
          </a:xfrm>
          <a:prstGeom prst="curvedUpArrow">
            <a:avLst>
              <a:gd fmla="val 9987" name="adj1"/>
              <a:gd fmla="val 50000" name="adj2"/>
              <a:gd fmla="val 21013" name="adj3"/>
            </a:avLst>
          </a:prstGeom>
          <a:solidFill>
            <a:srgbClr val="46C7E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3977725" y="1161050"/>
            <a:ext cx="883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x 1000</a:t>
            </a:r>
            <a:endParaRPr sz="16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/>
          <p:nvPr/>
        </p:nvSpPr>
        <p:spPr>
          <a:xfrm flipH="1">
            <a:off x="4551625" y="3265325"/>
            <a:ext cx="2982900" cy="5157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786EC8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 flipH="1">
            <a:off x="1077600" y="3265325"/>
            <a:ext cx="2982900" cy="5157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786EC8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5661900" y="3351400"/>
            <a:ext cx="883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A9B23"/>
                </a:solidFill>
                <a:latin typeface="Montserrat"/>
                <a:ea typeface="Montserrat"/>
                <a:cs typeface="Montserrat"/>
                <a:sym typeface="Montserrat"/>
              </a:rPr>
              <a:t>÷ 10</a:t>
            </a:r>
            <a:endParaRPr sz="1600">
              <a:solidFill>
                <a:srgbClr val="FA9B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2216513" y="3351400"/>
            <a:ext cx="883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A9B23"/>
                </a:solidFill>
                <a:latin typeface="Montserrat"/>
                <a:ea typeface="Montserrat"/>
                <a:cs typeface="Montserrat"/>
                <a:sym typeface="Montserrat"/>
              </a:rPr>
              <a:t>÷ 100</a:t>
            </a:r>
            <a:endParaRPr sz="1600">
              <a:solidFill>
                <a:srgbClr val="FA9B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6"/>
          <p:cNvSpPr/>
          <p:nvPr/>
        </p:nvSpPr>
        <p:spPr>
          <a:xfrm flipH="1">
            <a:off x="697075" y="3471300"/>
            <a:ext cx="7363200" cy="1046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786EC8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4122138" y="4068475"/>
            <a:ext cx="883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A9B23"/>
                </a:solidFill>
                <a:latin typeface="Montserrat"/>
                <a:ea typeface="Montserrat"/>
                <a:cs typeface="Montserrat"/>
                <a:sym typeface="Montserrat"/>
              </a:rPr>
              <a:t>÷ 1000</a:t>
            </a:r>
            <a:endParaRPr sz="1600">
              <a:solidFill>
                <a:srgbClr val="FA9B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381150" y="948800"/>
            <a:ext cx="24549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Fill in the gaps.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4259125" y="1287650"/>
            <a:ext cx="573000" cy="26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2572025" y="2242350"/>
            <a:ext cx="573000" cy="26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2572025" y="3442650"/>
            <a:ext cx="573000" cy="26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4410000" y="4191925"/>
            <a:ext cx="573000" cy="26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6062300" y="3442650"/>
            <a:ext cx="573000" cy="26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5972700" y="2242350"/>
            <a:ext cx="573000" cy="26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3</a:t>
            </a:r>
            <a:endParaRPr/>
          </a:p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850" y="1555449"/>
            <a:ext cx="6802300" cy="27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417425" y="1011725"/>
            <a:ext cx="3268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Match the equivalent measures.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684625" y="484175"/>
            <a:ext cx="3268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Is there an odd one out?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4</a:t>
            </a:r>
            <a:endParaRPr/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367900" y="1054175"/>
            <a:ext cx="8277600" cy="29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367900" y="1018800"/>
            <a:ext cx="41106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 distance from Cambridge to Oxford is 135 km. 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 distance from Edinburgh to Glasgow is 75 km. 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How much further is it from Cambridge to Oxford than Edinburgh to Glasgow? 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Give your answer in metres.   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5</a:t>
            </a:r>
            <a:endParaRPr/>
          </a:p>
        </p:txBody>
      </p:sp>
      <p:sp>
        <p:nvSpPr>
          <p:cNvPr id="149" name="Google Shape;14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3700" y="357500"/>
            <a:ext cx="1566175" cy="21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403275" y="1018800"/>
            <a:ext cx="6537300" cy="3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As part of my training for a 10k race in July, I have been increasing the amount I run each day over the last week. 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 Monday, I ran 4.65 km. Each day I added 375 m to that distance. 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How far did I run on Sunday in kilometres?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