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10287000" cx="18288000"/>
  <p:notesSz cx="6858000" cy="9144000"/>
  <p:embeddedFontLst>
    <p:embeddedFont>
      <p:font typeface="Montserrat SemiBold"/>
      <p:regular r:id="rId16"/>
      <p:bold r:id="rId17"/>
      <p:italic r:id="rId18"/>
      <p:boldItalic r:id="rId19"/>
    </p:embeddedFont>
    <p:embeddedFont>
      <p:font typeface="Montserrat"/>
      <p:regular r:id="rId20"/>
      <p:bold r:id="rId21"/>
      <p:italic r:id="rId22"/>
      <p:boldItalic r:id="rId23"/>
    </p:embeddedFont>
    <p:embeddedFont>
      <p:font typeface="Montserrat Medium"/>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regular.fntdata"/><Relationship Id="rId22" Type="http://schemas.openxmlformats.org/officeDocument/2006/relationships/font" Target="fonts/Montserrat-italic.fntdata"/><Relationship Id="rId21" Type="http://schemas.openxmlformats.org/officeDocument/2006/relationships/font" Target="fonts/Montserrat-bold.fntdata"/><Relationship Id="rId24" Type="http://schemas.openxmlformats.org/officeDocument/2006/relationships/font" Target="fonts/MontserratMedium-regular.fntdata"/><Relationship Id="rId23" Type="http://schemas.openxmlformats.org/officeDocument/2006/relationships/font" Target="fonts/Montserrat-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ontserratMedium-italic.fntdata"/><Relationship Id="rId25" Type="http://schemas.openxmlformats.org/officeDocument/2006/relationships/font" Target="fonts/MontserratMedium-bold.fntdata"/><Relationship Id="rId27" Type="http://schemas.openxmlformats.org/officeDocument/2006/relationships/font" Target="fonts/MontserratMedium-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MontserratSemiBold-bold.fntdata"/><Relationship Id="rId16" Type="http://schemas.openxmlformats.org/officeDocument/2006/relationships/font" Target="fonts/MontserratSemiBold-regular.fntdata"/><Relationship Id="rId19" Type="http://schemas.openxmlformats.org/officeDocument/2006/relationships/font" Target="fonts/MontserratSemiBold-boldItalic.fntdata"/><Relationship Id="rId18" Type="http://schemas.openxmlformats.org/officeDocument/2006/relationships/font" Target="fonts/MontserratSemi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8ebd47924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8ebd47924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8ebd479248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8ebd479248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8ebd479248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8ebd479248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8ebd479248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8ebd479248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8ebd479248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8ebd479248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8ebd479248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8ebd479248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8ebd479248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8ebd479248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8ebd479248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8ebd479248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8ebd479248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8ebd479248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8ebd479248_0_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8ebd479248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8ebd479248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8ebd479248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3.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78" name="Shape 78"/>
        <p:cNvGrpSpPr/>
        <p:nvPr/>
      </p:nvGrpSpPr>
      <p:grpSpPr>
        <a:xfrm>
          <a:off x="0" y="0"/>
          <a:ext cx="0" cy="0"/>
          <a:chOff x="0" y="0"/>
          <a:chExt cx="0" cy="0"/>
        </a:xfrm>
      </p:grpSpPr>
      <p:sp>
        <p:nvSpPr>
          <p:cNvPr id="79" name="Google Shape;79;p1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The Armistice, 1918</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p:txBody>
      </p:sp>
      <p:sp>
        <p:nvSpPr>
          <p:cNvPr id="80" name="Google Shape;80;p1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4B3241"/>
                </a:solidFill>
              </a:rPr>
              <a:t>History</a:t>
            </a:r>
            <a:endParaRPr>
              <a:solidFill>
                <a:srgbClr val="4B3241"/>
              </a:solidFill>
            </a:endParaRPr>
          </a:p>
          <a:p>
            <a:pPr indent="0" lvl="0" marL="0" rtl="0" algn="l">
              <a:spcBef>
                <a:spcPts val="2000"/>
              </a:spcBef>
              <a:spcAft>
                <a:spcPts val="2000"/>
              </a:spcAft>
              <a:buNone/>
            </a:pPr>
            <a:r>
              <a:rPr lang="en-GB">
                <a:solidFill>
                  <a:srgbClr val="4B3241"/>
                </a:solidFill>
              </a:rPr>
              <a:t>Lesson 4 of an enquiry of 4 lessons</a:t>
            </a:r>
            <a:endParaRPr>
              <a:solidFill>
                <a:srgbClr val="4B3241"/>
              </a:solidFill>
            </a:endParaRPr>
          </a:p>
        </p:txBody>
      </p:sp>
      <p:sp>
        <p:nvSpPr>
          <p:cNvPr id="81" name="Google Shape;81;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solidFill>
                  <a:srgbClr val="4B3241"/>
                </a:solidFill>
              </a:rPr>
              <a:t>Ms Barnett</a:t>
            </a:r>
            <a:endParaRPr>
              <a:solidFill>
                <a:srgbClr val="4B3241"/>
              </a:solidFill>
            </a:endParaRPr>
          </a:p>
        </p:txBody>
      </p:sp>
      <p:sp>
        <p:nvSpPr>
          <p:cNvPr id="82" name="Google Shape;82;p14"/>
          <p:cNvSpPr txBox="1"/>
          <p:nvPr/>
        </p:nvSpPr>
        <p:spPr>
          <a:xfrm>
            <a:off x="699325" y="4784650"/>
            <a:ext cx="16452000" cy="15852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3600">
                <a:latin typeface="Montserrat"/>
                <a:ea typeface="Montserrat"/>
                <a:cs typeface="Montserrat"/>
                <a:sym typeface="Montserrat"/>
              </a:rPr>
              <a:t>Enquiry: Why did WWI end in November 1918?</a:t>
            </a:r>
            <a:endParaRPr sz="3600">
              <a:latin typeface="Montserrat"/>
              <a:ea typeface="Montserrat"/>
              <a:cs typeface="Montserrat"/>
              <a:sym typeface="Montserrat"/>
            </a:endParaRPr>
          </a:p>
        </p:txBody>
      </p:sp>
      <p:sp>
        <p:nvSpPr>
          <p:cNvPr id="83" name="Google Shape;83;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3"/>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53" name="Google Shape;153;p23"/>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Glossary</a:t>
            </a:r>
            <a:endParaRPr>
              <a:solidFill>
                <a:schemeClr val="dk2"/>
              </a:solidFill>
            </a:endParaRPr>
          </a:p>
        </p:txBody>
      </p:sp>
      <p:sp>
        <p:nvSpPr>
          <p:cNvPr id="154" name="Google Shape;154;p23"/>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b="1" lang="en-GB" sz="3400"/>
              <a:t>A</a:t>
            </a:r>
            <a:r>
              <a:rPr b="1" lang="en-GB" sz="3400"/>
              <a:t>bdicated - </a:t>
            </a:r>
            <a:r>
              <a:rPr lang="en-GB" sz="3400"/>
              <a:t>to choose to stop ruling the country you are in charge of.</a:t>
            </a:r>
            <a:endParaRPr sz="3400"/>
          </a:p>
          <a:p>
            <a:pPr indent="0" lvl="0" marL="0" rtl="0" algn="l">
              <a:spcBef>
                <a:spcPts val="2000"/>
              </a:spcBef>
              <a:spcAft>
                <a:spcPts val="0"/>
              </a:spcAft>
              <a:buNone/>
            </a:pPr>
            <a:r>
              <a:rPr b="1" lang="en-GB" sz="3400"/>
              <a:t>A</a:t>
            </a:r>
            <a:r>
              <a:rPr b="1" lang="en-GB" sz="3400"/>
              <a:t>rmaments - </a:t>
            </a:r>
            <a:r>
              <a:rPr lang="en-GB" sz="3400"/>
              <a:t>military weapons and equipment.</a:t>
            </a:r>
            <a:endParaRPr sz="3500"/>
          </a:p>
          <a:p>
            <a:pPr indent="0" lvl="0" marL="0" rtl="0" algn="l">
              <a:spcBef>
                <a:spcPts val="2000"/>
              </a:spcBef>
              <a:spcAft>
                <a:spcPts val="0"/>
              </a:spcAft>
              <a:buNone/>
            </a:pPr>
            <a:r>
              <a:rPr b="1" lang="en-GB" sz="3500"/>
              <a:t>A</a:t>
            </a:r>
            <a:r>
              <a:rPr b="1" lang="en-GB" sz="3500"/>
              <a:t>rmistice - </a:t>
            </a:r>
            <a:r>
              <a:rPr lang="en-GB" sz="3500"/>
              <a:t>an agreement between two countries to stop fighting.</a:t>
            </a:r>
            <a:endParaRPr sz="3500"/>
          </a:p>
          <a:p>
            <a:pPr indent="0" lvl="0" marL="0" rtl="0" algn="l">
              <a:spcBef>
                <a:spcPts val="2000"/>
              </a:spcBef>
              <a:spcAft>
                <a:spcPts val="0"/>
              </a:spcAft>
              <a:buNone/>
            </a:pPr>
            <a:r>
              <a:rPr b="1" lang="en-GB" sz="3500"/>
              <a:t>Hindenburg Line</a:t>
            </a:r>
            <a:r>
              <a:rPr b="1" lang="en-GB" sz="3500"/>
              <a:t> - </a:t>
            </a:r>
            <a:r>
              <a:rPr lang="en-GB" sz="3500"/>
              <a:t>German defensive line 8 miles back from the front.</a:t>
            </a:r>
            <a:endParaRPr sz="3500"/>
          </a:p>
          <a:p>
            <a:pPr indent="0" lvl="0" marL="0" rtl="0" algn="l">
              <a:spcBef>
                <a:spcPts val="2000"/>
              </a:spcBef>
              <a:spcAft>
                <a:spcPts val="0"/>
              </a:spcAft>
              <a:buNone/>
            </a:pPr>
            <a:r>
              <a:rPr b="1" lang="en-GB" sz="3400"/>
              <a:t>Hostilities - </a:t>
            </a:r>
            <a:r>
              <a:rPr lang="en-GB" sz="3400"/>
              <a:t>fighting in a war.</a:t>
            </a:r>
            <a:endParaRPr sz="3500"/>
          </a:p>
          <a:p>
            <a:pPr indent="0" lvl="0" marL="0" rtl="0" algn="l">
              <a:spcBef>
                <a:spcPts val="2000"/>
              </a:spcBef>
              <a:spcAft>
                <a:spcPts val="2000"/>
              </a:spcAft>
              <a:buNone/>
            </a:pPr>
            <a:r>
              <a:rPr b="1" lang="en-GB" sz="3500"/>
              <a:t>M</a:t>
            </a:r>
            <a:r>
              <a:rPr b="1" lang="en-GB" sz="3500"/>
              <a:t>utinied - </a:t>
            </a:r>
            <a:r>
              <a:rPr lang="en-GB" sz="3500"/>
              <a:t>an occasion when a group of people, especially soldiers or sailors, refuses to obey orders. </a:t>
            </a:r>
            <a:endParaRPr sz="3400"/>
          </a:p>
        </p:txBody>
      </p:sp>
      <p:sp>
        <p:nvSpPr>
          <p:cNvPr id="155" name="Google Shape;155;p2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4"/>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61" name="Google Shape;161;p2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Questions</a:t>
            </a:r>
            <a:endParaRPr>
              <a:solidFill>
                <a:schemeClr val="dk2"/>
              </a:solidFill>
            </a:endParaRPr>
          </a:p>
        </p:txBody>
      </p:sp>
      <p:sp>
        <p:nvSpPr>
          <p:cNvPr id="162" name="Google Shape;162;p2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444500" lvl="0" marL="457200" rtl="0" algn="l">
              <a:spcBef>
                <a:spcPts val="0"/>
              </a:spcBef>
              <a:spcAft>
                <a:spcPts val="0"/>
              </a:spcAft>
              <a:buSzPts val="3400"/>
              <a:buAutoNum type="arabicPeriod"/>
            </a:pPr>
            <a:r>
              <a:rPr lang="en-GB" sz="3400"/>
              <a:t>When did the Allied push back (the Hundred Days) begin?</a:t>
            </a:r>
            <a:endParaRPr sz="3400"/>
          </a:p>
          <a:p>
            <a:pPr indent="-444500" lvl="0" marL="457200" rtl="0" algn="l">
              <a:spcBef>
                <a:spcPts val="0"/>
              </a:spcBef>
              <a:spcAft>
                <a:spcPts val="0"/>
              </a:spcAft>
              <a:buSzPts val="3400"/>
              <a:buAutoNum type="arabicPeriod"/>
            </a:pPr>
            <a:r>
              <a:rPr lang="en-GB" sz="3400"/>
              <a:t>Why did the German government come under pressure from the military leaders to end the war?</a:t>
            </a:r>
            <a:endParaRPr sz="3400"/>
          </a:p>
          <a:p>
            <a:pPr indent="-444500" lvl="0" marL="457200" rtl="0" algn="l">
              <a:spcBef>
                <a:spcPts val="0"/>
              </a:spcBef>
              <a:spcAft>
                <a:spcPts val="0"/>
              </a:spcAft>
              <a:buSzPts val="3400"/>
              <a:buAutoNum type="arabicPeriod"/>
            </a:pPr>
            <a:r>
              <a:rPr lang="en-GB" sz="3400"/>
              <a:t>Why did Germany look close to collapse by the 10th November 1918? </a:t>
            </a:r>
            <a:endParaRPr sz="3400"/>
          </a:p>
          <a:p>
            <a:pPr indent="-444500" lvl="0" marL="457200" rtl="0" algn="l">
              <a:spcBef>
                <a:spcPts val="0"/>
              </a:spcBef>
              <a:spcAft>
                <a:spcPts val="0"/>
              </a:spcAft>
              <a:buSzPts val="3400"/>
              <a:buAutoNum type="arabicPeriod"/>
            </a:pPr>
            <a:r>
              <a:rPr lang="en-GB" sz="3400"/>
              <a:t>When was the armistice agreed and when did it begin? </a:t>
            </a:r>
            <a:endParaRPr sz="3400"/>
          </a:p>
          <a:p>
            <a:pPr indent="-444500" lvl="0" marL="457200" rtl="0" algn="l">
              <a:spcBef>
                <a:spcPts val="0"/>
              </a:spcBef>
              <a:spcAft>
                <a:spcPts val="0"/>
              </a:spcAft>
              <a:buSzPts val="3400"/>
              <a:buAutoNum type="arabicPeriod"/>
            </a:pPr>
            <a:r>
              <a:rPr lang="en-GB" sz="3400">
                <a:solidFill>
                  <a:srgbClr val="3C4043"/>
                </a:solidFill>
                <a:highlight>
                  <a:srgbClr val="FFFFFF"/>
                </a:highlight>
              </a:rPr>
              <a:t>According to the worksheet, what three factors can help explain the end of WWI?</a:t>
            </a:r>
            <a:endParaRPr sz="3400"/>
          </a:p>
        </p:txBody>
      </p:sp>
      <p:sp>
        <p:nvSpPr>
          <p:cNvPr id="163" name="Google Shape;163;p2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5"/>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89" name="Google Shape;89;p15"/>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1918 - The Hundred Days</a:t>
            </a:r>
            <a:endParaRPr>
              <a:solidFill>
                <a:schemeClr val="dk2"/>
              </a:solidFill>
            </a:endParaRPr>
          </a:p>
        </p:txBody>
      </p:sp>
      <p:sp>
        <p:nvSpPr>
          <p:cNvPr id="90" name="Google Shape;90;p15"/>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In August 1918 the Allied Forces began to push back the German troops. The Allies had the advantage because the British and French armies were now supported by fresh American soldiers and resources. The American resources combined with the British and French experience of fighting on the Western Front since 1914  meant the Allies could push back the German advances made during the Spring Offensive. </a:t>
            </a:r>
            <a:endParaRPr sz="3500"/>
          </a:p>
          <a:p>
            <a:pPr indent="0" lvl="0" marL="0" rtl="0" algn="l">
              <a:spcBef>
                <a:spcPts val="2000"/>
              </a:spcBef>
              <a:spcAft>
                <a:spcPts val="2000"/>
              </a:spcAft>
              <a:buNone/>
            </a:pPr>
            <a:r>
              <a:rPr lang="en-GB" sz="3500"/>
              <a:t>This combination of experience and fresh resources proved devastating. It appeared to only be a matter of time until the Germans were defeated. </a:t>
            </a:r>
            <a:endParaRPr sz="3500"/>
          </a:p>
        </p:txBody>
      </p:sp>
      <p:sp>
        <p:nvSpPr>
          <p:cNvPr id="91" name="Google Shape;91;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6"/>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97" name="Google Shape;97;p16"/>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1918 - The Push Back</a:t>
            </a:r>
            <a:endParaRPr>
              <a:solidFill>
                <a:schemeClr val="dk2"/>
              </a:solidFill>
            </a:endParaRPr>
          </a:p>
        </p:txBody>
      </p:sp>
      <p:sp>
        <p:nvSpPr>
          <p:cNvPr id="98" name="Google Shape;98;p16"/>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3500"/>
              <a:t>By September 1918, the Allies had reached and broken the </a:t>
            </a:r>
            <a:r>
              <a:rPr b="1" lang="en-GB" sz="3500"/>
              <a:t>Hindenburg Line</a:t>
            </a:r>
            <a:r>
              <a:rPr lang="en-GB" sz="3500"/>
              <a:t>. This was a German defensive line 8 miles behind the front line protected by machine guns and concrete pillboxes. By October the German forces were in full retreat. The German navy refused to obey an order to fight the British one last time. They </a:t>
            </a:r>
            <a:r>
              <a:rPr b="1" lang="en-GB" sz="3500"/>
              <a:t>mutinied</a:t>
            </a:r>
            <a:r>
              <a:rPr lang="en-GB" sz="3500"/>
              <a:t>. News of this spread to the front line and morale amongst the German soldiers fell. The German government came under pressure from the leaders of the army and the navy to end the war. </a:t>
            </a:r>
            <a:endParaRPr sz="3500"/>
          </a:p>
          <a:p>
            <a:pPr indent="0" lvl="0" marL="0" rtl="0" algn="l">
              <a:spcBef>
                <a:spcPts val="2000"/>
              </a:spcBef>
              <a:spcAft>
                <a:spcPts val="2000"/>
              </a:spcAft>
              <a:buNone/>
            </a:pPr>
            <a:r>
              <a:rPr lang="en-GB" sz="3500"/>
              <a:t>German representatives were sent to France to negotiate an </a:t>
            </a:r>
            <a:r>
              <a:rPr b="1" lang="en-GB" sz="3500"/>
              <a:t>armistice</a:t>
            </a:r>
            <a:r>
              <a:rPr lang="en-GB" sz="3500"/>
              <a:t>. </a:t>
            </a:r>
            <a:endParaRPr sz="3500"/>
          </a:p>
        </p:txBody>
      </p:sp>
      <p:sp>
        <p:nvSpPr>
          <p:cNvPr id="99" name="Google Shape;99;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7"/>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05" name="Google Shape;105;p17"/>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The Armistice</a:t>
            </a:r>
            <a:endParaRPr>
              <a:solidFill>
                <a:schemeClr val="dk2"/>
              </a:solidFill>
            </a:endParaRPr>
          </a:p>
        </p:txBody>
      </p:sp>
      <p:sp>
        <p:nvSpPr>
          <p:cNvPr id="106" name="Google Shape;106;p17"/>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400"/>
              <a:t>German negotiators arrived in France on 9th November 1918 to speak to the Commander of the Allied Forces, General Foch. Terms were put to the German negotiators. They were under pressure to reach a deal - over 100,000 Germans had been killed during the Hundred Days offensive, and Germany seemed on the brink of collapse. The German leader, the Kaiser, then </a:t>
            </a:r>
            <a:r>
              <a:rPr b="1" lang="en-GB" sz="3400"/>
              <a:t>abdicated</a:t>
            </a:r>
            <a:r>
              <a:rPr lang="en-GB" sz="3400"/>
              <a:t> on the 10th November 1918. The German government agreed to the details of the terms in the early morning of 11th November 1918. General Foch sent the message to Allied Commanders on the Western Front: “</a:t>
            </a:r>
            <a:r>
              <a:rPr b="1" lang="en-GB" sz="3400"/>
              <a:t>Hostilities</a:t>
            </a:r>
            <a:r>
              <a:rPr lang="en-GB" sz="3400"/>
              <a:t> will cease on the whole front as from November 11 at 11 o’clock French time.” The war had come to an end. </a:t>
            </a:r>
            <a:endParaRPr sz="3400"/>
          </a:p>
        </p:txBody>
      </p:sp>
      <p:sp>
        <p:nvSpPr>
          <p:cNvPr id="107" name="Google Shape;107;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8"/>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13" name="Google Shape;113;p18"/>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Military Reasons for the end of WWI</a:t>
            </a:r>
            <a:endParaRPr>
              <a:solidFill>
                <a:schemeClr val="dk2"/>
              </a:solidFill>
            </a:endParaRPr>
          </a:p>
        </p:txBody>
      </p:sp>
      <p:sp>
        <p:nvSpPr>
          <p:cNvPr id="114" name="Google Shape;114;p18"/>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400"/>
              <a:t>Germany seemed to have the advantage in early 1918 thanks to the Treaty of Brest-Litovsk signed in March 1918. The treaty gave Germany natural resources from Russian land as well as allowing Germany to move its forces from the Eastern Front to the Western Front. The Allies also lost a country with substantial armed forces: the Russians had approximately 6 million soldiers. This changed, however, with </a:t>
            </a:r>
            <a:r>
              <a:rPr lang="en-GB" sz="3400"/>
              <a:t>US</a:t>
            </a:r>
            <a:r>
              <a:rPr lang="en-GB" sz="3400"/>
              <a:t> entry into the war. With 4 million men drafted into the army, </a:t>
            </a:r>
            <a:r>
              <a:rPr b="1" lang="en-GB" sz="3400"/>
              <a:t>armaments </a:t>
            </a:r>
            <a:r>
              <a:rPr lang="en-GB" sz="3400"/>
              <a:t>for fighting and technologically advanced tanks and aircraft, the USA gave the Allies the advantage over the tired Central Powers. The US resources helped the Allied push back in the Hundred Days.  </a:t>
            </a:r>
            <a:endParaRPr sz="3400"/>
          </a:p>
        </p:txBody>
      </p:sp>
      <p:sp>
        <p:nvSpPr>
          <p:cNvPr id="115" name="Google Shape;115;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9"/>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1" name="Google Shape;121;p19"/>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Political</a:t>
            </a:r>
            <a:r>
              <a:rPr lang="en-GB">
                <a:solidFill>
                  <a:schemeClr val="dk2"/>
                </a:solidFill>
              </a:rPr>
              <a:t> Reasons for the end of WWI</a:t>
            </a:r>
            <a:endParaRPr>
              <a:solidFill>
                <a:schemeClr val="dk2"/>
              </a:solidFill>
            </a:endParaRPr>
          </a:p>
        </p:txBody>
      </p:sp>
      <p:sp>
        <p:nvSpPr>
          <p:cNvPr id="122" name="Google Shape;122;p19"/>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400"/>
              <a:t>As WWI developed, civilians in the </a:t>
            </a:r>
            <a:r>
              <a:rPr lang="en-GB" sz="3400"/>
              <a:t>belligerent</a:t>
            </a:r>
            <a:r>
              <a:rPr lang="en-GB" sz="3400"/>
              <a:t> (involved countries) began to question their governments. </a:t>
            </a:r>
            <a:r>
              <a:rPr lang="en-GB">
                <a:solidFill>
                  <a:srgbClr val="3C4043"/>
                </a:solidFill>
                <a:highlight>
                  <a:srgbClr val="FFFFFF"/>
                </a:highlight>
              </a:rPr>
              <a:t>Russians questioned whether the Tsar was the right person to lead the country given his bad military decisions. </a:t>
            </a:r>
            <a:r>
              <a:rPr lang="en-GB" sz="3400"/>
              <a:t>Revolution in Russia led to his </a:t>
            </a:r>
            <a:r>
              <a:rPr b="1" lang="en-GB" sz="3400"/>
              <a:t>abdication</a:t>
            </a:r>
            <a:r>
              <a:rPr lang="en-GB" sz="3400"/>
              <a:t> and a complete change of government - Russia was to become the first Communist country in the world. This decision led to the withdrawal of Russia from WWI, an important ally for the British and French. The Russian withdrawal seemed to give the advantage to the Central Powers. </a:t>
            </a:r>
            <a:endParaRPr sz="3400"/>
          </a:p>
        </p:txBody>
      </p:sp>
      <p:sp>
        <p:nvSpPr>
          <p:cNvPr id="123" name="Google Shape;123;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29" name="Google Shape;129;p20"/>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Political Reasons for the end of WWI</a:t>
            </a:r>
            <a:endParaRPr>
              <a:solidFill>
                <a:schemeClr val="dk2"/>
              </a:solidFill>
            </a:endParaRPr>
          </a:p>
        </p:txBody>
      </p:sp>
      <p:sp>
        <p:nvSpPr>
          <p:cNvPr id="130" name="Google Shape;130;p20"/>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400"/>
              <a:t>By 1917 public opinion in the USA began to support the country’s involvement in WWI. German military strategy had led to unrestricted submarine warfare in the Atlantic. </a:t>
            </a:r>
            <a:r>
              <a:rPr lang="en-GB" sz="3400"/>
              <a:t>Furthermore</a:t>
            </a:r>
            <a:r>
              <a:rPr lang="en-GB" sz="3400"/>
              <a:t>, a telegram was sent from Germany to Mexico to ask for their involvement. The USA felt the Germans had directed their aggression against them unnecessarily. President Woodrow Wilson made the case for US involvement to “make the world safe for democracy,” against the Central Powers. </a:t>
            </a:r>
            <a:endParaRPr sz="3400"/>
          </a:p>
        </p:txBody>
      </p:sp>
      <p:sp>
        <p:nvSpPr>
          <p:cNvPr id="131" name="Google Shape;131;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1"/>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37" name="Google Shape;137;p21"/>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Economic</a:t>
            </a:r>
            <a:r>
              <a:rPr lang="en-GB">
                <a:solidFill>
                  <a:schemeClr val="dk2"/>
                </a:solidFill>
              </a:rPr>
              <a:t> Reasons for the end of WWI</a:t>
            </a:r>
            <a:endParaRPr>
              <a:solidFill>
                <a:schemeClr val="dk2"/>
              </a:solidFill>
            </a:endParaRPr>
          </a:p>
        </p:txBody>
      </p:sp>
      <p:sp>
        <p:nvSpPr>
          <p:cNvPr id="138" name="Google Shape;138;p21"/>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400"/>
              <a:t>When war broke out in 1914 both the Central Powers and the Allied Forces tried to cut off vital resources to each other to force an early surrender. The Germans waged unrestricted submarine warfare in the Atlantic to sink merchant ships carrying goods. The British blockaded German ports to prevent German import of </a:t>
            </a:r>
            <a:r>
              <a:rPr lang="en-GB" sz="3400"/>
              <a:t>foodstuffs</a:t>
            </a:r>
            <a:r>
              <a:rPr lang="en-GB" sz="3400"/>
              <a:t>. All home fronts were negatively affected. Poor economic conditions in Russia helped contribute to the Russian Revolution and withdrawal from WWI. The blockade of German ports led to malnutrition and a lack of food for civilians and soldiers. This contributed to low morale and tired soldiers that couldn’t fight back against the Allies. </a:t>
            </a:r>
            <a:endParaRPr sz="3400"/>
          </a:p>
        </p:txBody>
      </p:sp>
      <p:sp>
        <p:nvSpPr>
          <p:cNvPr id="139" name="Google Shape;139;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2"/>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00A099"/>
              </a:solidFill>
              <a:latin typeface="Montserrat Medium"/>
              <a:ea typeface="Montserrat Medium"/>
              <a:cs typeface="Montserrat Medium"/>
              <a:sym typeface="Montserrat Medium"/>
            </a:endParaRPr>
          </a:p>
        </p:txBody>
      </p:sp>
      <p:sp>
        <p:nvSpPr>
          <p:cNvPr id="145" name="Google Shape;145;p22"/>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chemeClr val="dk2"/>
                </a:solidFill>
              </a:rPr>
              <a:t>Economic Reasons for the end of WWI</a:t>
            </a:r>
            <a:endParaRPr>
              <a:solidFill>
                <a:schemeClr val="dk2"/>
              </a:solidFill>
            </a:endParaRPr>
          </a:p>
        </p:txBody>
      </p:sp>
      <p:sp>
        <p:nvSpPr>
          <p:cNvPr id="146" name="Google Shape;146;p22"/>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sz="3400"/>
              <a:t>As well as the lack of resources, the countries involved in the war were finding out just how expensive war was. It is estimated that the total cost of WWI was $208 billion. Equipping an army with all the resources needed to fight whilst also maintaining the homefront cost billions. The cost of the war for the British was approximately $35 billion whilst for Germany it reached nearly $38 billion. The USA’s entry into the war on the side of the Allies was vitally important. The country lent the Allies money to keep fighting, whilst also providing equipment the Allies would otherwise not have been able to buy. The Central Powers were not so lucky. </a:t>
            </a:r>
            <a:endParaRPr sz="3400"/>
          </a:p>
        </p:txBody>
      </p:sp>
      <p:sp>
        <p:nvSpPr>
          <p:cNvPr id="147" name="Google Shape;147;p2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