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Lst>
  <p:sldSz cy="10287000" cx="18288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CDB43F-2546-481B-B314-32D279086F52}">
  <a:tblStyle styleId="{DECDB43F-2546-481B-B314-32D279086F5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11" Type="http://schemas.openxmlformats.org/officeDocument/2006/relationships/slide" Target="slides/slide6.xml"/><Relationship Id="rId22" Type="http://schemas.openxmlformats.org/officeDocument/2006/relationships/font" Target="fonts/MontserratMedium-italic.fntdata"/><Relationship Id="rId10" Type="http://schemas.openxmlformats.org/officeDocument/2006/relationships/slide" Target="slides/slide5.xml"/><Relationship Id="rId21" Type="http://schemas.openxmlformats.org/officeDocument/2006/relationships/font" Target="fonts/MontserratMedium-bold.fntdata"/><Relationship Id="rId13" Type="http://schemas.openxmlformats.org/officeDocument/2006/relationships/font" Target="fonts/MontserratSemiBold-bold.fntdata"/><Relationship Id="rId12" Type="http://schemas.openxmlformats.org/officeDocument/2006/relationships/font" Target="fonts/MontserratSemiBold-regular.fntdata"/><Relationship Id="rId23" Type="http://schemas.openxmlformats.org/officeDocument/2006/relationships/font" Target="fonts/MontserratMedium-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notesMaster" Target="notesMasters/notesMaster1.xml"/><Relationship Id="rId19" Type="http://schemas.openxmlformats.org/officeDocument/2006/relationships/font" Target="fonts/Montserrat-boldItalic.fntdata"/><Relationship Id="rId6" Type="http://schemas.openxmlformats.org/officeDocument/2006/relationships/slide" Target="slides/slide1.xml"/><Relationship Id="rId18"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8bcef6dc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8bcef6dc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8d7ae401a5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d7ae401a5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bd13139aa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bd13139aa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bd13139aa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bd13139aa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d899610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d899610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bd13139aa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bd13139aa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6" name="Google Shape;16;p2"/>
          <p:cNvSpPr txBox="1"/>
          <p:nvPr>
            <p:ph idx="12" type="sldNum"/>
          </p:nvPr>
        </p:nvSpPr>
        <p:spPr>
          <a:xfrm>
            <a:off x="17113568" y="9499702"/>
            <a:ext cx="1097400" cy="787500"/>
          </a:xfrm>
          <a:prstGeom prst="rect">
            <a:avLst/>
          </a:prstGeom>
        </p:spPr>
        <p:txBody>
          <a:bodyPr anchorCtr="0" anchor="t" bIns="0" lIns="0" spcFirstLastPara="1" rIns="0" wrap="square" tIns="0">
            <a:noAutofit/>
          </a:bodyPr>
          <a:lstStyle>
            <a:lvl1pPr lvl="0" algn="r">
              <a:buNone/>
              <a:defRPr sz="2400">
                <a:solidFill>
                  <a:schemeClr val="dk2"/>
                </a:solidFill>
                <a:latin typeface="Montserrat"/>
                <a:ea typeface="Montserrat"/>
                <a:cs typeface="Montserrat"/>
                <a:sym typeface="Montserrat"/>
              </a:defRPr>
            </a:lvl1pPr>
            <a:lvl2pPr lvl="1" algn="r">
              <a:buNone/>
              <a:defRPr sz="2400">
                <a:solidFill>
                  <a:schemeClr val="dk2"/>
                </a:solidFill>
                <a:latin typeface="Montserrat"/>
                <a:ea typeface="Montserrat"/>
                <a:cs typeface="Montserrat"/>
                <a:sym typeface="Montserrat"/>
              </a:defRPr>
            </a:lvl2pPr>
            <a:lvl3pPr lvl="2" algn="r">
              <a:buNone/>
              <a:defRPr sz="2400">
                <a:solidFill>
                  <a:schemeClr val="dk2"/>
                </a:solidFill>
                <a:latin typeface="Montserrat"/>
                <a:ea typeface="Montserrat"/>
                <a:cs typeface="Montserrat"/>
                <a:sym typeface="Montserrat"/>
              </a:defRPr>
            </a:lvl3pPr>
            <a:lvl4pPr lvl="3" algn="r">
              <a:buNone/>
              <a:defRPr sz="2400">
                <a:solidFill>
                  <a:schemeClr val="dk2"/>
                </a:solidFill>
                <a:latin typeface="Montserrat"/>
                <a:ea typeface="Montserrat"/>
                <a:cs typeface="Montserrat"/>
                <a:sym typeface="Montserrat"/>
              </a:defRPr>
            </a:lvl4pPr>
            <a:lvl5pPr lvl="4" algn="r">
              <a:buNone/>
              <a:defRPr sz="2400">
                <a:solidFill>
                  <a:schemeClr val="dk2"/>
                </a:solidFill>
                <a:latin typeface="Montserrat"/>
                <a:ea typeface="Montserrat"/>
                <a:cs typeface="Montserrat"/>
                <a:sym typeface="Montserrat"/>
              </a:defRPr>
            </a:lvl5pPr>
            <a:lvl6pPr lvl="5" algn="r">
              <a:buNone/>
              <a:defRPr sz="2400">
                <a:solidFill>
                  <a:schemeClr val="dk2"/>
                </a:solidFill>
                <a:latin typeface="Montserrat"/>
                <a:ea typeface="Montserrat"/>
                <a:cs typeface="Montserrat"/>
                <a:sym typeface="Montserrat"/>
              </a:defRPr>
            </a:lvl6pPr>
            <a:lvl7pPr lvl="6" algn="r">
              <a:buNone/>
              <a:defRPr sz="2400">
                <a:solidFill>
                  <a:schemeClr val="dk2"/>
                </a:solidFill>
                <a:latin typeface="Montserrat"/>
                <a:ea typeface="Montserrat"/>
                <a:cs typeface="Montserrat"/>
                <a:sym typeface="Montserrat"/>
              </a:defRPr>
            </a:lvl7pPr>
            <a:lvl8pPr lvl="7" algn="r">
              <a:buNone/>
              <a:defRPr sz="2400">
                <a:solidFill>
                  <a:schemeClr val="dk2"/>
                </a:solidFill>
                <a:latin typeface="Montserrat"/>
                <a:ea typeface="Montserrat"/>
                <a:cs typeface="Montserrat"/>
                <a:sym typeface="Montserrat"/>
              </a:defRPr>
            </a:lvl8pPr>
            <a:lvl9pPr lvl="8" algn="r">
              <a:buNone/>
              <a:defRPr sz="24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8" name="Shape 68"/>
        <p:cNvGrpSpPr/>
        <p:nvPr/>
      </p:nvGrpSpPr>
      <p:grpSpPr>
        <a:xfrm>
          <a:off x="0" y="0"/>
          <a:ext cx="0" cy="0"/>
          <a:chOff x="0" y="0"/>
          <a:chExt cx="0" cy="0"/>
        </a:xfrm>
      </p:grpSpPr>
      <p:sp>
        <p:nvSpPr>
          <p:cNvPr id="69" name="Google Shape;69;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70" name="Google Shape;70;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1" name="Google Shape;71;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
        <p:nvSpPr>
          <p:cNvPr id="72" name="Google Shape;72;p11"/>
          <p:cNvSpPr txBox="1"/>
          <p:nvPr>
            <p:ph idx="12" type="sldNum"/>
          </p:nvPr>
        </p:nvSpPr>
        <p:spPr>
          <a:xfrm>
            <a:off x="17113568" y="9499702"/>
            <a:ext cx="1097400" cy="787500"/>
          </a:xfrm>
          <a:prstGeom prst="rect">
            <a:avLst/>
          </a:prstGeom>
        </p:spPr>
        <p:txBody>
          <a:bodyPr anchorCtr="0" anchor="t" bIns="0" lIns="0" spcFirstLastPara="1" rIns="0" wrap="square" tIns="0">
            <a:noAutofit/>
          </a:bodyPr>
          <a:lstStyle>
            <a:lvl1pPr lvl="0" algn="r">
              <a:buNone/>
              <a:defRPr sz="2400">
                <a:solidFill>
                  <a:schemeClr val="dk2"/>
                </a:solidFill>
                <a:latin typeface="Montserrat"/>
                <a:ea typeface="Montserrat"/>
                <a:cs typeface="Montserrat"/>
                <a:sym typeface="Montserrat"/>
              </a:defRPr>
            </a:lvl1pPr>
            <a:lvl2pPr lvl="1" algn="r">
              <a:buNone/>
              <a:defRPr sz="2400">
                <a:solidFill>
                  <a:schemeClr val="dk2"/>
                </a:solidFill>
                <a:latin typeface="Montserrat"/>
                <a:ea typeface="Montserrat"/>
                <a:cs typeface="Montserrat"/>
                <a:sym typeface="Montserrat"/>
              </a:defRPr>
            </a:lvl2pPr>
            <a:lvl3pPr lvl="2" algn="r">
              <a:buNone/>
              <a:defRPr sz="2400">
                <a:solidFill>
                  <a:schemeClr val="dk2"/>
                </a:solidFill>
                <a:latin typeface="Montserrat"/>
                <a:ea typeface="Montserrat"/>
                <a:cs typeface="Montserrat"/>
                <a:sym typeface="Montserrat"/>
              </a:defRPr>
            </a:lvl3pPr>
            <a:lvl4pPr lvl="3" algn="r">
              <a:buNone/>
              <a:defRPr sz="2400">
                <a:solidFill>
                  <a:schemeClr val="dk2"/>
                </a:solidFill>
                <a:latin typeface="Montserrat"/>
                <a:ea typeface="Montserrat"/>
                <a:cs typeface="Montserrat"/>
                <a:sym typeface="Montserrat"/>
              </a:defRPr>
            </a:lvl4pPr>
            <a:lvl5pPr lvl="4" algn="r">
              <a:buNone/>
              <a:defRPr sz="2400">
                <a:solidFill>
                  <a:schemeClr val="dk2"/>
                </a:solidFill>
                <a:latin typeface="Montserrat"/>
                <a:ea typeface="Montserrat"/>
                <a:cs typeface="Montserrat"/>
                <a:sym typeface="Montserrat"/>
              </a:defRPr>
            </a:lvl5pPr>
            <a:lvl6pPr lvl="5" algn="r">
              <a:buNone/>
              <a:defRPr sz="2400">
                <a:solidFill>
                  <a:schemeClr val="dk2"/>
                </a:solidFill>
                <a:latin typeface="Montserrat"/>
                <a:ea typeface="Montserrat"/>
                <a:cs typeface="Montserrat"/>
                <a:sym typeface="Montserrat"/>
              </a:defRPr>
            </a:lvl6pPr>
            <a:lvl7pPr lvl="6" algn="r">
              <a:buNone/>
              <a:defRPr sz="2400">
                <a:solidFill>
                  <a:schemeClr val="dk2"/>
                </a:solidFill>
                <a:latin typeface="Montserrat"/>
                <a:ea typeface="Montserrat"/>
                <a:cs typeface="Montserrat"/>
                <a:sym typeface="Montserrat"/>
              </a:defRPr>
            </a:lvl7pPr>
            <a:lvl8pPr lvl="7" algn="r">
              <a:buNone/>
              <a:defRPr sz="2400">
                <a:solidFill>
                  <a:schemeClr val="dk2"/>
                </a:solidFill>
                <a:latin typeface="Montserrat"/>
                <a:ea typeface="Montserrat"/>
                <a:cs typeface="Montserrat"/>
                <a:sym typeface="Montserrat"/>
              </a:defRPr>
            </a:lvl8pPr>
            <a:lvl9pPr lvl="8" algn="r">
              <a:buNone/>
              <a:defRPr sz="24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3" name="Shape 73"/>
        <p:cNvGrpSpPr/>
        <p:nvPr/>
      </p:nvGrpSpPr>
      <p:grpSpPr>
        <a:xfrm>
          <a:off x="0" y="0"/>
          <a:ext cx="0" cy="0"/>
          <a:chOff x="0" y="0"/>
          <a:chExt cx="0" cy="0"/>
        </a:xfrm>
      </p:grpSpPr>
      <p:sp>
        <p:nvSpPr>
          <p:cNvPr id="74" name="Google Shape;74;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
        <p:nvSpPr>
          <p:cNvPr id="75" name="Google Shape;75;p12"/>
          <p:cNvSpPr txBox="1"/>
          <p:nvPr>
            <p:ph idx="12" type="sldNum"/>
          </p:nvPr>
        </p:nvSpPr>
        <p:spPr>
          <a:xfrm>
            <a:off x="17113568" y="9499702"/>
            <a:ext cx="1097400" cy="787500"/>
          </a:xfrm>
          <a:prstGeom prst="rect">
            <a:avLst/>
          </a:prstGeom>
        </p:spPr>
        <p:txBody>
          <a:bodyPr anchorCtr="0" anchor="t" bIns="0" lIns="0" spcFirstLastPara="1" rIns="0" wrap="square" tIns="0">
            <a:noAutofit/>
          </a:bodyPr>
          <a:lstStyle>
            <a:lvl1pPr lvl="0" algn="r">
              <a:buNone/>
              <a:defRPr sz="2400">
                <a:solidFill>
                  <a:schemeClr val="dk2"/>
                </a:solidFill>
                <a:latin typeface="Montserrat"/>
                <a:ea typeface="Montserrat"/>
                <a:cs typeface="Montserrat"/>
                <a:sym typeface="Montserrat"/>
              </a:defRPr>
            </a:lvl1pPr>
            <a:lvl2pPr lvl="1" algn="r">
              <a:buNone/>
              <a:defRPr sz="2400">
                <a:solidFill>
                  <a:schemeClr val="dk2"/>
                </a:solidFill>
                <a:latin typeface="Montserrat"/>
                <a:ea typeface="Montserrat"/>
                <a:cs typeface="Montserrat"/>
                <a:sym typeface="Montserrat"/>
              </a:defRPr>
            </a:lvl2pPr>
            <a:lvl3pPr lvl="2" algn="r">
              <a:buNone/>
              <a:defRPr sz="2400">
                <a:solidFill>
                  <a:schemeClr val="dk2"/>
                </a:solidFill>
                <a:latin typeface="Montserrat"/>
                <a:ea typeface="Montserrat"/>
                <a:cs typeface="Montserrat"/>
                <a:sym typeface="Montserrat"/>
              </a:defRPr>
            </a:lvl3pPr>
            <a:lvl4pPr lvl="3" algn="r">
              <a:buNone/>
              <a:defRPr sz="2400">
                <a:solidFill>
                  <a:schemeClr val="dk2"/>
                </a:solidFill>
                <a:latin typeface="Montserrat"/>
                <a:ea typeface="Montserrat"/>
                <a:cs typeface="Montserrat"/>
                <a:sym typeface="Montserrat"/>
              </a:defRPr>
            </a:lvl4pPr>
            <a:lvl5pPr lvl="4" algn="r">
              <a:buNone/>
              <a:defRPr sz="2400">
                <a:solidFill>
                  <a:schemeClr val="dk2"/>
                </a:solidFill>
                <a:latin typeface="Montserrat"/>
                <a:ea typeface="Montserrat"/>
                <a:cs typeface="Montserrat"/>
                <a:sym typeface="Montserrat"/>
              </a:defRPr>
            </a:lvl5pPr>
            <a:lvl6pPr lvl="5" algn="r">
              <a:buNone/>
              <a:defRPr sz="2400">
                <a:solidFill>
                  <a:schemeClr val="dk2"/>
                </a:solidFill>
                <a:latin typeface="Montserrat"/>
                <a:ea typeface="Montserrat"/>
                <a:cs typeface="Montserrat"/>
                <a:sym typeface="Montserrat"/>
              </a:defRPr>
            </a:lvl6pPr>
            <a:lvl7pPr lvl="6" algn="r">
              <a:buNone/>
              <a:defRPr sz="2400">
                <a:solidFill>
                  <a:schemeClr val="dk2"/>
                </a:solidFill>
                <a:latin typeface="Montserrat"/>
                <a:ea typeface="Montserrat"/>
                <a:cs typeface="Montserrat"/>
                <a:sym typeface="Montserrat"/>
              </a:defRPr>
            </a:lvl7pPr>
            <a:lvl8pPr lvl="7" algn="r">
              <a:buNone/>
              <a:defRPr sz="2400">
                <a:solidFill>
                  <a:schemeClr val="dk2"/>
                </a:solidFill>
                <a:latin typeface="Montserrat"/>
                <a:ea typeface="Montserrat"/>
                <a:cs typeface="Montserrat"/>
                <a:sym typeface="Montserrat"/>
              </a:defRPr>
            </a:lvl8pPr>
            <a:lvl9pPr lvl="8" algn="r">
              <a:buNone/>
              <a:defRPr sz="24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7" name="Shape 17"/>
        <p:cNvGrpSpPr/>
        <p:nvPr/>
      </p:nvGrpSpPr>
      <p:grpSpPr>
        <a:xfrm>
          <a:off x="0" y="0"/>
          <a:ext cx="0" cy="0"/>
          <a:chOff x="0" y="0"/>
          <a:chExt cx="0" cy="0"/>
        </a:xfrm>
      </p:grpSpPr>
      <p:sp>
        <p:nvSpPr>
          <p:cNvPr id="18" name="Google Shape;18;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9" name="Google Shape;19;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20" name="Google Shape;20;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3" name="Google Shape;23;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4" name="Google Shape;24;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7" name="Google Shape;27;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9" name="Google Shape;29;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3" name="Google Shape;33;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4" name="Shape 34"/>
        <p:cNvGrpSpPr/>
        <p:nvPr/>
      </p:nvGrpSpPr>
      <p:grpSpPr>
        <a:xfrm>
          <a:off x="0" y="0"/>
          <a:ext cx="0" cy="0"/>
          <a:chOff x="0" y="0"/>
          <a:chExt cx="0" cy="0"/>
        </a:xfrm>
      </p:grpSpPr>
      <p:sp>
        <p:nvSpPr>
          <p:cNvPr id="35" name="Google Shape;35;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6" name="Google Shape;36;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7" name="Google Shape;37;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8" name="Google Shape;38;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9" name="Google Shape;39;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1" name="Google Shape;41;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 name="Google Shape;42;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3" name="Shape 43"/>
        <p:cNvGrpSpPr/>
        <p:nvPr/>
      </p:nvGrpSpPr>
      <p:grpSpPr>
        <a:xfrm>
          <a:off x="0" y="0"/>
          <a:ext cx="0" cy="0"/>
          <a:chOff x="0" y="0"/>
          <a:chExt cx="0" cy="0"/>
        </a:xfrm>
      </p:grpSpPr>
      <p:sp>
        <p:nvSpPr>
          <p:cNvPr id="44" name="Google Shape;44;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5" name="Google Shape;45;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7" name="Google Shape;47;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8" name="Google Shape;48;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9" name="Google Shape;49;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0" name="Google Shape;50;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2" name="Google Shape;52;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3" name="Shape 53"/>
        <p:cNvGrpSpPr/>
        <p:nvPr/>
      </p:nvGrpSpPr>
      <p:grpSpPr>
        <a:xfrm>
          <a:off x="0" y="0"/>
          <a:ext cx="0" cy="0"/>
          <a:chOff x="0" y="0"/>
          <a:chExt cx="0" cy="0"/>
        </a:xfrm>
      </p:grpSpPr>
      <p:sp>
        <p:nvSpPr>
          <p:cNvPr id="54" name="Google Shape;54;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5" name="Google Shape;55;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6" name="Google Shape;56;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7" name="Google Shape;57;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8" name="Google Shape;58;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9" name="Google Shape;59;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0" name="Google Shape;60;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1" name="Google Shape;61;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3" name="Google Shape;63;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4" name="Shape 64"/>
        <p:cNvGrpSpPr/>
        <p:nvPr/>
      </p:nvGrpSpPr>
      <p:grpSpPr>
        <a:xfrm>
          <a:off x="0" y="0"/>
          <a:ext cx="0" cy="0"/>
          <a:chOff x="0" y="0"/>
          <a:chExt cx="0" cy="0"/>
        </a:xfrm>
      </p:grpSpPr>
      <p:sp>
        <p:nvSpPr>
          <p:cNvPr id="65" name="Google Shape;65;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6" name="Google Shape;66;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7" name="Google Shape;67;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1" name="Shape 81"/>
        <p:cNvGrpSpPr/>
        <p:nvPr/>
      </p:nvGrpSpPr>
      <p:grpSpPr>
        <a:xfrm>
          <a:off x="0" y="0"/>
          <a:ext cx="0" cy="0"/>
          <a:chOff x="0" y="0"/>
          <a:chExt cx="0" cy="0"/>
        </a:xfrm>
      </p:grpSpPr>
      <p:sp>
        <p:nvSpPr>
          <p:cNvPr id="82" name="Google Shape;82;p1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Practice Translation: Antony and Cleopatra</a:t>
            </a:r>
            <a:endParaRPr>
              <a:solidFill>
                <a:srgbClr val="4B3241"/>
              </a:solidFill>
            </a:endParaRPr>
          </a:p>
          <a:p>
            <a:pPr indent="0" lvl="0" marL="0" marR="0" rtl="0" algn="l">
              <a:lnSpc>
                <a:spcPct val="115000"/>
              </a:lnSpc>
              <a:spcBef>
                <a:spcPts val="0"/>
              </a:spcBef>
              <a:spcAft>
                <a:spcPts val="0"/>
              </a:spcAft>
              <a:buNone/>
            </a:pPr>
            <a:r>
              <a:rPr lang="en-GB">
                <a:solidFill>
                  <a:srgbClr val="4B3241"/>
                </a:solidFill>
              </a:rPr>
              <a:t>Worksheet</a:t>
            </a:r>
            <a:endParaRPr>
              <a:solidFill>
                <a:srgbClr val="4B3241"/>
              </a:solidFill>
            </a:endParaRPr>
          </a:p>
        </p:txBody>
      </p:sp>
      <p:sp>
        <p:nvSpPr>
          <p:cNvPr id="83" name="Google Shape;83;p1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Latin</a:t>
            </a:r>
            <a:endParaRPr>
              <a:solidFill>
                <a:srgbClr val="4B3241"/>
              </a:solidFill>
            </a:endParaRPr>
          </a:p>
        </p:txBody>
      </p:sp>
      <p:sp>
        <p:nvSpPr>
          <p:cNvPr id="84" name="Google Shape;84;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Mr Furber</a:t>
            </a:r>
            <a:endParaRPr>
              <a:solidFill>
                <a:srgbClr val="4B3241"/>
              </a:solidFill>
            </a:endParaRPr>
          </a:p>
        </p:txBody>
      </p:sp>
      <p:sp>
        <p:nvSpPr>
          <p:cNvPr id="85" name="Google Shape;85;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600">
                <a:solidFill>
                  <a:srgbClr val="4B3241"/>
                </a:solidFill>
                <a:latin typeface="Montserrat Medium"/>
                <a:ea typeface="Montserrat Medium"/>
                <a:cs typeface="Montserrat Medium"/>
                <a:sym typeface="Montserrat Medium"/>
              </a:rPr>
              <a:t>‹#›</a:t>
            </a:fld>
            <a:endParaRPr sz="1600">
              <a:solidFill>
                <a:srgbClr val="4B3241"/>
              </a:solidFill>
              <a:latin typeface="Montserrat Medium"/>
              <a:ea typeface="Montserrat Medium"/>
              <a:cs typeface="Montserrat Medium"/>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1" name="Google Shape;91;p15"/>
          <p:cNvSpPr txBox="1"/>
          <p:nvPr>
            <p:ph type="title"/>
          </p:nvPr>
        </p:nvSpPr>
        <p:spPr>
          <a:xfrm>
            <a:off x="917950" y="427450"/>
            <a:ext cx="13395000" cy="108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Core Vocabulary </a:t>
            </a:r>
            <a:endParaRPr sz="7200">
              <a:solidFill>
                <a:schemeClr val="dk2"/>
              </a:solidFill>
            </a:endParaRPr>
          </a:p>
        </p:txBody>
      </p:sp>
      <p:graphicFrame>
        <p:nvGraphicFramePr>
          <p:cNvPr id="92" name="Google Shape;92;p15"/>
          <p:cNvGraphicFramePr/>
          <p:nvPr/>
        </p:nvGraphicFramePr>
        <p:xfrm>
          <a:off x="940300" y="2486650"/>
          <a:ext cx="3000000" cy="3000000"/>
        </p:xfrm>
        <a:graphic>
          <a:graphicData uri="http://schemas.openxmlformats.org/drawingml/2006/table">
            <a:tbl>
              <a:tblPr>
                <a:noFill/>
                <a:tableStyleId>{DECDB43F-2546-481B-B314-32D279086F52}</a:tableStyleId>
              </a:tblPr>
              <a:tblGrid>
                <a:gridCol w="4680275"/>
                <a:gridCol w="3847425"/>
                <a:gridCol w="3762775"/>
                <a:gridCol w="4720000"/>
              </a:tblGrid>
              <a:tr h="672500">
                <a:tc>
                  <a:txBody>
                    <a:bodyPr/>
                    <a:lstStyle/>
                    <a:p>
                      <a:pPr indent="-762000" lvl="0" marL="1143000" rtl="0" algn="l">
                        <a:spcBef>
                          <a:spcPts val="0"/>
                        </a:spcBef>
                        <a:spcAft>
                          <a:spcPts val="0"/>
                        </a:spcAft>
                        <a:buClr>
                          <a:schemeClr val="dk2"/>
                        </a:buClr>
                        <a:buSzPts val="4800"/>
                        <a:buFont typeface="Montserrat"/>
                        <a:buAutoNum type="arabicPeriod"/>
                      </a:pPr>
                      <a:r>
                        <a:rPr i="1" lang="en-GB" sz="4800">
                          <a:solidFill>
                            <a:schemeClr val="dk2"/>
                          </a:solidFill>
                          <a:latin typeface="Montserrat"/>
                          <a:ea typeface="Montserrat"/>
                          <a:cs typeface="Montserrat"/>
                          <a:sym typeface="Montserrat"/>
                        </a:rPr>
                        <a:t>volo</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want</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8"/>
                      </a:pPr>
                      <a:r>
                        <a:rPr i="1" lang="en-GB" sz="4800">
                          <a:solidFill>
                            <a:schemeClr val="dk2"/>
                          </a:solidFill>
                          <a:latin typeface="Montserrat"/>
                          <a:ea typeface="Montserrat"/>
                          <a:cs typeface="Montserrat"/>
                          <a:sym typeface="Montserrat"/>
                        </a:rPr>
                        <a:t>igitur</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500">
                          <a:solidFill>
                            <a:schemeClr val="dk2"/>
                          </a:solidFill>
                          <a:latin typeface="Montserrat"/>
                          <a:ea typeface="Montserrat"/>
                          <a:cs typeface="Montserrat"/>
                          <a:sym typeface="Montserrat"/>
                        </a:rPr>
                        <a:t>therefore</a:t>
                      </a:r>
                      <a:endParaRPr sz="45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679550">
                <a:tc>
                  <a:txBody>
                    <a:bodyPr/>
                    <a:lstStyle/>
                    <a:p>
                      <a:pPr indent="-762000" lvl="0" marL="1143000" rtl="0" algn="l">
                        <a:spcBef>
                          <a:spcPts val="0"/>
                        </a:spcBef>
                        <a:spcAft>
                          <a:spcPts val="0"/>
                        </a:spcAft>
                        <a:buClr>
                          <a:schemeClr val="dk2"/>
                        </a:buClr>
                        <a:buSzPts val="4800"/>
                        <a:buFont typeface="Montserrat"/>
                        <a:buAutoNum type="arabicPeriod" startAt="2"/>
                      </a:pPr>
                      <a:r>
                        <a:rPr i="1" lang="en-GB" sz="4800">
                          <a:solidFill>
                            <a:schemeClr val="dk2"/>
                          </a:solidFill>
                          <a:latin typeface="Montserrat"/>
                          <a:ea typeface="Montserrat"/>
                          <a:cs typeface="Montserrat"/>
                          <a:sym typeface="Montserrat"/>
                        </a:rPr>
                        <a:t>cena</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dinner</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9"/>
                      </a:pPr>
                      <a:r>
                        <a:rPr i="1" lang="en-GB" sz="4800">
                          <a:solidFill>
                            <a:schemeClr val="dk2"/>
                          </a:solidFill>
                          <a:latin typeface="Montserrat"/>
                          <a:ea typeface="Montserrat"/>
                          <a:cs typeface="Montserrat"/>
                          <a:sym typeface="Montserrat"/>
                        </a:rPr>
                        <a:t>statim</a:t>
                      </a:r>
                      <a:endParaRPr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immediately</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3"/>
                      </a:pPr>
                      <a:r>
                        <a:rPr i="1" lang="en-GB" sz="4800">
                          <a:solidFill>
                            <a:schemeClr val="dk2"/>
                          </a:solidFill>
                          <a:latin typeface="Montserrat"/>
                          <a:ea typeface="Montserrat"/>
                          <a:cs typeface="Montserrat"/>
                          <a:sym typeface="Montserrat"/>
                        </a:rPr>
                        <a:t>pecunia</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money</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0"/>
                      </a:pPr>
                      <a:r>
                        <a:rPr i="1" lang="en-GB" sz="4800">
                          <a:solidFill>
                            <a:schemeClr val="dk2"/>
                          </a:solidFill>
                          <a:latin typeface="Montserrat"/>
                          <a:ea typeface="Montserrat"/>
                          <a:cs typeface="Montserrat"/>
                          <a:sym typeface="Montserrat"/>
                        </a:rPr>
                        <a:t>erat</a:t>
                      </a:r>
                      <a:endParaRPr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he, she, it was</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4"/>
                      </a:pPr>
                      <a:r>
                        <a:rPr i="1" lang="en-GB" sz="4800">
                          <a:solidFill>
                            <a:schemeClr val="dk2"/>
                          </a:solidFill>
                          <a:latin typeface="Montserrat"/>
                          <a:ea typeface="Montserrat"/>
                          <a:cs typeface="Montserrat"/>
                          <a:sym typeface="Montserrat"/>
                        </a:rPr>
                        <a:t>primus</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first</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1"/>
                      </a:pPr>
                      <a:r>
                        <a:rPr i="1" lang="en-GB" sz="4800">
                          <a:solidFill>
                            <a:schemeClr val="dk2"/>
                          </a:solidFill>
                          <a:latin typeface="Montserrat"/>
                          <a:ea typeface="Montserrat"/>
                          <a:cs typeface="Montserrat"/>
                          <a:sym typeface="Montserrat"/>
                        </a:rPr>
                        <a:t>capio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take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5"/>
                      </a:pPr>
                      <a:r>
                        <a:rPr i="1" lang="en-GB" sz="4800">
                          <a:solidFill>
                            <a:schemeClr val="dk2"/>
                          </a:solidFill>
                          <a:latin typeface="Montserrat"/>
                          <a:ea typeface="Montserrat"/>
                          <a:cs typeface="Montserrat"/>
                          <a:sym typeface="Montserrat"/>
                        </a:rPr>
                        <a:t>secundus</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second</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2"/>
                      </a:pPr>
                      <a:r>
                        <a:rPr i="1" lang="en-GB" sz="4800">
                          <a:solidFill>
                            <a:schemeClr val="dk2"/>
                          </a:solidFill>
                          <a:latin typeface="Montserrat"/>
                          <a:ea typeface="Montserrat"/>
                          <a:cs typeface="Montserrat"/>
                          <a:sym typeface="Montserrat"/>
                        </a:rPr>
                        <a:t>facio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make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6"/>
                      </a:pPr>
                      <a:r>
                        <a:rPr i="1" lang="en-GB" sz="4800">
                          <a:solidFill>
                            <a:schemeClr val="dk2"/>
                          </a:solidFill>
                          <a:latin typeface="Montserrat"/>
                          <a:ea typeface="Montserrat"/>
                          <a:cs typeface="Montserrat"/>
                          <a:sym typeface="Montserrat"/>
                        </a:rPr>
                        <a:t>a, ab</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from, away</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3"/>
                      </a:pPr>
                      <a:r>
                        <a:rPr i="1" lang="en-GB" sz="4800">
                          <a:solidFill>
                            <a:schemeClr val="dk2"/>
                          </a:solidFill>
                          <a:latin typeface="Montserrat"/>
                          <a:ea typeface="Montserrat"/>
                          <a:cs typeface="Montserrat"/>
                          <a:sym typeface="Montserrat"/>
                        </a:rPr>
                        <a:t>pono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put, place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7"/>
                      </a:pPr>
                      <a:r>
                        <a:rPr i="1" lang="en-GB" sz="4800">
                          <a:solidFill>
                            <a:schemeClr val="dk2"/>
                          </a:solidFill>
                          <a:latin typeface="Montserrat"/>
                          <a:ea typeface="Montserrat"/>
                          <a:cs typeface="Montserrat"/>
                          <a:sym typeface="Montserrat"/>
                        </a:rPr>
                        <a:t>ante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before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4"/>
                      </a:pPr>
                      <a:r>
                        <a:rPr i="1" lang="en-GB" sz="4800">
                          <a:solidFill>
                            <a:schemeClr val="dk2"/>
                          </a:solidFill>
                          <a:latin typeface="Montserrat"/>
                          <a:ea typeface="Montserrat"/>
                          <a:cs typeface="Montserrat"/>
                          <a:sym typeface="Montserrat"/>
                        </a:rPr>
                        <a:t>trado</a:t>
                      </a:r>
                      <a:endParaRPr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hand over</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nvSpPr>
        <p:spPr>
          <a:xfrm>
            <a:off x="816600" y="1853375"/>
            <a:ext cx="16791000" cy="40233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600"/>
              </a:spcAft>
              <a:buNone/>
            </a:pPr>
            <a:r>
              <a:rPr i="1" lang="en-GB" sz="3600">
                <a:solidFill>
                  <a:schemeClr val="dk2"/>
                </a:solidFill>
                <a:latin typeface="Montserrat"/>
                <a:ea typeface="Montserrat"/>
                <a:cs typeface="Montserrat"/>
                <a:sym typeface="Montserrat"/>
              </a:rPr>
              <a:t>‘cenam videre volo!’ Antonius clamavit. </a:t>
            </a:r>
            <a:r>
              <a:rPr i="1" lang="en-GB" sz="3600" u="sng">
                <a:solidFill>
                  <a:schemeClr val="dk2"/>
                </a:solidFill>
                <a:latin typeface="Montserrat"/>
                <a:ea typeface="Montserrat"/>
                <a:cs typeface="Montserrat"/>
                <a:sym typeface="Montserrat"/>
              </a:rPr>
              <a:t>sponsionem</a:t>
            </a:r>
            <a:r>
              <a:rPr i="1" lang="en-GB" sz="3600">
                <a:solidFill>
                  <a:schemeClr val="dk2"/>
                </a:solidFill>
                <a:latin typeface="Montserrat"/>
                <a:ea typeface="Montserrat"/>
                <a:cs typeface="Montserrat"/>
                <a:sym typeface="Montserrat"/>
              </a:rPr>
              <a:t> igitur fecerunt. </a:t>
            </a:r>
            <a:r>
              <a:rPr i="1" lang="en-GB" sz="3600" u="sng">
                <a:solidFill>
                  <a:schemeClr val="dk2"/>
                </a:solidFill>
                <a:latin typeface="Montserrat"/>
                <a:ea typeface="Montserrat"/>
                <a:cs typeface="Montserrat"/>
                <a:sym typeface="Montserrat"/>
              </a:rPr>
              <a:t>postera nocte</a:t>
            </a:r>
            <a:r>
              <a:rPr i="1" lang="en-GB" sz="3600">
                <a:solidFill>
                  <a:schemeClr val="dk2"/>
                </a:solidFill>
                <a:latin typeface="Montserrat"/>
                <a:ea typeface="Montserrat"/>
                <a:cs typeface="Montserrat"/>
                <a:sym typeface="Montserrat"/>
              </a:rPr>
              <a:t>, Cleopatra cenam magnam fecit, sed non erat </a:t>
            </a:r>
            <a:r>
              <a:rPr i="1" lang="en-GB" sz="3600" u="sng">
                <a:solidFill>
                  <a:schemeClr val="dk2"/>
                </a:solidFill>
                <a:latin typeface="Montserrat"/>
                <a:ea typeface="Montserrat"/>
                <a:cs typeface="Montserrat"/>
                <a:sym typeface="Montserrat"/>
              </a:rPr>
              <a:t>pretiosissimam</a:t>
            </a:r>
            <a:r>
              <a:rPr i="1" lang="en-GB" sz="3600">
                <a:solidFill>
                  <a:schemeClr val="dk2"/>
                </a:solidFill>
                <a:latin typeface="Montserrat"/>
                <a:ea typeface="Montserrat"/>
                <a:cs typeface="Montserrat"/>
                <a:sym typeface="Montserrat"/>
              </a:rPr>
              <a:t>. sed Cleopatra pecuniam tradere nolebat. dixit, ‘erat prima </a:t>
            </a:r>
            <a:r>
              <a:rPr i="1" lang="en-GB" sz="3600" u="sng">
                <a:solidFill>
                  <a:schemeClr val="dk2"/>
                </a:solidFill>
                <a:latin typeface="Montserrat"/>
                <a:ea typeface="Montserrat"/>
                <a:cs typeface="Montserrat"/>
                <a:sym typeface="Montserrat"/>
              </a:rPr>
              <a:t>mensa</a:t>
            </a:r>
            <a:r>
              <a:rPr i="1" lang="en-GB" sz="3600">
                <a:solidFill>
                  <a:schemeClr val="dk2"/>
                </a:solidFill>
                <a:latin typeface="Montserrat"/>
                <a:ea typeface="Montserrat"/>
                <a:cs typeface="Montserrat"/>
                <a:sym typeface="Montserrat"/>
              </a:rPr>
              <a:t>. visne videre secundam? bibere volo!’ statim servus </a:t>
            </a:r>
            <a:r>
              <a:rPr i="1" lang="en-GB" sz="3600" u="sng">
                <a:solidFill>
                  <a:schemeClr val="dk2"/>
                </a:solidFill>
                <a:latin typeface="Montserrat"/>
                <a:ea typeface="Montserrat"/>
                <a:cs typeface="Montserrat"/>
                <a:sym typeface="Montserrat"/>
              </a:rPr>
              <a:t>vas aceti</a:t>
            </a:r>
            <a:r>
              <a:rPr i="1" lang="en-GB" sz="3600">
                <a:solidFill>
                  <a:schemeClr val="dk2"/>
                </a:solidFill>
                <a:latin typeface="Montserrat"/>
                <a:ea typeface="Montserrat"/>
                <a:cs typeface="Montserrat"/>
                <a:sym typeface="Montserrat"/>
              </a:rPr>
              <a:t> ante reginam posuit. Cleopatra </a:t>
            </a:r>
            <a:r>
              <a:rPr i="1" lang="en-GB" sz="3600" u="sng">
                <a:solidFill>
                  <a:schemeClr val="dk2"/>
                </a:solidFill>
                <a:latin typeface="Montserrat"/>
                <a:ea typeface="Montserrat"/>
                <a:cs typeface="Montserrat"/>
                <a:sym typeface="Montserrat"/>
              </a:rPr>
              <a:t>margaritam</a:t>
            </a:r>
            <a:r>
              <a:rPr i="1" lang="en-GB" sz="3600">
                <a:solidFill>
                  <a:schemeClr val="dk2"/>
                </a:solidFill>
                <a:latin typeface="Montserrat"/>
                <a:ea typeface="Montserrat"/>
                <a:cs typeface="Montserrat"/>
                <a:sym typeface="Montserrat"/>
              </a:rPr>
              <a:t> primam ab </a:t>
            </a:r>
            <a:r>
              <a:rPr i="1" lang="en-GB" sz="3600" u="sng">
                <a:solidFill>
                  <a:schemeClr val="dk2"/>
                </a:solidFill>
                <a:latin typeface="Montserrat"/>
                <a:ea typeface="Montserrat"/>
                <a:cs typeface="Montserrat"/>
                <a:sym typeface="Montserrat"/>
              </a:rPr>
              <a:t>aure</a:t>
            </a:r>
            <a:r>
              <a:rPr i="1" lang="en-GB" sz="3600">
                <a:solidFill>
                  <a:schemeClr val="dk2"/>
                </a:solidFill>
                <a:latin typeface="Montserrat"/>
                <a:ea typeface="Montserrat"/>
                <a:cs typeface="Montserrat"/>
                <a:sym typeface="Montserrat"/>
              </a:rPr>
              <a:t> cepit.</a:t>
            </a:r>
            <a:endParaRPr i="1" sz="3600">
              <a:solidFill>
                <a:schemeClr val="dk2"/>
              </a:solidFill>
              <a:latin typeface="Montserrat"/>
              <a:ea typeface="Montserrat"/>
              <a:cs typeface="Montserrat"/>
              <a:sym typeface="Montserrat"/>
            </a:endParaRPr>
          </a:p>
        </p:txBody>
      </p:sp>
      <p:sp>
        <p:nvSpPr>
          <p:cNvPr id="98" name="Google Shape;98;p16"/>
          <p:cNvSpPr txBox="1"/>
          <p:nvPr>
            <p:ph type="title"/>
          </p:nvPr>
        </p:nvSpPr>
        <p:spPr>
          <a:xfrm>
            <a:off x="917950" y="427450"/>
            <a:ext cx="10206900" cy="119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Main Task: Translate</a:t>
            </a:r>
            <a:endParaRPr sz="7200">
              <a:solidFill>
                <a:schemeClr val="dk2"/>
              </a:solidFill>
            </a:endParaRPr>
          </a:p>
        </p:txBody>
      </p:sp>
      <p:graphicFrame>
        <p:nvGraphicFramePr>
          <p:cNvPr id="99" name="Google Shape;99;p16"/>
          <p:cNvGraphicFramePr/>
          <p:nvPr/>
        </p:nvGraphicFramePr>
        <p:xfrm>
          <a:off x="1113800" y="6508600"/>
          <a:ext cx="3000000" cy="3000000"/>
        </p:xfrm>
        <a:graphic>
          <a:graphicData uri="http://schemas.openxmlformats.org/drawingml/2006/table">
            <a:tbl>
              <a:tblPr>
                <a:noFill/>
                <a:tableStyleId>{DECDB43F-2546-481B-B314-32D279086F52}</a:tableStyleId>
              </a:tblPr>
              <a:tblGrid>
                <a:gridCol w="6210625"/>
                <a:gridCol w="4894025"/>
                <a:gridCol w="4307750"/>
              </a:tblGrid>
              <a:tr h="512050">
                <a:tc gridSpan="3">
                  <a:txBody>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Additional Vocabulary</a:t>
                      </a:r>
                      <a:endParaRPr b="1" sz="3600">
                        <a:solidFill>
                          <a:schemeClr val="dk2"/>
                        </a:solidFill>
                        <a:latin typeface="Montserrat"/>
                        <a:ea typeface="Montserrat"/>
                        <a:cs typeface="Montserrat"/>
                        <a:sym typeface="Montserrat"/>
                      </a:endParaRPr>
                    </a:p>
                  </a:txBody>
                  <a:tcPr marT="72000" marB="7200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r>
              <a:tr h="6206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sponsionem </a:t>
                      </a:r>
                      <a:r>
                        <a:rPr lang="en-GB" sz="3600">
                          <a:solidFill>
                            <a:schemeClr val="dk2"/>
                          </a:solidFill>
                          <a:latin typeface="Montserrat"/>
                          <a:ea typeface="Montserrat"/>
                          <a:cs typeface="Montserrat"/>
                          <a:sym typeface="Montserrat"/>
                        </a:rPr>
                        <a:t>= bet</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gridSpan="2">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postera nocte </a:t>
                      </a:r>
                      <a:r>
                        <a:rPr lang="en-GB" sz="3600">
                          <a:solidFill>
                            <a:schemeClr val="dk2"/>
                          </a:solidFill>
                          <a:latin typeface="Montserrat"/>
                          <a:ea typeface="Montserrat"/>
                          <a:cs typeface="Montserrat"/>
                          <a:sym typeface="Montserrat"/>
                        </a:rPr>
                        <a:t>= the next night</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r>
              <a:tr h="620650">
                <a:tc gridSpan="2">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pretiosissimam! </a:t>
                      </a:r>
                      <a:r>
                        <a:rPr lang="en-GB" sz="3600">
                          <a:solidFill>
                            <a:schemeClr val="dk2"/>
                          </a:solidFill>
                          <a:latin typeface="Montserrat"/>
                          <a:ea typeface="Montserrat"/>
                          <a:cs typeface="Montserrat"/>
                          <a:sym typeface="Montserrat"/>
                        </a:rPr>
                        <a:t>= the most expensive ever!</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mensa </a:t>
                      </a:r>
                      <a:r>
                        <a:rPr lang="en-GB" sz="3600">
                          <a:solidFill>
                            <a:schemeClr val="dk2"/>
                          </a:solidFill>
                          <a:latin typeface="Montserrat"/>
                          <a:ea typeface="Montserrat"/>
                          <a:cs typeface="Montserrat"/>
                          <a:sym typeface="Montserrat"/>
                        </a:rPr>
                        <a:t>= course</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6206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vas aceti </a:t>
                      </a:r>
                      <a:r>
                        <a:rPr lang="en-GB" sz="3600">
                          <a:solidFill>
                            <a:schemeClr val="dk2"/>
                          </a:solidFill>
                          <a:latin typeface="Montserrat"/>
                          <a:ea typeface="Montserrat"/>
                          <a:cs typeface="Montserrat"/>
                          <a:sym typeface="Montserrat"/>
                        </a:rPr>
                        <a:t>= cup of vinegar</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margaritam </a:t>
                      </a:r>
                      <a:r>
                        <a:rPr lang="en-GB" sz="3600">
                          <a:solidFill>
                            <a:schemeClr val="dk2"/>
                          </a:solidFill>
                          <a:latin typeface="Montserrat"/>
                          <a:ea typeface="Montserrat"/>
                          <a:cs typeface="Montserrat"/>
                          <a:sym typeface="Montserrat"/>
                        </a:rPr>
                        <a:t>= pearl</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aure </a:t>
                      </a:r>
                      <a:r>
                        <a:rPr lang="en-GB" sz="3600">
                          <a:solidFill>
                            <a:schemeClr val="dk2"/>
                          </a:solidFill>
                          <a:latin typeface="Montserrat"/>
                          <a:ea typeface="Montserrat"/>
                          <a:cs typeface="Montserrat"/>
                          <a:sym typeface="Montserrat"/>
                        </a:rPr>
                        <a:t>= ear</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100" name="Google Shape;100;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917950" y="427450"/>
            <a:ext cx="12184800" cy="119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Challenge: Translate</a:t>
            </a:r>
            <a:endParaRPr sz="7200">
              <a:solidFill>
                <a:schemeClr val="dk2"/>
              </a:solidFill>
            </a:endParaRPr>
          </a:p>
        </p:txBody>
      </p:sp>
      <p:sp>
        <p:nvSpPr>
          <p:cNvPr id="106" name="Google Shape;106;p17"/>
          <p:cNvSpPr txBox="1"/>
          <p:nvPr/>
        </p:nvSpPr>
        <p:spPr>
          <a:xfrm>
            <a:off x="918050" y="1635450"/>
            <a:ext cx="16654800" cy="2376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600"/>
              </a:spcAft>
              <a:buNone/>
            </a:pPr>
            <a:r>
              <a:rPr i="1" lang="en-GB" sz="3600">
                <a:solidFill>
                  <a:schemeClr val="dk2"/>
                </a:solidFill>
                <a:latin typeface="Montserrat"/>
                <a:ea typeface="Montserrat"/>
                <a:cs typeface="Montserrat"/>
                <a:sym typeface="Montserrat"/>
              </a:rPr>
              <a:t>tum regina </a:t>
            </a:r>
            <a:r>
              <a:rPr i="1" lang="en-GB" sz="3600" u="sng">
                <a:solidFill>
                  <a:schemeClr val="dk2"/>
                </a:solidFill>
                <a:latin typeface="Montserrat"/>
                <a:ea typeface="Montserrat"/>
                <a:cs typeface="Montserrat"/>
                <a:sym typeface="Montserrat"/>
              </a:rPr>
              <a:t>margaritam</a:t>
            </a:r>
            <a:r>
              <a:rPr i="1" lang="en-GB" sz="3600">
                <a:solidFill>
                  <a:schemeClr val="dk2"/>
                </a:solidFill>
                <a:latin typeface="Montserrat"/>
                <a:ea typeface="Montserrat"/>
                <a:cs typeface="Montserrat"/>
                <a:sym typeface="Montserrat"/>
              </a:rPr>
              <a:t> in </a:t>
            </a:r>
            <a:r>
              <a:rPr i="1" lang="en-GB" sz="3600" u="sng">
                <a:solidFill>
                  <a:schemeClr val="dk2"/>
                </a:solidFill>
                <a:latin typeface="Montserrat"/>
                <a:ea typeface="Montserrat"/>
                <a:cs typeface="Montserrat"/>
                <a:sym typeface="Montserrat"/>
              </a:rPr>
              <a:t>vas aceti</a:t>
            </a:r>
            <a:r>
              <a:rPr i="1" lang="en-GB" sz="3600">
                <a:solidFill>
                  <a:schemeClr val="dk2"/>
                </a:solidFill>
                <a:latin typeface="Montserrat"/>
                <a:ea typeface="Montserrat"/>
                <a:cs typeface="Montserrat"/>
                <a:sym typeface="Montserrat"/>
              </a:rPr>
              <a:t> posuit. tandem </a:t>
            </a:r>
            <a:r>
              <a:rPr i="1" lang="en-GB" sz="3600" u="sng">
                <a:solidFill>
                  <a:schemeClr val="dk2"/>
                </a:solidFill>
                <a:latin typeface="Montserrat"/>
                <a:ea typeface="Montserrat"/>
                <a:cs typeface="Montserrat"/>
                <a:sym typeface="Montserrat"/>
              </a:rPr>
              <a:t>margarita</a:t>
            </a:r>
            <a:r>
              <a:rPr i="1" lang="en-GB" sz="3600">
                <a:solidFill>
                  <a:schemeClr val="dk2"/>
                </a:solidFill>
                <a:latin typeface="Montserrat"/>
                <a:ea typeface="Montserrat"/>
                <a:cs typeface="Montserrat"/>
                <a:sym typeface="Montserrat"/>
              </a:rPr>
              <a:t> </a:t>
            </a:r>
            <a:r>
              <a:rPr i="1" lang="en-GB" sz="3600" u="sng">
                <a:solidFill>
                  <a:schemeClr val="dk2"/>
                </a:solidFill>
                <a:latin typeface="Montserrat"/>
                <a:ea typeface="Montserrat"/>
                <a:cs typeface="Montserrat"/>
                <a:sym typeface="Montserrat"/>
              </a:rPr>
              <a:t>dissolvit</a:t>
            </a:r>
            <a:r>
              <a:rPr i="1" lang="en-GB" sz="3600">
                <a:solidFill>
                  <a:schemeClr val="dk2"/>
                </a:solidFill>
                <a:latin typeface="Montserrat"/>
                <a:ea typeface="Montserrat"/>
                <a:cs typeface="Montserrat"/>
                <a:sym typeface="Montserrat"/>
              </a:rPr>
              <a:t> et Cleopatra bibit. volebat ponere </a:t>
            </a:r>
            <a:r>
              <a:rPr i="1" lang="en-GB" sz="3600" u="sng">
                <a:solidFill>
                  <a:schemeClr val="dk2"/>
                </a:solidFill>
                <a:latin typeface="Montserrat"/>
                <a:ea typeface="Montserrat"/>
                <a:cs typeface="Montserrat"/>
                <a:sym typeface="Montserrat"/>
              </a:rPr>
              <a:t>margaritam</a:t>
            </a:r>
            <a:r>
              <a:rPr i="1" lang="en-GB" sz="3600">
                <a:solidFill>
                  <a:schemeClr val="dk2"/>
                </a:solidFill>
                <a:latin typeface="Montserrat"/>
                <a:ea typeface="Montserrat"/>
                <a:cs typeface="Montserrat"/>
                <a:sym typeface="Montserrat"/>
              </a:rPr>
              <a:t> secundam in </a:t>
            </a:r>
            <a:r>
              <a:rPr i="1" lang="en-GB" sz="3600" u="sng">
                <a:solidFill>
                  <a:schemeClr val="dk2"/>
                </a:solidFill>
                <a:latin typeface="Montserrat"/>
                <a:ea typeface="Montserrat"/>
                <a:cs typeface="Montserrat"/>
                <a:sym typeface="Montserrat"/>
              </a:rPr>
              <a:t>vas aceti</a:t>
            </a:r>
            <a:r>
              <a:rPr i="1" lang="en-GB" sz="3600">
                <a:solidFill>
                  <a:schemeClr val="dk2"/>
                </a:solidFill>
                <a:latin typeface="Montserrat"/>
                <a:ea typeface="Montserrat"/>
                <a:cs typeface="Montserrat"/>
                <a:sym typeface="Montserrat"/>
              </a:rPr>
              <a:t>, sed subito Antonius clamavit, ‘</a:t>
            </a:r>
            <a:r>
              <a:rPr i="1" lang="en-GB" sz="3600" u="sng">
                <a:solidFill>
                  <a:schemeClr val="dk2"/>
                </a:solidFill>
                <a:latin typeface="Montserrat"/>
                <a:ea typeface="Montserrat"/>
                <a:cs typeface="Montserrat"/>
                <a:sym typeface="Montserrat"/>
              </a:rPr>
              <a:t>satis</a:t>
            </a:r>
            <a:r>
              <a:rPr i="1" lang="en-GB" sz="3600">
                <a:solidFill>
                  <a:schemeClr val="dk2"/>
                </a:solidFill>
                <a:latin typeface="Montserrat"/>
                <a:ea typeface="Montserrat"/>
                <a:cs typeface="Montserrat"/>
                <a:sym typeface="Montserrat"/>
              </a:rPr>
              <a:t>! superavisti!’</a:t>
            </a:r>
            <a:endParaRPr i="1" sz="3600">
              <a:solidFill>
                <a:schemeClr val="dk2"/>
              </a:solidFill>
              <a:latin typeface="Montserrat"/>
              <a:ea typeface="Montserrat"/>
              <a:cs typeface="Montserrat"/>
              <a:sym typeface="Montserrat"/>
            </a:endParaRPr>
          </a:p>
        </p:txBody>
      </p:sp>
      <p:sp>
        <p:nvSpPr>
          <p:cNvPr id="107" name="Google Shape;107;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08" name="Google Shape;108;p17"/>
          <p:cNvGraphicFramePr/>
          <p:nvPr/>
        </p:nvGraphicFramePr>
        <p:xfrm>
          <a:off x="808100" y="4503900"/>
          <a:ext cx="3000000" cy="3000000"/>
        </p:xfrm>
        <a:graphic>
          <a:graphicData uri="http://schemas.openxmlformats.org/drawingml/2006/table">
            <a:tbl>
              <a:tblPr>
                <a:noFill/>
                <a:tableStyleId>{DECDB43F-2546-481B-B314-32D279086F52}</a:tableStyleId>
              </a:tblPr>
              <a:tblGrid>
                <a:gridCol w="4836025"/>
                <a:gridCol w="6230750"/>
                <a:gridCol w="5605025"/>
              </a:tblGrid>
              <a:tr h="512050">
                <a:tc gridSpan="3">
                  <a:txBody>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Additional Vocabulary</a:t>
                      </a:r>
                      <a:endParaRPr b="1" sz="3600">
                        <a:solidFill>
                          <a:schemeClr val="dk2"/>
                        </a:solidFill>
                        <a:latin typeface="Montserrat"/>
                        <a:ea typeface="Montserrat"/>
                        <a:cs typeface="Montserrat"/>
                        <a:sym typeface="Montserrat"/>
                      </a:endParaRPr>
                    </a:p>
                  </a:txBody>
                  <a:tcPr marT="72000" marB="7200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r>
              <a:tr h="5711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margarita </a:t>
                      </a:r>
                      <a:r>
                        <a:rPr lang="en-GB" sz="3600">
                          <a:solidFill>
                            <a:schemeClr val="dk2"/>
                          </a:solidFill>
                          <a:latin typeface="Montserrat"/>
                          <a:ea typeface="Montserrat"/>
                          <a:cs typeface="Montserrat"/>
                          <a:sym typeface="Montserrat"/>
                        </a:rPr>
                        <a:t>= pearl</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vas aceti </a:t>
                      </a:r>
                      <a:r>
                        <a:rPr lang="en-GB" sz="3600">
                          <a:solidFill>
                            <a:schemeClr val="dk2"/>
                          </a:solidFill>
                          <a:latin typeface="Montserrat"/>
                          <a:ea typeface="Montserrat"/>
                          <a:cs typeface="Montserrat"/>
                          <a:sym typeface="Montserrat"/>
                        </a:rPr>
                        <a:t>= cup of vinegar</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dissolvit </a:t>
                      </a:r>
                      <a:r>
                        <a:rPr lang="en-GB" sz="3600">
                          <a:solidFill>
                            <a:schemeClr val="dk2"/>
                          </a:solidFill>
                          <a:latin typeface="Montserrat"/>
                          <a:ea typeface="Montserrat"/>
                          <a:cs typeface="Montserrat"/>
                          <a:sym typeface="Montserrat"/>
                        </a:rPr>
                        <a:t>= (it) dissolved</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571150">
                <a:tc gridSpan="3">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satis! </a:t>
                      </a:r>
                      <a:r>
                        <a:rPr lang="en-GB" sz="3600">
                          <a:solidFill>
                            <a:schemeClr val="dk2"/>
                          </a:solidFill>
                          <a:latin typeface="Montserrat"/>
                          <a:ea typeface="Montserrat"/>
                          <a:cs typeface="Montserrat"/>
                          <a:sym typeface="Montserrat"/>
                        </a:rPr>
                        <a:t>= enough!</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12" name="Shape 112"/>
        <p:cNvGrpSpPr/>
        <p:nvPr/>
      </p:nvGrpSpPr>
      <p:grpSpPr>
        <a:xfrm>
          <a:off x="0" y="0"/>
          <a:ext cx="0" cy="0"/>
          <a:chOff x="0" y="0"/>
          <a:chExt cx="0" cy="0"/>
        </a:xfrm>
      </p:grpSpPr>
      <p:sp>
        <p:nvSpPr>
          <p:cNvPr id="113" name="Google Shape;113;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FFFFFF"/>
              </a:solidFill>
              <a:latin typeface="Montserrat Medium"/>
              <a:ea typeface="Montserrat Medium"/>
              <a:cs typeface="Montserrat Medium"/>
              <a:sym typeface="Montserrat Medium"/>
            </a:endParaRPr>
          </a:p>
        </p:txBody>
      </p:sp>
      <p:sp>
        <p:nvSpPr>
          <p:cNvPr id="114" name="Google Shape;114;p18"/>
          <p:cNvSpPr txBox="1"/>
          <p:nvPr/>
        </p:nvSpPr>
        <p:spPr>
          <a:xfrm>
            <a:off x="914400" y="2863400"/>
            <a:ext cx="16051200" cy="3828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8400">
                <a:solidFill>
                  <a:schemeClr val="dk2"/>
                </a:solidFill>
                <a:latin typeface="Montserrat SemiBold"/>
                <a:ea typeface="Montserrat SemiBold"/>
                <a:cs typeface="Montserrat SemiBold"/>
                <a:sym typeface="Montserrat SemiBold"/>
              </a:rPr>
              <a:t>Review</a:t>
            </a:r>
            <a:endParaRPr sz="8400">
              <a:solidFill>
                <a:schemeClr val="dk2"/>
              </a:solidFill>
              <a:latin typeface="Montserrat SemiBold"/>
              <a:ea typeface="Montserrat SemiBold"/>
              <a:cs typeface="Montserrat SemiBold"/>
              <a:sym typeface="Montserrat SemiBold"/>
            </a:endParaRPr>
          </a:p>
        </p:txBody>
      </p:sp>
      <p:sp>
        <p:nvSpPr>
          <p:cNvPr id="115" name="Google Shape;115;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6" name="Google Shape;116;p18"/>
          <p:cNvSpPr txBox="1"/>
          <p:nvPr/>
        </p:nvSpPr>
        <p:spPr>
          <a:xfrm>
            <a:off x="698950" y="4767700"/>
            <a:ext cx="12963600" cy="1770900"/>
          </a:xfrm>
          <a:prstGeom prst="rect">
            <a:avLst/>
          </a:prstGeom>
          <a:solidFill>
            <a:srgbClr val="FFFFFF"/>
          </a:solidFill>
          <a:ln cap="flat" cmpd="sng" w="9525">
            <a:solidFill>
              <a:schemeClr val="dk2"/>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spcBef>
                <a:spcPts val="0"/>
              </a:spcBef>
              <a:spcAft>
                <a:spcPts val="0"/>
              </a:spcAft>
              <a:buNone/>
            </a:pPr>
            <a:r>
              <a:rPr b="1" lang="en-GB" sz="4800">
                <a:latin typeface="Montserrat"/>
                <a:ea typeface="Montserrat"/>
                <a:cs typeface="Montserrat"/>
                <a:sym typeface="Montserrat"/>
              </a:rPr>
              <a:t>Only turn to this section once you have completed the main task(s).</a:t>
            </a:r>
            <a:endParaRPr b="1" sz="40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nvSpPr>
        <p:spPr>
          <a:xfrm>
            <a:off x="827325" y="1403825"/>
            <a:ext cx="16633200" cy="4280400"/>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22" name="Google Shape;122;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3" name="Google Shape;123;p19"/>
          <p:cNvSpPr txBox="1"/>
          <p:nvPr/>
        </p:nvSpPr>
        <p:spPr>
          <a:xfrm>
            <a:off x="827400" y="5799375"/>
            <a:ext cx="16633200" cy="32349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0" lIns="0" spcFirstLastPara="1" rIns="0" wrap="square" tIns="0">
            <a:noAutofit/>
          </a:bodyPr>
          <a:lstStyle/>
          <a:p>
            <a:pPr indent="0" lvl="0" marL="76200" rtl="0" algn="l">
              <a:lnSpc>
                <a:spcPct val="115000"/>
              </a:lnSpc>
              <a:spcBef>
                <a:spcPts val="0"/>
              </a:spcBef>
              <a:spcAft>
                <a:spcPts val="0"/>
              </a:spcAft>
              <a:buNone/>
            </a:pPr>
            <a:r>
              <a:rPr lang="en-GB" sz="3200">
                <a:solidFill>
                  <a:schemeClr val="dk2"/>
                </a:solidFill>
                <a:latin typeface="Montserrat"/>
                <a:ea typeface="Montserrat"/>
                <a:cs typeface="Montserrat"/>
                <a:sym typeface="Montserrat"/>
              </a:rPr>
              <a:t>'I want to see the dinner!' Antony shouted. Therefore they made a bet. The next night, Cleopatra made a big dinner, but it was not the most expensive ever. But Cleopatra did not want to hand over the money. She said, 'It was the first course. Do you want to see the second? I want to drink!' Immediately a slave placed a cup of vinegar before the queen. Cleopatra took the first pearl from her ear. </a:t>
            </a:r>
            <a:endParaRPr sz="3200">
              <a:solidFill>
                <a:schemeClr val="dk2"/>
              </a:solidFill>
              <a:latin typeface="Montserrat"/>
              <a:ea typeface="Montserrat"/>
              <a:cs typeface="Montserrat"/>
              <a:sym typeface="Montserrat"/>
            </a:endParaRPr>
          </a:p>
        </p:txBody>
      </p:sp>
      <p:sp>
        <p:nvSpPr>
          <p:cNvPr id="124" name="Google Shape;124;p19"/>
          <p:cNvSpPr txBox="1"/>
          <p:nvPr>
            <p:ph type="title"/>
          </p:nvPr>
        </p:nvSpPr>
        <p:spPr>
          <a:xfrm>
            <a:off x="917950" y="427450"/>
            <a:ext cx="16044000" cy="106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Main Task: Correct your answers.</a:t>
            </a:r>
            <a:endParaRPr sz="7200">
              <a:solidFill>
                <a:schemeClr val="dk2"/>
              </a:solidFill>
            </a:endParaRPr>
          </a:p>
        </p:txBody>
      </p:sp>
      <p:pic>
        <p:nvPicPr>
          <p:cNvPr id="125" name="Google Shape;125;p19"/>
          <p:cNvPicPr preferRelativeResize="0"/>
          <p:nvPr/>
        </p:nvPicPr>
        <p:blipFill>
          <a:blip r:embed="rId3">
            <a:alphaModFix/>
          </a:blip>
          <a:stretch>
            <a:fillRect/>
          </a:stretch>
        </p:blipFill>
        <p:spPr>
          <a:xfrm>
            <a:off x="1610950" y="1565050"/>
            <a:ext cx="14820623" cy="3959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