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80d3d97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c80d3d97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c80d3d97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c80d3d97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67263bf28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67263bf28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67263bf28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67263bf28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67263bf28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67263bf28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67263bf28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67263bf28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c80d3d9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c80d3d9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67263bf28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67263bf2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80d3d97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80d3d97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67263bf28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67263bf28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67263bf28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67263bf28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67263bf28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67263bf28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c80d3d97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c80d3d97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67263bf28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67263bf28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09" name="Google Shape;109;p20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1" name="Google Shape;111;p20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History: Unit 2</a:t>
            </a:r>
            <a:endParaRPr b="0" sz="3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Lesson 6 of 30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Enquiry Lesson: What was the biggest challenge Elizabeth faced in her early reign?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3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 SemiBold"/>
                <a:ea typeface="Montserrat SemiBold"/>
                <a:cs typeface="Montserrat SemiBold"/>
                <a:sym typeface="Montserrat SemiBold"/>
              </a:rPr>
              <a:t>Challenge three: What challenges did Elizabeth face from European powers?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37"/>
          <p:cNvSpPr txBox="1"/>
          <p:nvPr/>
        </p:nvSpPr>
        <p:spPr>
          <a:xfrm>
            <a:off x="619950" y="1120850"/>
            <a:ext cx="16400100" cy="5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England was not a very powerful country compared to 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Spain 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France 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the mid-Sixteenth Century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England was not particularly popular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Mary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had been at war with France and lost England the port of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Calais 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Scotland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France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had the </a:t>
            </a:r>
            <a:r>
              <a:rPr b="1"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Auld Alliance </a:t>
            </a:r>
            <a:r>
              <a:rPr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defensive Treaty against Elizabeth 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Spain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had control and influence between 1553-1558 over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England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due to the marriage of 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Mary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Philip II of Spain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relationship with the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Papal States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had been strained under by the break with Rome in the 1530s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Elizabeth wanted to establish </a:t>
            </a:r>
            <a:r>
              <a:rPr b="1"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Protestantism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the official religion, but most powerful countries were </a:t>
            </a:r>
            <a:r>
              <a:rPr b="1"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Catholic</a:t>
            </a:r>
            <a:endParaRPr b="1" sz="3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7"/>
          <p:cNvSpPr txBox="1"/>
          <p:nvPr>
            <p:ph idx="4294967295" type="title"/>
          </p:nvPr>
        </p:nvSpPr>
        <p:spPr>
          <a:xfrm>
            <a:off x="460750" y="375500"/>
            <a:ext cx="172464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</a:rPr>
              <a:t>What challenges did Elizabeth face from European powers?</a:t>
            </a:r>
            <a:endParaRPr sz="4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917950" y="4328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highlight>
                  <a:schemeClr val="lt1"/>
                </a:highlight>
              </a:rPr>
              <a:t>Glossary</a:t>
            </a: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4" name="Google Shape;254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658800" y="1283650"/>
            <a:ext cx="16970400" cy="5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Privy Council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- The small group of advisors chosen by the monarch to support her in the running of government on a day-to-day basis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Factions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- groups of courtiers who would side with each other against other rival factions and compete for the attention of the monarch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Patronage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system of rewarding loyal members of the nobility with land and titles in different parts of England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Parliament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- Made up of the House of Commons and Lords and containing about 450 MPs, they passed Acts of Parliament (Laws) and raised taxes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Parliamentary subsidies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taxes that were raised and collected by the Parliament that could be granted to the monarch for extra finance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Marian debt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- the £300,000 debt that Mary I left the Crown in by 1558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917950" y="4328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highlight>
                  <a:schemeClr val="lt1"/>
                </a:highlight>
              </a:rPr>
              <a:t>Written task</a:t>
            </a: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39"/>
          <p:cNvSpPr txBox="1"/>
          <p:nvPr/>
        </p:nvSpPr>
        <p:spPr>
          <a:xfrm>
            <a:off x="658800" y="1715175"/>
            <a:ext cx="16970400" cy="5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have looked at several challenges that Elizabeth faced in the early years of her reign. These included: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Char char="➔"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Issues with governance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Char char="➔"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Issues with finance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Char char="➔"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Issues with foreign powers 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Question to answer:  What was the biggest challenge Elizabeth faced in the early years of her reign?  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Write an extended response to this question using the guidance on the next slide. You should aim to write 1-2 paragraphs (half a page of A4).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Remember to use specific factual details such as key words, people and, dates.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40"/>
          <p:cNvSpPr txBox="1"/>
          <p:nvPr/>
        </p:nvSpPr>
        <p:spPr>
          <a:xfrm>
            <a:off x="9468000" y="1632000"/>
            <a:ext cx="8492400" cy="7023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Sentence stems</a:t>
            </a:r>
            <a:endParaRPr b="1" sz="3200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latin typeface="Montserrat"/>
                <a:ea typeface="Montserrat"/>
                <a:cs typeface="Montserrat"/>
                <a:sym typeface="Montserrat"/>
              </a:rPr>
              <a:t>Elizabeth faced several issues at the beginning of her reign. These included…</a:t>
            </a:r>
            <a:endParaRPr i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latin typeface="Montserrat"/>
                <a:ea typeface="Montserrat"/>
                <a:cs typeface="Montserrat"/>
                <a:sym typeface="Montserrat"/>
              </a:rPr>
              <a:t>The biggest of these challenges was… this was when… </a:t>
            </a:r>
            <a:endParaRPr i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latin typeface="Montserrat"/>
                <a:ea typeface="Montserrat"/>
                <a:cs typeface="Montserrat"/>
                <a:sym typeface="Montserrat"/>
              </a:rPr>
              <a:t>This posed the greatest challenge for Elizabeth because… </a:t>
            </a:r>
            <a:endParaRPr i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latin typeface="Montserrat"/>
                <a:ea typeface="Montserrat"/>
                <a:cs typeface="Montserrat"/>
                <a:sym typeface="Montserrat"/>
              </a:rPr>
              <a:t>This was more significant than the other challenges because...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269" name="Google Shape;269;p40"/>
          <p:cNvSpPr txBox="1"/>
          <p:nvPr/>
        </p:nvSpPr>
        <p:spPr>
          <a:xfrm>
            <a:off x="501200" y="1632000"/>
            <a:ext cx="8492400" cy="7023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Suggested structure</a:t>
            </a:r>
            <a:endParaRPr b="1" sz="3200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Point: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Signpost what you are going to say or argue in the paragraph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Evidence: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Giving specific factual detail to support your argument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Explain: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Say why the evidence you have selected supports your argument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Link: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Link back to the question OR to other ideas to explain why your factor is more important than other factors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246900" y="316925"/>
            <a:ext cx="176034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Question to answer:  What was the biggest challenge Elizabeth faced in the early years of her reign?  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 SemiBold"/>
                <a:ea typeface="Montserrat SemiBold"/>
                <a:cs typeface="Montserrat SemiBold"/>
                <a:sym typeface="Montserrat SemiBold"/>
              </a:rPr>
              <a:t>Overview: What were the key challenges Elizabeth faced in the early part of her reign?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29"/>
          <p:cNvCxnSpPr/>
          <p:nvPr/>
        </p:nvCxnSpPr>
        <p:spPr>
          <a:xfrm rot="10800000">
            <a:off x="1582675" y="4603950"/>
            <a:ext cx="9300" cy="1079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29"/>
          <p:cNvSpPr txBox="1"/>
          <p:nvPr>
            <p:ph type="title"/>
          </p:nvPr>
        </p:nvSpPr>
        <p:spPr>
          <a:xfrm>
            <a:off x="460750" y="375500"/>
            <a:ext cx="172464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</a:rPr>
              <a:t>What were the key challenges Elizabeth faced?</a:t>
            </a:r>
            <a:endParaRPr sz="4300">
              <a:solidFill>
                <a:schemeClr val="dk2"/>
              </a:solidFill>
            </a:endParaRPr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261850" y="6302150"/>
            <a:ext cx="2124900" cy="2537400"/>
          </a:xfrm>
          <a:prstGeom prst="rect">
            <a:avLst/>
          </a:prstGeom>
          <a:ln>
            <a:noFill/>
          </a:ln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1558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100"/>
              <a:t>.</a:t>
            </a:r>
            <a:endParaRPr sz="31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grpSp>
        <p:nvGrpSpPr>
          <p:cNvPr id="167" name="Google Shape;167;p29"/>
          <p:cNvGrpSpPr/>
          <p:nvPr/>
        </p:nvGrpSpPr>
        <p:grpSpPr>
          <a:xfrm>
            <a:off x="778905" y="4464200"/>
            <a:ext cx="16733160" cy="1152001"/>
            <a:chOff x="714300" y="2551588"/>
            <a:chExt cx="7715400" cy="399612"/>
          </a:xfrm>
        </p:grpSpPr>
        <p:cxnSp>
          <p:nvCxnSpPr>
            <p:cNvPr id="168" name="Google Shape;168;p29"/>
            <p:cNvCxnSpPr/>
            <p:nvPr/>
          </p:nvCxnSpPr>
          <p:spPr>
            <a:xfrm rot="10800000">
              <a:off x="714300" y="2951200"/>
              <a:ext cx="77154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29"/>
            <p:cNvCxnSpPr>
              <a:endCxn id="170" idx="2"/>
            </p:cNvCxnSpPr>
            <p:nvPr/>
          </p:nvCxnSpPr>
          <p:spPr>
            <a:xfrm rot="10800000">
              <a:off x="8106865" y="2551588"/>
              <a:ext cx="3900" cy="353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16163050" y="6486850"/>
            <a:ext cx="24138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cxnSp>
        <p:nvCxnSpPr>
          <p:cNvPr id="172" name="Google Shape;172;p29"/>
          <p:cNvCxnSpPr>
            <a:endCxn id="173" idx="2"/>
          </p:cNvCxnSpPr>
          <p:nvPr/>
        </p:nvCxnSpPr>
        <p:spPr>
          <a:xfrm rot="10800000">
            <a:off x="8990275" y="4504575"/>
            <a:ext cx="4800" cy="1082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9"/>
          <p:cNvSpPr/>
          <p:nvPr/>
        </p:nvSpPr>
        <p:spPr>
          <a:xfrm>
            <a:off x="7550275" y="2662875"/>
            <a:ext cx="2880000" cy="1841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to deal with financial issues?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225925" y="2680000"/>
            <a:ext cx="2722800" cy="192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Elizabeth becomes Queen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3850000" y="2623275"/>
            <a:ext cx="2722800" cy="192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to govern England?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11520600" y="2662875"/>
            <a:ext cx="2958600" cy="184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to deal with foreign powers?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15545300" y="2622500"/>
            <a:ext cx="2533200" cy="184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Mary, Queen of Scots Arrival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1296775" y="5091525"/>
            <a:ext cx="572400" cy="720000"/>
          </a:xfrm>
          <a:prstGeom prst="ellipse">
            <a:avLst/>
          </a:prstGeom>
          <a:solidFill>
            <a:srgbClr val="00FF00"/>
          </a:solidFill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9" name="Google Shape;179;p29"/>
          <p:cNvCxnSpPr>
            <a:endCxn id="176" idx="2"/>
          </p:cNvCxnSpPr>
          <p:nvPr/>
        </p:nvCxnSpPr>
        <p:spPr>
          <a:xfrm rot="10800000">
            <a:off x="5211400" y="4544175"/>
            <a:ext cx="9300" cy="1079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15948200" y="6304750"/>
            <a:ext cx="2010300" cy="2537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1568</a:t>
            </a:r>
            <a:endParaRPr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81" name="Google Shape;181;p29"/>
          <p:cNvSpPr/>
          <p:nvPr/>
        </p:nvSpPr>
        <p:spPr>
          <a:xfrm>
            <a:off x="16525700" y="5115525"/>
            <a:ext cx="572400" cy="720000"/>
          </a:xfrm>
          <a:prstGeom prst="ellipse">
            <a:avLst/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2" name="Google Shape;182;p29"/>
          <p:cNvCxnSpPr/>
          <p:nvPr/>
        </p:nvCxnSpPr>
        <p:spPr>
          <a:xfrm rot="10800000">
            <a:off x="13034538" y="4506075"/>
            <a:ext cx="9300" cy="1079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8" name="Google Shape;188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 SemiBold"/>
                <a:ea typeface="Montserrat SemiBold"/>
                <a:cs typeface="Montserrat SemiBold"/>
                <a:sym typeface="Montserrat SemiBold"/>
              </a:rPr>
              <a:t>Challenge one: How should Elizabeth govern England?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460750" y="1621125"/>
            <a:ext cx="10183800" cy="5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English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society was very structured and hierarchical in the 16th century, but it had been difficult for previous monarchs to maintain order. 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English society in the sixteenth century was often a dangerous and violent place, and open rebellion could break out very easily. 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was no police force or permanent army. 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Therefore, the unequal structure of society was important for maintaining law and order.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1"/>
          <p:cNvSpPr txBox="1"/>
          <p:nvPr>
            <p:ph idx="4294967295" type="title"/>
          </p:nvPr>
        </p:nvSpPr>
        <p:spPr>
          <a:xfrm>
            <a:off x="460750" y="375500"/>
            <a:ext cx="172464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</a:rPr>
              <a:t>How should Elizabeth govern England?</a:t>
            </a:r>
            <a:endParaRPr sz="4300">
              <a:solidFill>
                <a:schemeClr val="dk2"/>
              </a:solidFill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11631575" y="2034225"/>
            <a:ext cx="6423900" cy="5271600"/>
          </a:xfrm>
          <a:prstGeom prst="triangle">
            <a:avLst>
              <a:gd fmla="val 50000" name="adj"/>
            </a:avLst>
          </a:prstGeom>
          <a:solidFill>
            <a:srgbClr val="D2D2D7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1"/>
          <p:cNvSpPr txBox="1"/>
          <p:nvPr/>
        </p:nvSpPr>
        <p:spPr>
          <a:xfrm>
            <a:off x="14213975" y="2876300"/>
            <a:ext cx="1259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Nobility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14213975" y="3675150"/>
            <a:ext cx="1259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Gentry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13872425" y="4510500"/>
            <a:ext cx="19422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Merchants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Professionals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13605575" y="5635450"/>
            <a:ext cx="24759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Yeoman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Tenant farmers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13605575" y="6525700"/>
            <a:ext cx="24759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Labouring poor and unemployed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3" name="Google Shape;203;p31"/>
          <p:cNvCxnSpPr/>
          <p:nvPr/>
        </p:nvCxnSpPr>
        <p:spPr>
          <a:xfrm>
            <a:off x="14021900" y="3414775"/>
            <a:ext cx="1728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31"/>
          <p:cNvCxnSpPr/>
          <p:nvPr/>
        </p:nvCxnSpPr>
        <p:spPr>
          <a:xfrm>
            <a:off x="13470025" y="4292800"/>
            <a:ext cx="2728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31"/>
          <p:cNvCxnSpPr/>
          <p:nvPr/>
        </p:nvCxnSpPr>
        <p:spPr>
          <a:xfrm>
            <a:off x="12744275" y="5490975"/>
            <a:ext cx="42441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31"/>
          <p:cNvCxnSpPr/>
          <p:nvPr/>
        </p:nvCxnSpPr>
        <p:spPr>
          <a:xfrm>
            <a:off x="12107025" y="6497075"/>
            <a:ext cx="54792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32"/>
          <p:cNvSpPr txBox="1"/>
          <p:nvPr/>
        </p:nvSpPr>
        <p:spPr>
          <a:xfrm>
            <a:off x="460750" y="1340900"/>
            <a:ext cx="16400100" cy="5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were several methods that Elizabeth could use to control England through </a:t>
            </a:r>
            <a:r>
              <a:rPr b="1"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central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</a:t>
            </a:r>
            <a:r>
              <a:rPr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local government. </a:t>
            </a:r>
            <a:endParaRPr b="1" sz="3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Elizabeth needed to ensure she selected her </a:t>
            </a:r>
            <a:r>
              <a:rPr b="1" lang="en-GB" sz="3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Privy Council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wisely to ensure that they remained loyal to her.  She used </a:t>
            </a:r>
            <a:r>
              <a:rPr b="1" lang="en-GB" sz="3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factionalism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ensure that her Privy Councillors competed for her attention and </a:t>
            </a:r>
            <a:r>
              <a:rPr b="1" lang="en-GB" sz="3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patronage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Char char="●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Elizabeth also relied on local government to control different regions in England. There was one 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Lord Lieutenant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needed to be a loyal member of the nobility so that he would raise an army for Elizabeth if she needed one. </a:t>
            </a: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Justices of the Peace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were also responsible for maintaining law and order, although they were unpaid.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2"/>
          <p:cNvSpPr txBox="1"/>
          <p:nvPr>
            <p:ph idx="4294967295" type="title"/>
          </p:nvPr>
        </p:nvSpPr>
        <p:spPr>
          <a:xfrm>
            <a:off x="460750" y="375500"/>
            <a:ext cx="172464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</a:rPr>
              <a:t>How should Elizabeth govern England?</a:t>
            </a:r>
            <a:endParaRPr sz="4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33"/>
          <p:cNvSpPr txBox="1"/>
          <p:nvPr/>
        </p:nvSpPr>
        <p:spPr>
          <a:xfrm>
            <a:off x="460750" y="1340900"/>
            <a:ext cx="16400100" cy="5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Another aspect of central government that Elizabeth needed to be careful of was </a:t>
            </a:r>
            <a:r>
              <a:rPr b="1" lang="en-GB" sz="3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Parliament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Elizabeth relied on the Parliament to pass </a:t>
            </a:r>
            <a:r>
              <a:rPr b="1"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Acts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(laws) in the early parts of her reign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She also relied on them for </a:t>
            </a:r>
            <a:r>
              <a:rPr b="1" lang="en-GB" sz="3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parliamentary subsidies </a:t>
            </a:r>
            <a:endParaRPr b="1" sz="3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Elizabeth needed Parliament but also wanted to use them as little as possible so that they did not feel as though they were gaining too much power 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3"/>
          <p:cNvSpPr txBox="1"/>
          <p:nvPr>
            <p:ph idx="4294967295" type="title"/>
          </p:nvPr>
        </p:nvSpPr>
        <p:spPr>
          <a:xfrm>
            <a:off x="460750" y="375500"/>
            <a:ext cx="172464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</a:rPr>
              <a:t>How should Elizabeth govern England?</a:t>
            </a:r>
            <a:endParaRPr sz="4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 SemiBold"/>
                <a:ea typeface="Montserrat SemiBold"/>
                <a:cs typeface="Montserrat SemiBold"/>
                <a:sym typeface="Montserrat SemiBold"/>
              </a:rPr>
              <a:t>Challenge two: How could Elizabeth deal with her financial issues?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35"/>
          <p:cNvSpPr txBox="1"/>
          <p:nvPr/>
        </p:nvSpPr>
        <p:spPr>
          <a:xfrm>
            <a:off x="460750" y="1340900"/>
            <a:ext cx="16400100" cy="5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Elizabeth came to the throne, she inherited the </a:t>
            </a:r>
            <a:r>
              <a:rPr b="1" lang="en-GB" sz="3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Marian Debt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of £300,000. This was because 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Mary I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had spent lots of money paying for a war against France. 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were several methods that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Elizabeth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could use to create revenue. However, some of them could be unpopular. 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example, </a:t>
            </a:r>
            <a:r>
              <a:rPr b="1"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parliamentary subsidies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involved Parliament raising taxes for ordinary people, and then granting the money to Elizabeth. This was a problem because Elizabeth could lose popularity with ordinary members of society. She also did not want to rely too heavily on Parliament for money, as this gave them more power. 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Char char="●"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Elizabeth therefore had to spend vary carefully during the early years of her reign. 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5"/>
          <p:cNvSpPr txBox="1"/>
          <p:nvPr>
            <p:ph idx="4294967295" type="title"/>
          </p:nvPr>
        </p:nvSpPr>
        <p:spPr>
          <a:xfrm>
            <a:off x="460750" y="375500"/>
            <a:ext cx="172464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</a:rPr>
              <a:t>How could Elizabeth deal with her financial problems?</a:t>
            </a:r>
            <a:endParaRPr sz="4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