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  <p:sldMasterId id="214748369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EB8155-E14A-45C6-97B7-5AE359E478D0}">
  <a:tblStyle styleId="{01EB8155-E14A-45C6-97B7-5AE359E478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e10a90f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e10a90f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e6d31ef3e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e6d31ef3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e6d31ef3e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e6d31ef3e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e10a90f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e10a90f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c80097e0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c80097e0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c80097e0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c80097e0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c80097e0d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c80097e0d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c80097e0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c80097e0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796ef72e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796ef72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e6d31ef3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e6d31ef3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e6d31ef3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e6d31ef3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e6d31ef3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e6d31ef3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" name="Google Shape;160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1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0" name="Google Shape;170;p31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5" name="Google Shape;195;p3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7" name="Google Shape;197;p3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5" name="Google Shape;215;p3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9" name="Google Shape;21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3" name="Google Shape;223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27" name="Google Shape;227;p4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4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38" name="Google Shape;238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9" name="Google Shape;239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0" name="Google Shape;240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3" name="Google Shape;243;p4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idx="4294967295" type="ctrTitle"/>
          </p:nvPr>
        </p:nvSpPr>
        <p:spPr>
          <a:xfrm>
            <a:off x="458975" y="1285750"/>
            <a:ext cx="66264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Talk about what people do in general [2/2]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-"/>
            </a:pPr>
            <a:r>
              <a:rPr lang="en-GB" sz="2800">
                <a:solidFill>
                  <a:schemeClr val="dk2"/>
                </a:solidFill>
              </a:rPr>
              <a:t>The pronoun ‘</a:t>
            </a:r>
            <a:r>
              <a:rPr i="1" lang="en-GB" sz="2800">
                <a:solidFill>
                  <a:schemeClr val="dk2"/>
                </a:solidFill>
              </a:rPr>
              <a:t>on’</a:t>
            </a:r>
            <a:r>
              <a:rPr lang="en-GB" sz="2800">
                <a:solidFill>
                  <a:schemeClr val="dk2"/>
                </a:solidFill>
              </a:rPr>
              <a:t>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-"/>
            </a:pPr>
            <a:r>
              <a:rPr lang="en-GB" sz="2800">
                <a:solidFill>
                  <a:schemeClr val="dk2"/>
                </a:solidFill>
              </a:rPr>
              <a:t>Questions using ‘qu’est-ce que’</a:t>
            </a:r>
            <a:endParaRPr sz="2800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250" name="Google Shape;250;p46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1" name="Google Shape;251;p4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5"/>
          <p:cNvSpPr txBox="1"/>
          <p:nvPr>
            <p:ph type="title"/>
          </p:nvPr>
        </p:nvSpPr>
        <p:spPr>
          <a:xfrm>
            <a:off x="458975" y="445025"/>
            <a:ext cx="6600600" cy="3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Que? = What?</a:t>
            </a:r>
            <a:endParaRPr/>
          </a:p>
        </p:txBody>
      </p:sp>
      <p:sp>
        <p:nvSpPr>
          <p:cNvPr id="358" name="Google Shape;358;p55"/>
          <p:cNvSpPr txBox="1"/>
          <p:nvPr/>
        </p:nvSpPr>
        <p:spPr>
          <a:xfrm>
            <a:off x="5545050" y="1785125"/>
            <a:ext cx="3412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What are you doing?</a:t>
            </a:r>
            <a:endParaRPr b="1"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458975" y="1259514"/>
            <a:ext cx="1953900" cy="918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(Inversion)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2841150" y="1353874"/>
            <a:ext cx="31377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Que fais-tu?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458975" y="2523414"/>
            <a:ext cx="1953900" cy="918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(est-ce que)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55"/>
          <p:cNvSpPr/>
          <p:nvPr/>
        </p:nvSpPr>
        <p:spPr>
          <a:xfrm>
            <a:off x="2841150" y="2725475"/>
            <a:ext cx="44367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fais?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" name="Google Shape;363;p55"/>
          <p:cNvCxnSpPr>
            <a:stCxn id="362" idx="0"/>
          </p:cNvCxnSpPr>
          <p:nvPr/>
        </p:nvCxnSpPr>
        <p:spPr>
          <a:xfrm flipH="1" rot="10800000">
            <a:off x="5059500" y="2132675"/>
            <a:ext cx="538800" cy="59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4" name="Google Shape;364;p55"/>
          <p:cNvCxnSpPr/>
          <p:nvPr/>
        </p:nvCxnSpPr>
        <p:spPr>
          <a:xfrm>
            <a:off x="4852050" y="1652824"/>
            <a:ext cx="612900" cy="37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55"/>
          <p:cNvSpPr txBox="1"/>
          <p:nvPr/>
        </p:nvSpPr>
        <p:spPr>
          <a:xfrm>
            <a:off x="2649675" y="3262543"/>
            <a:ext cx="13491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55"/>
          <p:cNvSpPr txBox="1"/>
          <p:nvPr/>
        </p:nvSpPr>
        <p:spPr>
          <a:xfrm>
            <a:off x="4173675" y="3262550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55"/>
          <p:cNvSpPr txBox="1"/>
          <p:nvPr/>
        </p:nvSpPr>
        <p:spPr>
          <a:xfrm>
            <a:off x="6439875" y="3262550"/>
            <a:ext cx="15846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55"/>
          <p:cNvSpPr txBox="1"/>
          <p:nvPr/>
        </p:nvSpPr>
        <p:spPr>
          <a:xfrm>
            <a:off x="8123175" y="3262550"/>
            <a:ext cx="9447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55"/>
          <p:cNvSpPr txBox="1"/>
          <p:nvPr/>
        </p:nvSpPr>
        <p:spPr>
          <a:xfrm>
            <a:off x="3484750" y="3656050"/>
            <a:ext cx="24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= qu’est-ce que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6"/>
          <p:cNvSpPr txBox="1"/>
          <p:nvPr/>
        </p:nvSpPr>
        <p:spPr>
          <a:xfrm>
            <a:off x="458975" y="445018"/>
            <a:ext cx="1349100" cy="392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56"/>
          <p:cNvSpPr txBox="1"/>
          <p:nvPr/>
        </p:nvSpPr>
        <p:spPr>
          <a:xfrm>
            <a:off x="2099700" y="445025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6"/>
          <p:cNvSpPr txBox="1"/>
          <p:nvPr/>
        </p:nvSpPr>
        <p:spPr>
          <a:xfrm>
            <a:off x="4581600" y="445025"/>
            <a:ext cx="1584600" cy="3924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56"/>
          <p:cNvSpPr txBox="1"/>
          <p:nvPr/>
        </p:nvSpPr>
        <p:spPr>
          <a:xfrm>
            <a:off x="6556800" y="445025"/>
            <a:ext cx="944700" cy="392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8" name="Google Shape;3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3109" y="118540"/>
            <a:ext cx="944700" cy="75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6"/>
          <p:cNvSpPr txBox="1"/>
          <p:nvPr/>
        </p:nvSpPr>
        <p:spPr>
          <a:xfrm>
            <a:off x="535175" y="1511825"/>
            <a:ext cx="944700" cy="392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6"/>
          <p:cNvSpPr txBox="1"/>
          <p:nvPr/>
        </p:nvSpPr>
        <p:spPr>
          <a:xfrm>
            <a:off x="1490100" y="1511825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56"/>
          <p:cNvSpPr txBox="1"/>
          <p:nvPr/>
        </p:nvSpPr>
        <p:spPr>
          <a:xfrm>
            <a:off x="3514800" y="1511825"/>
            <a:ext cx="676200" cy="3924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56"/>
          <p:cNvSpPr txBox="1"/>
          <p:nvPr/>
        </p:nvSpPr>
        <p:spPr>
          <a:xfrm>
            <a:off x="4194600" y="1511825"/>
            <a:ext cx="1584600" cy="392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aimes?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56"/>
          <p:cNvSpPr txBox="1"/>
          <p:nvPr/>
        </p:nvSpPr>
        <p:spPr>
          <a:xfrm>
            <a:off x="535175" y="2197625"/>
            <a:ext cx="3543600" cy="392400"/>
          </a:xfrm>
          <a:prstGeom prst="rect">
            <a:avLst/>
          </a:prstGeom>
          <a:noFill/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like?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56"/>
          <p:cNvSpPr txBox="1"/>
          <p:nvPr/>
        </p:nvSpPr>
        <p:spPr>
          <a:xfrm>
            <a:off x="458975" y="2883425"/>
            <a:ext cx="944700" cy="392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56"/>
          <p:cNvSpPr txBox="1"/>
          <p:nvPr/>
        </p:nvSpPr>
        <p:spPr>
          <a:xfrm>
            <a:off x="1413900" y="2883425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qu’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56"/>
          <p:cNvSpPr txBox="1"/>
          <p:nvPr/>
        </p:nvSpPr>
        <p:spPr>
          <a:xfrm>
            <a:off x="3438600" y="2883425"/>
            <a:ext cx="676200" cy="3924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il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56"/>
          <p:cNvSpPr txBox="1"/>
          <p:nvPr/>
        </p:nvSpPr>
        <p:spPr>
          <a:xfrm>
            <a:off x="4118400" y="2883425"/>
            <a:ext cx="1349100" cy="392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mange?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56"/>
          <p:cNvSpPr txBox="1"/>
          <p:nvPr/>
        </p:nvSpPr>
        <p:spPr>
          <a:xfrm>
            <a:off x="535175" y="3569225"/>
            <a:ext cx="3543600" cy="392400"/>
          </a:xfrm>
          <a:prstGeom prst="rect">
            <a:avLst/>
          </a:prstGeom>
          <a:noFill/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does he eat?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"/>
          <p:cNvSpPr txBox="1"/>
          <p:nvPr>
            <p:ph type="title"/>
          </p:nvPr>
        </p:nvSpPr>
        <p:spPr>
          <a:xfrm>
            <a:off x="458975" y="218950"/>
            <a:ext cx="8226000" cy="65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Talk about what people do in general [2/2]</a:t>
            </a:r>
            <a:endParaRPr sz="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6"/>
                </a:solidFill>
              </a:rPr>
              <a:t>Translate the sentences:</a:t>
            </a:r>
            <a:endParaRPr sz="2800">
              <a:solidFill>
                <a:schemeClr val="accent6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AutoNum type="arabicPeriod"/>
            </a:pPr>
            <a:r>
              <a:rPr lang="en-GB" sz="2800">
                <a:solidFill>
                  <a:schemeClr val="accent6"/>
                </a:solidFill>
              </a:rPr>
              <a:t>Qu’est-ce qu’on fait? =</a:t>
            </a:r>
            <a:endParaRPr sz="28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6"/>
                </a:solidFill>
              </a:rPr>
              <a:t> </a:t>
            </a:r>
            <a:endParaRPr sz="2800" u="sng">
              <a:solidFill>
                <a:schemeClr val="accent6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AutoNum type="arabicPeriod"/>
            </a:pPr>
            <a:r>
              <a:rPr lang="en-GB" sz="2500">
                <a:solidFill>
                  <a:schemeClr val="accent6"/>
                </a:solidFill>
              </a:rPr>
              <a:t>What is she playing? =</a:t>
            </a:r>
            <a:endParaRPr sz="25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AutoNum type="arabicPeriod"/>
            </a:pPr>
            <a:r>
              <a:rPr lang="en-GB" sz="2800">
                <a:solidFill>
                  <a:schemeClr val="accent6"/>
                </a:solidFill>
              </a:rPr>
              <a:t>What do you (specific) want? =</a:t>
            </a:r>
            <a:endParaRPr sz="2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6"/>
                </a:solidFill>
              </a:rPr>
              <a:t>            </a:t>
            </a:r>
            <a:endParaRPr sz="2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accent6"/>
              </a:solidFill>
            </a:endParaRPr>
          </a:p>
        </p:txBody>
      </p:sp>
      <p:sp>
        <p:nvSpPr>
          <p:cNvPr id="394" name="Google Shape;394;p57"/>
          <p:cNvSpPr txBox="1"/>
          <p:nvPr/>
        </p:nvSpPr>
        <p:spPr>
          <a:xfrm>
            <a:off x="892475" y="2171150"/>
            <a:ext cx="7478400" cy="42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(general) do? What are you (general) doing?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57"/>
          <p:cNvSpPr txBox="1"/>
          <p:nvPr/>
        </p:nvSpPr>
        <p:spPr>
          <a:xfrm>
            <a:off x="885377" y="3060150"/>
            <a:ext cx="3239700" cy="42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qu’elle joue?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892475" y="3949150"/>
            <a:ext cx="3239700" cy="42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veux?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7" name="Google Shape;39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455" y="48100"/>
            <a:ext cx="1036381" cy="8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56" name="Google Shape;256;p47"/>
          <p:cNvSpPr/>
          <p:nvPr/>
        </p:nvSpPr>
        <p:spPr>
          <a:xfrm>
            <a:off x="2679913" y="14948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7" name="Google Shape;2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7"/>
          <p:cNvSpPr txBox="1"/>
          <p:nvPr/>
        </p:nvSpPr>
        <p:spPr>
          <a:xfrm>
            <a:off x="3332163" y="301863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7"/>
          <p:cNvSpPr txBox="1"/>
          <p:nvPr/>
        </p:nvSpPr>
        <p:spPr>
          <a:xfrm>
            <a:off x="3452651" y="2869625"/>
            <a:ext cx="19533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forbidden sign" id="260" name="Google Shape;26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564" y="1790464"/>
            <a:ext cx="1003400" cy="10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8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 f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8"/>
          <p:cNvSpPr txBox="1"/>
          <p:nvPr/>
        </p:nvSpPr>
        <p:spPr>
          <a:xfrm>
            <a:off x="3757561" y="21683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 txBox="1"/>
          <p:nvPr/>
        </p:nvSpPr>
        <p:spPr>
          <a:xfrm>
            <a:off x="3332163" y="301863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48"/>
          <p:cNvPicPr preferRelativeResize="0"/>
          <p:nvPr/>
        </p:nvPicPr>
        <p:blipFill rotWithShape="1">
          <a:blip r:embed="rId4">
            <a:alphaModFix/>
          </a:blip>
          <a:srcRect b="35292" l="12788" r="72499" t="41991"/>
          <a:stretch/>
        </p:blipFill>
        <p:spPr>
          <a:xfrm>
            <a:off x="966126" y="1677188"/>
            <a:ext cx="1345301" cy="11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/>
          <p:cNvPicPr preferRelativeResize="0"/>
          <p:nvPr/>
        </p:nvPicPr>
        <p:blipFill rotWithShape="1">
          <a:blip r:embed="rId5">
            <a:alphaModFix/>
          </a:blip>
          <a:srcRect b="33072" l="12784" r="71530" t="41248"/>
          <a:stretch/>
        </p:blipFill>
        <p:spPr>
          <a:xfrm>
            <a:off x="3819262" y="2672426"/>
            <a:ext cx="1434197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/>
          <p:nvPr/>
        </p:nvSpPr>
        <p:spPr>
          <a:xfrm>
            <a:off x="6369438" y="1682975"/>
            <a:ext cx="196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[at the back]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49"/>
          <p:cNvGraphicFramePr/>
          <p:nvPr/>
        </p:nvGraphicFramePr>
        <p:xfrm>
          <a:off x="2352075" y="12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{01EB8155-E14A-45C6-97B7-5AE359E478D0}</a:tableStyleId>
              </a:tblPr>
              <a:tblGrid>
                <a:gridCol w="2367150"/>
                <a:gridCol w="2260925"/>
              </a:tblGrid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l’événement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event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janvier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January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février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February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March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avril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April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juin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trente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thirty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vingt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twenty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célébrer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celebrate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/>
          <p:nvPr>
            <p:ph idx="1" type="body"/>
          </p:nvPr>
        </p:nvSpPr>
        <p:spPr>
          <a:xfrm>
            <a:off x="268475" y="2032175"/>
            <a:ext cx="381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 refer to one</a:t>
            </a:r>
            <a:r>
              <a:rPr b="1" lang="en-GB" sz="1800">
                <a:solidFill>
                  <a:schemeClr val="accent3"/>
                </a:solidFill>
              </a:rPr>
              <a:t> specific</a:t>
            </a:r>
            <a:r>
              <a:rPr lang="en-GB" sz="1800"/>
              <a:t> person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4" name="Google Shape;284;p50"/>
          <p:cNvSpPr txBox="1"/>
          <p:nvPr>
            <p:ph idx="1" type="body"/>
          </p:nvPr>
        </p:nvSpPr>
        <p:spPr>
          <a:xfrm>
            <a:off x="1487075" y="832706"/>
            <a:ext cx="1122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Tu</a:t>
            </a:r>
            <a:endParaRPr b="1" sz="1400"/>
          </a:p>
        </p:txBody>
      </p:sp>
      <p:sp>
        <p:nvSpPr>
          <p:cNvPr id="285" name="Google Shape;285;p50"/>
          <p:cNvSpPr txBox="1"/>
          <p:nvPr>
            <p:ph idx="1" type="body"/>
          </p:nvPr>
        </p:nvSpPr>
        <p:spPr>
          <a:xfrm>
            <a:off x="1965600" y="824950"/>
            <a:ext cx="18105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You </a:t>
            </a:r>
            <a:br>
              <a:rPr lang="en-GB" sz="1800"/>
            </a:br>
            <a:endParaRPr b="1" sz="1400"/>
          </a:p>
        </p:txBody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4212425" y="3854738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 refer to people in </a:t>
            </a:r>
            <a:r>
              <a:rPr b="1" lang="en-GB" sz="1800">
                <a:solidFill>
                  <a:schemeClr val="accent3"/>
                </a:solidFill>
              </a:rPr>
              <a:t>general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5486697" y="1340575"/>
            <a:ext cx="494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On</a:t>
            </a:r>
            <a:r>
              <a:rPr lang="en-GB" sz="1800"/>
              <a:t> </a:t>
            </a:r>
            <a:endParaRPr b="1" sz="1400"/>
          </a:p>
        </p:txBody>
      </p:sp>
      <p:sp>
        <p:nvSpPr>
          <p:cNvPr id="288" name="Google Shape;288;p50"/>
          <p:cNvSpPr txBox="1"/>
          <p:nvPr>
            <p:ph idx="1" type="body"/>
          </p:nvPr>
        </p:nvSpPr>
        <p:spPr>
          <a:xfrm>
            <a:off x="5932429" y="1347044"/>
            <a:ext cx="1555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You, we</a:t>
            </a:r>
            <a:endParaRPr b="1" sz="1400"/>
          </a:p>
        </p:txBody>
      </p:sp>
      <p:pic>
        <p:nvPicPr>
          <p:cNvPr id="289" name="Google Shape;2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975" y="1134013"/>
            <a:ext cx="1555200" cy="83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3687" y="2229511"/>
            <a:ext cx="635583" cy="1038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50"/>
          <p:cNvCxnSpPr/>
          <p:nvPr/>
        </p:nvCxnSpPr>
        <p:spPr>
          <a:xfrm>
            <a:off x="4266238" y="800450"/>
            <a:ext cx="7500" cy="35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92" name="Google Shape;29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375" y="2016687"/>
            <a:ext cx="635583" cy="103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268" y="2059252"/>
            <a:ext cx="635583" cy="1038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0"/>
          <p:cNvSpPr txBox="1"/>
          <p:nvPr>
            <p:ph idx="1" type="body"/>
          </p:nvPr>
        </p:nvSpPr>
        <p:spPr>
          <a:xfrm>
            <a:off x="268475" y="3784775"/>
            <a:ext cx="381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 refer to a group of </a:t>
            </a:r>
            <a:r>
              <a:rPr b="1" lang="en-GB" sz="1800">
                <a:solidFill>
                  <a:schemeClr val="accent3"/>
                </a:solidFill>
              </a:rPr>
              <a:t>specific </a:t>
            </a:r>
            <a:r>
              <a:rPr lang="en-GB" sz="1800"/>
              <a:t>people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95" name="Google Shape;295;p50"/>
          <p:cNvSpPr txBox="1"/>
          <p:nvPr>
            <p:ph idx="1" type="body"/>
          </p:nvPr>
        </p:nvSpPr>
        <p:spPr>
          <a:xfrm>
            <a:off x="1487075" y="2585306"/>
            <a:ext cx="1122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Vous</a:t>
            </a:r>
            <a:endParaRPr b="1" sz="1400"/>
          </a:p>
        </p:txBody>
      </p:sp>
      <p:sp>
        <p:nvSpPr>
          <p:cNvPr id="296" name="Google Shape;296;p50"/>
          <p:cNvSpPr txBox="1"/>
          <p:nvPr>
            <p:ph idx="1" type="body"/>
          </p:nvPr>
        </p:nvSpPr>
        <p:spPr>
          <a:xfrm>
            <a:off x="2156100" y="2577550"/>
            <a:ext cx="18105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You </a:t>
            </a:r>
            <a:br>
              <a:rPr lang="en-GB" sz="1800"/>
            </a:br>
            <a:endParaRPr b="1" sz="1400"/>
          </a:p>
        </p:txBody>
      </p:sp>
      <p:pic>
        <p:nvPicPr>
          <p:cNvPr id="297" name="Google Shape;29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6275" y="2920031"/>
            <a:ext cx="992996" cy="7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0"/>
          <p:cNvSpPr txBox="1"/>
          <p:nvPr/>
        </p:nvSpPr>
        <p:spPr>
          <a:xfrm>
            <a:off x="53300" y="24175"/>
            <a:ext cx="7811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In French, the subject pronoun </a:t>
            </a:r>
            <a:r>
              <a:rPr b="1" lang="en-GB" sz="1800">
                <a:solidFill>
                  <a:srgbClr val="EE6000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is used to talk about what </a:t>
            </a:r>
            <a:r>
              <a:rPr b="1"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people in general</a:t>
            </a:r>
            <a:r>
              <a:rPr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do. We can translate it as ‘</a:t>
            </a:r>
            <a:r>
              <a:rPr b="1"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people</a:t>
            </a:r>
            <a:r>
              <a:rPr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’, ‘</a:t>
            </a:r>
            <a:r>
              <a:rPr b="1"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 or ‘</a:t>
            </a:r>
            <a:r>
              <a:rPr b="1"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18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4" name="Google Shape;304;p51"/>
          <p:cNvSpPr txBox="1"/>
          <p:nvPr>
            <p:ph idx="1" type="body"/>
          </p:nvPr>
        </p:nvSpPr>
        <p:spPr>
          <a:xfrm>
            <a:off x="4526675" y="3740438"/>
            <a:ext cx="4577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/>
              <a:t>The third person                           (</a:t>
            </a:r>
            <a:r>
              <a:rPr b="1" lang="en-GB" sz="2000">
                <a:solidFill>
                  <a:schemeClr val="accent1"/>
                </a:solidFill>
              </a:rPr>
              <a:t>pronoun</a:t>
            </a:r>
            <a:r>
              <a:rPr lang="en-GB" sz="2000"/>
              <a:t> + </a:t>
            </a:r>
            <a:r>
              <a:rPr b="1" lang="en-GB" sz="2000">
                <a:solidFill>
                  <a:schemeClr val="accent5"/>
                </a:solidFill>
              </a:rPr>
              <a:t>ending</a:t>
            </a:r>
            <a:r>
              <a:rPr lang="en-GB" sz="2000"/>
              <a:t>)</a:t>
            </a:r>
            <a:endParaRPr sz="2000"/>
          </a:p>
        </p:txBody>
      </p:sp>
      <p:pic>
        <p:nvPicPr>
          <p:cNvPr id="305" name="Google Shape;3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976" y="66363"/>
            <a:ext cx="992639" cy="99356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1"/>
          <p:cNvSpPr/>
          <p:nvPr/>
        </p:nvSpPr>
        <p:spPr>
          <a:xfrm>
            <a:off x="3994500" y="2388125"/>
            <a:ext cx="744600" cy="4119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67CE"/>
              </a:gs>
              <a:gs pos="100000">
                <a:srgbClr val="032648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3066" y="2141642"/>
            <a:ext cx="744623" cy="128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837" y="2141638"/>
            <a:ext cx="744623" cy="128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2339" y="2141646"/>
            <a:ext cx="744623" cy="128881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title"/>
          </p:nvPr>
        </p:nvSpPr>
        <p:spPr>
          <a:xfrm>
            <a:off x="104213" y="147025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remember the ‘on’ form of </a:t>
            </a:r>
            <a:r>
              <a:rPr lang="en-GB">
                <a:solidFill>
                  <a:schemeClr val="dk2"/>
                </a:solidFill>
              </a:rPr>
              <a:t>a</a:t>
            </a:r>
            <a:r>
              <a:rPr lang="en-GB">
                <a:solidFill>
                  <a:schemeClr val="dk2"/>
                </a:solidFill>
              </a:rPr>
              <a:t> few well-known verbs from Part 1 of this lesson….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1" name="Google Shape;311;p51"/>
          <p:cNvSpPr txBox="1"/>
          <p:nvPr>
            <p:ph idx="1" type="body"/>
          </p:nvPr>
        </p:nvSpPr>
        <p:spPr>
          <a:xfrm>
            <a:off x="969126" y="1464450"/>
            <a:ext cx="1148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/>
              <a:t>jou</a:t>
            </a:r>
            <a:r>
              <a:rPr b="1" lang="en-GB" sz="2000">
                <a:solidFill>
                  <a:schemeClr val="accent5"/>
                </a:solidFill>
              </a:rPr>
              <a:t>er</a:t>
            </a:r>
            <a:endParaRPr b="1" sz="2000">
              <a:solidFill>
                <a:schemeClr val="accent5"/>
              </a:solidFill>
            </a:endParaRPr>
          </a:p>
        </p:txBody>
      </p:sp>
      <p:sp>
        <p:nvSpPr>
          <p:cNvPr id="312" name="Google Shape;312;p51"/>
          <p:cNvSpPr txBox="1"/>
          <p:nvPr>
            <p:ph idx="1" type="body"/>
          </p:nvPr>
        </p:nvSpPr>
        <p:spPr>
          <a:xfrm>
            <a:off x="1944401" y="1472650"/>
            <a:ext cx="2265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/>
              <a:t>= To play</a:t>
            </a:r>
            <a:endParaRPr b="1" sz="2000"/>
          </a:p>
        </p:txBody>
      </p:sp>
      <p:sp>
        <p:nvSpPr>
          <p:cNvPr id="313" name="Google Shape;313;p51"/>
          <p:cNvSpPr txBox="1"/>
          <p:nvPr>
            <p:ph idx="1" type="body"/>
          </p:nvPr>
        </p:nvSpPr>
        <p:spPr>
          <a:xfrm>
            <a:off x="5451463" y="1312050"/>
            <a:ext cx="147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>
                <a:solidFill>
                  <a:schemeClr val="accent1"/>
                </a:solidFill>
              </a:rPr>
              <a:t>On </a:t>
            </a:r>
            <a:r>
              <a:rPr lang="en-GB" sz="2000"/>
              <a:t>jou</a:t>
            </a:r>
            <a:r>
              <a:rPr b="1" lang="en-GB" sz="2000">
                <a:solidFill>
                  <a:schemeClr val="accent5"/>
                </a:solidFill>
              </a:rPr>
              <a:t>e</a:t>
            </a:r>
            <a:endParaRPr b="1" sz="2000">
              <a:solidFill>
                <a:schemeClr val="accent5"/>
              </a:solidFill>
            </a:endParaRPr>
          </a:p>
        </p:txBody>
      </p:sp>
      <p:sp>
        <p:nvSpPr>
          <p:cNvPr id="314" name="Google Shape;314;p51"/>
          <p:cNvSpPr txBox="1"/>
          <p:nvPr>
            <p:ph idx="1" type="body"/>
          </p:nvPr>
        </p:nvSpPr>
        <p:spPr>
          <a:xfrm>
            <a:off x="6783077" y="1312050"/>
            <a:ext cx="2265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/>
              <a:t>= You (general) play</a:t>
            </a:r>
            <a:endParaRPr b="1" sz="2000"/>
          </a:p>
        </p:txBody>
      </p:sp>
      <p:pic>
        <p:nvPicPr>
          <p:cNvPr descr="Child, Tower, Building Blocks, Blocks" id="315" name="Google Shape;31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1992250"/>
            <a:ext cx="2517579" cy="16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Google Shape;320;p52"/>
          <p:cNvGraphicFramePr/>
          <p:nvPr/>
        </p:nvGraphicFramePr>
        <p:xfrm>
          <a:off x="790500" y="1099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{01EB8155-E14A-45C6-97B7-5AE359E478D0}</a:tableStyleId>
              </a:tblPr>
              <a:tblGrid>
                <a:gridCol w="2240775"/>
                <a:gridCol w="2190850"/>
                <a:gridCol w="2190850"/>
              </a:tblGrid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‘On’ form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 _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g...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 _ i _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d….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voulo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 _ u _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w…..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pouvo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 _ _ _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c….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 _ _ _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m…..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_a_ _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k…..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21" name="Google Shape;32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976" y="66363"/>
            <a:ext cx="992639" cy="99356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2"/>
          <p:cNvSpPr txBox="1"/>
          <p:nvPr>
            <p:ph type="title"/>
          </p:nvPr>
        </p:nvSpPr>
        <p:spPr>
          <a:xfrm>
            <a:off x="104213" y="147025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remember the ‘on’ form of a few well-known verbs from Part 1 of this lesson….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23" name="Google Shape;32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429" y="257875"/>
            <a:ext cx="768850" cy="6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Google Shape;328;p53"/>
          <p:cNvGraphicFramePr/>
          <p:nvPr/>
        </p:nvGraphicFramePr>
        <p:xfrm>
          <a:off x="790500" y="1099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{01EB8155-E14A-45C6-97B7-5AE359E478D0}</a:tableStyleId>
              </a:tblPr>
              <a:tblGrid>
                <a:gridCol w="2413000"/>
                <a:gridCol w="2413000"/>
                <a:gridCol w="2413000"/>
              </a:tblGrid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‘On’ form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fait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voulo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veut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want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pouvo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peut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doit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must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savo</a:t>
                      </a: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sait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know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9" name="Google Shape;3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976" y="66363"/>
            <a:ext cx="992639" cy="99356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3"/>
          <p:cNvSpPr txBox="1"/>
          <p:nvPr>
            <p:ph type="title"/>
          </p:nvPr>
        </p:nvSpPr>
        <p:spPr>
          <a:xfrm>
            <a:off x="104213" y="147025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Let’s remember the ‘on’ form of a few well-known verbs from Part 1 of this lesson….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31" name="Google Shape;33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429" y="257875"/>
            <a:ext cx="768850" cy="6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/>
          <p:nvPr/>
        </p:nvSpPr>
        <p:spPr>
          <a:xfrm>
            <a:off x="1592435" y="489558"/>
            <a:ext cx="4866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Elle est malade 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458987" y="489573"/>
            <a:ext cx="19539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54"/>
          <p:cNvSpPr txBox="1"/>
          <p:nvPr/>
        </p:nvSpPr>
        <p:spPr>
          <a:xfrm>
            <a:off x="458975" y="1175345"/>
            <a:ext cx="1953900" cy="918000"/>
          </a:xfrm>
          <a:prstGeom prst="rect">
            <a:avLst/>
          </a:prstGeom>
          <a:solidFill>
            <a:srgbClr val="11507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(intonation)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54"/>
          <p:cNvSpPr txBox="1"/>
          <p:nvPr/>
        </p:nvSpPr>
        <p:spPr>
          <a:xfrm>
            <a:off x="5934728" y="489550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She is ill.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54"/>
          <p:cNvSpPr txBox="1"/>
          <p:nvPr/>
        </p:nvSpPr>
        <p:spPr>
          <a:xfrm>
            <a:off x="5930459" y="1413489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She is </a:t>
            </a: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ill</a:t>
            </a:r>
            <a:r>
              <a:rPr b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1" name="Google Shape;341;p54"/>
          <p:cNvCxnSpPr/>
          <p:nvPr/>
        </p:nvCxnSpPr>
        <p:spPr>
          <a:xfrm flipH="1" rot="10800000">
            <a:off x="3524804" y="1762726"/>
            <a:ext cx="552900" cy="196200"/>
          </a:xfrm>
          <a:prstGeom prst="straightConnector1">
            <a:avLst/>
          </a:prstGeom>
          <a:noFill/>
          <a:ln cap="flat" cmpd="sng" w="57150">
            <a:solidFill>
              <a:srgbClr val="11507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2" name="Google Shape;342;p54"/>
          <p:cNvCxnSpPr/>
          <p:nvPr/>
        </p:nvCxnSpPr>
        <p:spPr>
          <a:xfrm flipH="1" rot="10800000">
            <a:off x="3353361" y="946810"/>
            <a:ext cx="895800" cy="17400"/>
          </a:xfrm>
          <a:prstGeom prst="straightConnector1">
            <a:avLst/>
          </a:prstGeom>
          <a:noFill/>
          <a:ln cap="flat" cmpd="sng" w="57150">
            <a:solidFill>
              <a:srgbClr val="11507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3" name="Google Shape;343;p54"/>
          <p:cNvSpPr/>
          <p:nvPr/>
        </p:nvSpPr>
        <p:spPr>
          <a:xfrm>
            <a:off x="2421163" y="1403958"/>
            <a:ext cx="313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Elle est malade 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54"/>
          <p:cNvSpPr txBox="1"/>
          <p:nvPr/>
        </p:nvSpPr>
        <p:spPr>
          <a:xfrm>
            <a:off x="458975" y="2394539"/>
            <a:ext cx="1953900" cy="918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(inversion)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54"/>
          <p:cNvSpPr/>
          <p:nvPr/>
        </p:nvSpPr>
        <p:spPr>
          <a:xfrm>
            <a:off x="2748553" y="2623151"/>
            <a:ext cx="313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Est-elle malade 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54"/>
          <p:cNvSpPr txBox="1"/>
          <p:nvPr/>
        </p:nvSpPr>
        <p:spPr>
          <a:xfrm>
            <a:off x="6006659" y="2632682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Is she ill</a:t>
            </a:r>
            <a:r>
              <a:rPr b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6012306" y="3623277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Is she ill</a:t>
            </a:r>
            <a:r>
              <a:rPr b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458975" y="3537539"/>
            <a:ext cx="1953900" cy="918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(est-ce que)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54"/>
          <p:cNvSpPr/>
          <p:nvPr/>
        </p:nvSpPr>
        <p:spPr>
          <a:xfrm>
            <a:off x="2748550" y="3689949"/>
            <a:ext cx="31377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Est-ce qu’elle est malade 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0" name="Google Shape;35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955" y="276700"/>
            <a:ext cx="1036381" cy="82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54"/>
          <p:cNvCxnSpPr/>
          <p:nvPr/>
        </p:nvCxnSpPr>
        <p:spPr>
          <a:xfrm flipH="1" rot="10800000">
            <a:off x="6344204" y="1838926"/>
            <a:ext cx="552900" cy="196200"/>
          </a:xfrm>
          <a:prstGeom prst="straightConnector1">
            <a:avLst/>
          </a:prstGeom>
          <a:noFill/>
          <a:ln cap="flat" cmpd="sng" w="57150">
            <a:solidFill>
              <a:srgbClr val="11507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2" name="Google Shape;352;p54"/>
          <p:cNvSpPr txBox="1"/>
          <p:nvPr/>
        </p:nvSpPr>
        <p:spPr>
          <a:xfrm>
            <a:off x="7491225" y="1790250"/>
            <a:ext cx="1652700" cy="15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Please see lesson called ‘distinguishing between having and being 2/2’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