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BDBDD56-8386-4CCB-B0FF-EDA8A8809F5B}">
  <a:tblStyle styleId="{BBDBDD56-8386-4CCB-B0FF-EDA8A8809F5B}"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regular.fntdata"/><Relationship Id="rId14" Type="http://schemas.openxmlformats.org/officeDocument/2006/relationships/slide" Target="slides/slide9.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d43fb77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d43fb77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96edb56b6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96edb56b6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30000"/>
              </a:lnSpc>
              <a:spcBef>
                <a:spcPts val="0"/>
              </a:spcBef>
              <a:spcAft>
                <a:spcPts val="200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e6b8bf1a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e6b8bf1a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e6b8bf1a8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e6b8bf1a8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By identifying toys, foods, and activities the child enjoys, you will be able to think of labels and comments for words associated with these things. For example, if the child enjoys swimming, you could repeat verbs like “pour”, “wash”, or “splash” when he has a bath. If the child likes to play with cars, you could use verbs like “push”, “crash”, or “go” when you play cars together.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Children need to hear new words many times before they start to use them themselves. When interacting with the child, try to use a new word several times during the activity. Then use it again the next time you do that same activity. And then use it again when you do a different activity with your child.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e6c412ba3_0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e6c412ba3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e6c412ba3_0_3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e6c412ba3_0_3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e6c412ba3_0_3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e6c412ba3_0_3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8e6c412ba3_0_3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8e6c412ba3_0_3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86772b4389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86772b4389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475250"/>
            <a:ext cx="16452000" cy="41241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Building More Sentences</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Lesson 11 of 14 on Using Language</a:t>
            </a:r>
            <a:endParaRPr>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Speech and Language Therapy  </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Emma Jones</a:t>
            </a:r>
            <a:endParaRPr>
              <a:solidFill>
                <a:srgbClr val="4B3241"/>
              </a:solidFill>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8" name="Google Shape;88;p15"/>
          <p:cNvSpPr txBox="1"/>
          <p:nvPr>
            <p:ph type="title"/>
          </p:nvPr>
        </p:nvSpPr>
        <p:spPr>
          <a:xfrm>
            <a:off x="917950" y="890050"/>
            <a:ext cx="117804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Colourful Semantics  </a:t>
            </a:r>
            <a:endParaRPr>
              <a:solidFill>
                <a:schemeClr val="dk2"/>
              </a:solidFill>
            </a:endParaRPr>
          </a:p>
        </p:txBody>
      </p:sp>
      <p:sp>
        <p:nvSpPr>
          <p:cNvPr id="89" name="Google Shape;89;p15"/>
          <p:cNvSpPr txBox="1"/>
          <p:nvPr>
            <p:ph idx="1" type="body"/>
          </p:nvPr>
        </p:nvSpPr>
        <p:spPr>
          <a:xfrm>
            <a:off x="917950" y="1843650"/>
            <a:ext cx="16293900" cy="7527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900"/>
              <a:t>Colourful Semantics is a programme that was developed by a Speech and Language Therapist named Alison Bryan. </a:t>
            </a:r>
            <a:endParaRPr sz="2900"/>
          </a:p>
          <a:p>
            <a:pPr indent="0" lvl="0" marL="0" rtl="0" algn="l">
              <a:spcBef>
                <a:spcPts val="2000"/>
              </a:spcBef>
              <a:spcAft>
                <a:spcPts val="0"/>
              </a:spcAft>
              <a:buNone/>
            </a:pPr>
            <a:r>
              <a:t/>
            </a:r>
            <a:endParaRPr sz="2900"/>
          </a:p>
          <a:p>
            <a:pPr indent="0" lvl="0" marL="0" rtl="0" algn="l">
              <a:spcBef>
                <a:spcPts val="2000"/>
              </a:spcBef>
              <a:spcAft>
                <a:spcPts val="0"/>
              </a:spcAft>
              <a:buNone/>
            </a:pPr>
            <a:r>
              <a:t/>
            </a:r>
            <a:endParaRPr sz="2900"/>
          </a:p>
          <a:p>
            <a:pPr indent="0" lvl="0" marL="0" rtl="0" algn="l">
              <a:spcBef>
                <a:spcPts val="2000"/>
              </a:spcBef>
              <a:spcAft>
                <a:spcPts val="0"/>
              </a:spcAft>
              <a:buNone/>
            </a:pPr>
            <a:r>
              <a:rPr lang="en-GB" sz="2900"/>
              <a:t>It is a colour coded approach to show how a sentence is made up. </a:t>
            </a:r>
            <a:endParaRPr sz="2900"/>
          </a:p>
          <a:p>
            <a:pPr indent="0" lvl="0" marL="0" rtl="0" algn="l">
              <a:spcBef>
                <a:spcPts val="2000"/>
              </a:spcBef>
              <a:spcAft>
                <a:spcPts val="0"/>
              </a:spcAft>
              <a:buNone/>
            </a:pPr>
            <a:r>
              <a:t/>
            </a:r>
            <a:endParaRPr sz="2900"/>
          </a:p>
          <a:p>
            <a:pPr indent="0" lvl="0" marL="0" rtl="0" algn="l">
              <a:spcBef>
                <a:spcPts val="2000"/>
              </a:spcBef>
              <a:spcAft>
                <a:spcPts val="2000"/>
              </a:spcAft>
              <a:buNone/>
            </a:pPr>
            <a:r>
              <a:t/>
            </a:r>
            <a:endParaRPr sz="2900"/>
          </a:p>
        </p:txBody>
      </p:sp>
      <p:sp>
        <p:nvSpPr>
          <p:cNvPr id="90" name="Google Shape;90;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ph type="title"/>
          </p:nvPr>
        </p:nvSpPr>
        <p:spPr>
          <a:xfrm>
            <a:off x="917950" y="890050"/>
            <a:ext cx="790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What? </a:t>
            </a:r>
            <a:endParaRPr/>
          </a:p>
        </p:txBody>
      </p:sp>
      <p:sp>
        <p:nvSpPr>
          <p:cNvPr id="96" name="Google Shape;96;p16"/>
          <p:cNvSpPr txBox="1"/>
          <p:nvPr>
            <p:ph idx="1" type="body"/>
          </p:nvPr>
        </p:nvSpPr>
        <p:spPr>
          <a:xfrm>
            <a:off x="917950" y="1706125"/>
            <a:ext cx="7902000" cy="7132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700"/>
              <a:t>Green - Objects/Nouns </a:t>
            </a:r>
            <a:endParaRPr sz="2700"/>
          </a:p>
          <a:p>
            <a:pPr indent="0" lvl="0" marL="0" rtl="0" algn="l">
              <a:spcBef>
                <a:spcPts val="2000"/>
              </a:spcBef>
              <a:spcAft>
                <a:spcPts val="0"/>
              </a:spcAft>
              <a:buNone/>
            </a:pPr>
            <a:r>
              <a:rPr lang="en-GB" sz="2700"/>
              <a:t>Can include:</a:t>
            </a:r>
            <a:endParaRPr sz="2700"/>
          </a:p>
          <a:p>
            <a:pPr indent="0" lvl="0" marL="0" rtl="0" algn="l">
              <a:spcBef>
                <a:spcPts val="2000"/>
              </a:spcBef>
              <a:spcAft>
                <a:spcPts val="0"/>
              </a:spcAft>
              <a:buNone/>
            </a:pPr>
            <a:r>
              <a:rPr lang="en-GB" sz="2700"/>
              <a:t>Things e.g. banana, house, sweets, toilet </a:t>
            </a:r>
            <a:endParaRPr sz="2700"/>
          </a:p>
          <a:p>
            <a:pPr indent="0" lvl="0" marL="0" rtl="0" algn="l">
              <a:spcBef>
                <a:spcPts val="2000"/>
              </a:spcBef>
              <a:spcAft>
                <a:spcPts val="0"/>
              </a:spcAft>
              <a:buNone/>
            </a:pPr>
            <a:r>
              <a:rPr lang="en-GB" sz="2700"/>
              <a:t>People e.g. boy, old lady </a:t>
            </a:r>
            <a:endParaRPr sz="2700"/>
          </a:p>
          <a:p>
            <a:pPr indent="0" lvl="0" marL="0" rtl="0" algn="l">
              <a:spcBef>
                <a:spcPts val="2000"/>
              </a:spcBef>
              <a:spcAft>
                <a:spcPts val="0"/>
              </a:spcAft>
              <a:buNone/>
            </a:pPr>
            <a:r>
              <a:rPr lang="en-GB" sz="2700"/>
              <a:t>Animals e.g. cat, emu </a:t>
            </a:r>
            <a:endParaRPr sz="2700"/>
          </a:p>
          <a:p>
            <a:pPr indent="0" lvl="0" marL="0" rtl="0" algn="l">
              <a:spcBef>
                <a:spcPts val="2000"/>
              </a:spcBef>
              <a:spcAft>
                <a:spcPts val="0"/>
              </a:spcAft>
              <a:buNone/>
            </a:pPr>
            <a:r>
              <a:rPr lang="en-GB" sz="2700"/>
              <a:t>Occupations e.g. vet, brave soldier </a:t>
            </a:r>
            <a:endParaRPr sz="2700"/>
          </a:p>
          <a:p>
            <a:pPr indent="0" lvl="0" marL="0" rtl="0" algn="l">
              <a:spcBef>
                <a:spcPts val="2000"/>
              </a:spcBef>
              <a:spcAft>
                <a:spcPts val="0"/>
              </a:spcAft>
              <a:buNone/>
            </a:pPr>
            <a:r>
              <a:rPr lang="en-GB" sz="2700"/>
              <a:t>Pronouns e.g. him, her, it, them </a:t>
            </a:r>
            <a:endParaRPr sz="2700"/>
          </a:p>
          <a:p>
            <a:pPr indent="0" lvl="0" marL="0" rtl="0" algn="l">
              <a:spcBef>
                <a:spcPts val="2000"/>
              </a:spcBef>
              <a:spcAft>
                <a:spcPts val="0"/>
              </a:spcAft>
              <a:buNone/>
            </a:pPr>
            <a:r>
              <a:rPr lang="en-GB" sz="2700"/>
              <a:t>(Include added adjectives/ describing words e.g. big man, brown horse, sad girl)</a:t>
            </a:r>
            <a:endParaRPr sz="2700"/>
          </a:p>
          <a:p>
            <a:pPr indent="0" lvl="0" marL="0" rtl="0" algn="l">
              <a:spcBef>
                <a:spcPts val="2000"/>
              </a:spcBef>
              <a:spcAft>
                <a:spcPts val="2000"/>
              </a:spcAft>
              <a:buNone/>
            </a:pPr>
            <a:r>
              <a:t/>
            </a:r>
            <a:endParaRPr sz="2700"/>
          </a:p>
        </p:txBody>
      </p:sp>
      <p:sp>
        <p:nvSpPr>
          <p:cNvPr id="97" name="Google Shape;97;p16"/>
          <p:cNvSpPr txBox="1"/>
          <p:nvPr>
            <p:ph idx="2" type="body"/>
          </p:nvPr>
        </p:nvSpPr>
        <p:spPr>
          <a:xfrm>
            <a:off x="9467950" y="1706000"/>
            <a:ext cx="7167000" cy="7132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800"/>
              <a:t>Blue  - Positions/locations</a:t>
            </a:r>
            <a:endParaRPr sz="2800"/>
          </a:p>
          <a:p>
            <a:pPr indent="0" lvl="0" marL="0" rtl="0" algn="l">
              <a:spcBef>
                <a:spcPts val="2000"/>
              </a:spcBef>
              <a:spcAft>
                <a:spcPts val="0"/>
              </a:spcAft>
              <a:buNone/>
            </a:pPr>
            <a:r>
              <a:rPr lang="en-GB" sz="2800"/>
              <a:t>Can include:</a:t>
            </a:r>
            <a:endParaRPr sz="2800"/>
          </a:p>
          <a:p>
            <a:pPr indent="0" lvl="0" marL="0" rtl="0" algn="l">
              <a:spcBef>
                <a:spcPts val="2000"/>
              </a:spcBef>
              <a:spcAft>
                <a:spcPts val="0"/>
              </a:spcAft>
              <a:buNone/>
            </a:pPr>
            <a:r>
              <a:rPr lang="en-GB" sz="2800"/>
              <a:t>Location e.g. at, on, in, under, in front of, behind, beside, next to, between, above, below, through, over, among, with, beneath, out of, off, across</a:t>
            </a:r>
            <a:endParaRPr sz="2800"/>
          </a:p>
          <a:p>
            <a:pPr indent="0" lvl="0" marL="0" rtl="0" algn="l">
              <a:spcBef>
                <a:spcPts val="2000"/>
              </a:spcBef>
              <a:spcAft>
                <a:spcPts val="2000"/>
              </a:spcAft>
              <a:buNone/>
            </a:pPr>
            <a:r>
              <a:rPr lang="en-GB" sz="2800"/>
              <a:t>Places e.g. garden, chair, classroom, beach, bridge</a:t>
            </a:r>
            <a:endParaRPr sz="2800"/>
          </a:p>
        </p:txBody>
      </p:sp>
      <p:sp>
        <p:nvSpPr>
          <p:cNvPr id="98" name="Google Shape;98;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9" name="Google Shape;99;p16"/>
          <p:cNvSpPr txBox="1"/>
          <p:nvPr>
            <p:ph idx="3" type="title"/>
          </p:nvPr>
        </p:nvSpPr>
        <p:spPr>
          <a:xfrm>
            <a:off x="9467950" y="652350"/>
            <a:ext cx="7902000" cy="852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Where?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5" name="Google Shape;105;p17"/>
          <p:cNvSpPr txBox="1"/>
          <p:nvPr>
            <p:ph idx="1" type="body"/>
          </p:nvPr>
        </p:nvSpPr>
        <p:spPr>
          <a:xfrm>
            <a:off x="917950" y="2007225"/>
            <a:ext cx="16218600" cy="6831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000"/>
              <a:t>Model </a:t>
            </a:r>
            <a:r>
              <a:rPr lang="en-GB" sz="3000"/>
              <a:t>‘Who?’, ‘What doing?’, ‘What?’ and ‘Where?’  when reading books and looking at pictures.</a:t>
            </a:r>
            <a:endParaRPr sz="3000"/>
          </a:p>
          <a:p>
            <a:pPr indent="0" lvl="0" marL="0" rtl="0" algn="l">
              <a:spcBef>
                <a:spcPts val="2000"/>
              </a:spcBef>
              <a:spcAft>
                <a:spcPts val="0"/>
              </a:spcAft>
              <a:buNone/>
            </a:pPr>
            <a:r>
              <a:rPr lang="en-GB" sz="3000"/>
              <a:t>Point to images and </a:t>
            </a:r>
            <a:r>
              <a:rPr b="1" lang="en-GB" sz="3000"/>
              <a:t>label</a:t>
            </a:r>
            <a:r>
              <a:rPr lang="en-GB" sz="3000"/>
              <a:t> ‘Who’, ‘What doing’, ‘What?’ and ‘Where?’ e.g. ‘Look, caterpillar eating an apple!’ or ‘The boy is eating his sandwich in the park’. </a:t>
            </a:r>
            <a:endParaRPr sz="3000"/>
          </a:p>
          <a:p>
            <a:pPr indent="0" lvl="0" marL="0" rtl="0" algn="l">
              <a:spcBef>
                <a:spcPts val="2000"/>
              </a:spcBef>
              <a:spcAft>
                <a:spcPts val="0"/>
              </a:spcAft>
              <a:buNone/>
            </a:pPr>
            <a:r>
              <a:rPr b="1" lang="en-GB" sz="3000"/>
              <a:t>Expand</a:t>
            </a:r>
            <a:r>
              <a:rPr lang="en-GB" sz="3000"/>
              <a:t> your child’s language by using their words in a short sentence. E.g. if the child says “daddy driving” in the car, you can turn that into a simple sentence sentence like “Daddy is driving the car on the road!”. </a:t>
            </a:r>
            <a:endParaRPr sz="3000"/>
          </a:p>
          <a:p>
            <a:pPr indent="0" lvl="0" marL="0" rtl="0" algn="l">
              <a:spcBef>
                <a:spcPts val="2000"/>
              </a:spcBef>
              <a:spcAft>
                <a:spcPts val="0"/>
              </a:spcAft>
              <a:buNone/>
            </a:pPr>
            <a:r>
              <a:rPr b="1" lang="en-GB" sz="3000"/>
              <a:t>Build </a:t>
            </a:r>
            <a:r>
              <a:rPr lang="en-GB" sz="3000"/>
              <a:t>the language into your everyday situations and playtime by commenting and labeling who is doing what in play </a:t>
            </a:r>
            <a:endParaRPr sz="3000"/>
          </a:p>
          <a:p>
            <a:pPr indent="0" lvl="0" marL="0" rtl="0" algn="l">
              <a:spcBef>
                <a:spcPts val="2000"/>
              </a:spcBef>
              <a:spcAft>
                <a:spcPts val="0"/>
              </a:spcAft>
              <a:buNone/>
            </a:pPr>
            <a:r>
              <a:t/>
            </a:r>
            <a:endParaRPr b="1" sz="3000"/>
          </a:p>
          <a:p>
            <a:pPr indent="0" lvl="0" marL="0" rtl="0" algn="l">
              <a:spcBef>
                <a:spcPts val="2000"/>
              </a:spcBef>
              <a:spcAft>
                <a:spcPts val="2000"/>
              </a:spcAft>
              <a:buNone/>
            </a:pPr>
            <a:r>
              <a:t/>
            </a:r>
            <a:endParaRPr b="1" sz="3000"/>
          </a:p>
        </p:txBody>
      </p:sp>
      <p:sp>
        <p:nvSpPr>
          <p:cNvPr id="106" name="Google Shape;106;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7" name="Google Shape;107;p17"/>
          <p:cNvSpPr txBox="1"/>
          <p:nvPr>
            <p:ph type="title"/>
          </p:nvPr>
        </p:nvSpPr>
        <p:spPr>
          <a:xfrm>
            <a:off x="917950" y="890050"/>
            <a:ext cx="13201200" cy="758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Encourage sentences!</a:t>
            </a:r>
            <a:endParaRPr>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3" name="Google Shape;113;p18"/>
          <p:cNvSpPr txBox="1"/>
          <p:nvPr>
            <p:ph idx="1" type="body"/>
          </p:nvPr>
        </p:nvSpPr>
        <p:spPr>
          <a:xfrm>
            <a:off x="917950" y="1806500"/>
            <a:ext cx="15792300" cy="4947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500"/>
              <a:t>Use what you made in lesson 10 and then add symbols and sentence strips for ‘What?’ and ‘Where?’ </a:t>
            </a:r>
            <a:endParaRPr sz="2500"/>
          </a:p>
          <a:p>
            <a:pPr indent="0" lvl="0" marL="0" rtl="0" algn="l">
              <a:spcBef>
                <a:spcPts val="2000"/>
              </a:spcBef>
              <a:spcAft>
                <a:spcPts val="0"/>
              </a:spcAft>
              <a:buNone/>
            </a:pPr>
            <a:r>
              <a:rPr lang="en-GB" sz="2500"/>
              <a:t>You will need:</a:t>
            </a:r>
            <a:endParaRPr sz="2500"/>
          </a:p>
          <a:p>
            <a:pPr indent="-387350" lvl="0" marL="457200" rtl="0" algn="l">
              <a:spcBef>
                <a:spcPts val="2000"/>
              </a:spcBef>
              <a:spcAft>
                <a:spcPts val="0"/>
              </a:spcAft>
              <a:buSzPts val="2500"/>
              <a:buChar char="●"/>
            </a:pPr>
            <a:r>
              <a:rPr lang="en-GB" sz="2500"/>
              <a:t>Coloured paper/pencils- Green and Blue</a:t>
            </a:r>
            <a:endParaRPr sz="2500"/>
          </a:p>
          <a:p>
            <a:pPr indent="-387350" lvl="0" marL="457200" rtl="0" algn="l">
              <a:spcBef>
                <a:spcPts val="0"/>
              </a:spcBef>
              <a:spcAft>
                <a:spcPts val="0"/>
              </a:spcAft>
              <a:buSzPts val="2500"/>
              <a:buChar char="●"/>
            </a:pPr>
            <a:r>
              <a:rPr lang="en-GB" sz="2500"/>
              <a:t>Scissors </a:t>
            </a:r>
            <a:endParaRPr sz="2500"/>
          </a:p>
          <a:p>
            <a:pPr indent="-387350" lvl="0" marL="457200" rtl="0" algn="l">
              <a:spcBef>
                <a:spcPts val="0"/>
              </a:spcBef>
              <a:spcAft>
                <a:spcPts val="0"/>
              </a:spcAft>
              <a:buSzPts val="2500"/>
              <a:buChar char="●"/>
            </a:pPr>
            <a:r>
              <a:rPr lang="en-GB" sz="2500"/>
              <a:t>Paper </a:t>
            </a:r>
            <a:endParaRPr sz="2500"/>
          </a:p>
          <a:p>
            <a:pPr indent="-387350" lvl="0" marL="457200" rtl="0" algn="l">
              <a:spcBef>
                <a:spcPts val="0"/>
              </a:spcBef>
              <a:spcAft>
                <a:spcPts val="0"/>
              </a:spcAft>
              <a:buSzPts val="2500"/>
              <a:buChar char="●"/>
            </a:pPr>
            <a:r>
              <a:rPr lang="en-GB" sz="2500"/>
              <a:t>Writing equipment </a:t>
            </a:r>
            <a:endParaRPr sz="2500"/>
          </a:p>
          <a:p>
            <a:pPr indent="-387350" lvl="0" marL="457200" rtl="0" algn="l">
              <a:spcBef>
                <a:spcPts val="0"/>
              </a:spcBef>
              <a:spcAft>
                <a:spcPts val="0"/>
              </a:spcAft>
              <a:buSzPts val="2500"/>
              <a:buChar char="●"/>
            </a:pPr>
            <a:r>
              <a:rPr lang="en-GB" sz="2500"/>
              <a:t>‘How to make symbols and sentence strips’ sheet</a:t>
            </a:r>
            <a:endParaRPr sz="2500"/>
          </a:p>
          <a:p>
            <a:pPr indent="0" lvl="0" marL="0" rtl="0" algn="l">
              <a:spcBef>
                <a:spcPts val="2000"/>
              </a:spcBef>
              <a:spcAft>
                <a:spcPts val="0"/>
              </a:spcAft>
              <a:buNone/>
            </a:pPr>
            <a:r>
              <a:rPr lang="en-GB" sz="2500"/>
              <a:t>Making a sentence strips for ‘Who?’ ‘What doing?’ ‘What?’ and ‘Where?’</a:t>
            </a:r>
            <a:endParaRPr sz="2500"/>
          </a:p>
          <a:p>
            <a:pPr indent="-387350" lvl="0" marL="457200" rtl="0" algn="l">
              <a:spcBef>
                <a:spcPts val="2000"/>
              </a:spcBef>
              <a:spcAft>
                <a:spcPts val="0"/>
              </a:spcAft>
              <a:buSzPts val="2500"/>
              <a:buAutoNum type="arabicPeriod"/>
            </a:pPr>
            <a:r>
              <a:rPr lang="en-GB" sz="2500"/>
              <a:t>Take 1 plain sheet of a4 paper and turn it landscape</a:t>
            </a:r>
            <a:endParaRPr sz="2500"/>
          </a:p>
          <a:p>
            <a:pPr indent="-387350" lvl="0" marL="457200" rtl="0" algn="l">
              <a:spcBef>
                <a:spcPts val="0"/>
              </a:spcBef>
              <a:spcAft>
                <a:spcPts val="0"/>
              </a:spcAft>
              <a:buSzPts val="2500"/>
              <a:buAutoNum type="arabicPeriod"/>
            </a:pPr>
            <a:r>
              <a:rPr lang="en-GB" sz="2500"/>
              <a:t>D</a:t>
            </a:r>
            <a:r>
              <a:rPr lang="en-GB" sz="2500"/>
              <a:t>raw 5 boxes on the piece of paper so it looks like example </a:t>
            </a:r>
            <a:endParaRPr sz="2500"/>
          </a:p>
          <a:p>
            <a:pPr indent="-387350" lvl="0" marL="457200" rtl="0" algn="l">
              <a:spcBef>
                <a:spcPts val="0"/>
              </a:spcBef>
              <a:spcAft>
                <a:spcPts val="0"/>
              </a:spcAft>
              <a:buSzPts val="2500"/>
              <a:buAutoNum type="arabicPeriod"/>
            </a:pPr>
            <a:r>
              <a:rPr lang="en-GB" sz="2500"/>
              <a:t>E</a:t>
            </a:r>
            <a:r>
              <a:rPr lang="en-GB" sz="2500"/>
              <a:t>ither colour the 4 smaller boxes at the bottom in so they look like this, or cut out and stick down pieces of coloured paper </a:t>
            </a:r>
            <a:endParaRPr sz="2500"/>
          </a:p>
          <a:p>
            <a:pPr indent="0" lvl="0" marL="0" rtl="0" algn="l">
              <a:spcBef>
                <a:spcPts val="2000"/>
              </a:spcBef>
              <a:spcAft>
                <a:spcPts val="2000"/>
              </a:spcAft>
              <a:buNone/>
            </a:pPr>
            <a:r>
              <a:t/>
            </a:r>
            <a:endParaRPr sz="2500"/>
          </a:p>
        </p:txBody>
      </p:sp>
      <p:sp>
        <p:nvSpPr>
          <p:cNvPr id="114" name="Google Shape;114;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5" name="Google Shape;115;p18"/>
          <p:cNvSpPr txBox="1"/>
          <p:nvPr>
            <p:ph type="title"/>
          </p:nvPr>
        </p:nvSpPr>
        <p:spPr>
          <a:xfrm>
            <a:off x="917950" y="890050"/>
            <a:ext cx="13201200" cy="758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Make it visual! </a:t>
            </a:r>
            <a:endParaRPr>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917950" y="8900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Nouns you might want to include for ‘What?’! </a:t>
            </a:r>
            <a:endParaRPr/>
          </a:p>
        </p:txBody>
      </p:sp>
      <p:sp>
        <p:nvSpPr>
          <p:cNvPr id="121" name="Google Shape;121;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2" name="Google Shape;122;p19"/>
          <p:cNvSpPr txBox="1"/>
          <p:nvPr/>
        </p:nvSpPr>
        <p:spPr>
          <a:xfrm>
            <a:off x="2007200" y="2199450"/>
            <a:ext cx="4541400" cy="36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100">
                <a:latin typeface="Montserrat"/>
                <a:ea typeface="Montserrat"/>
                <a:cs typeface="Montserrat"/>
                <a:sym typeface="Montserrat"/>
              </a:rPr>
              <a:t>Objects  </a:t>
            </a:r>
            <a:endParaRPr b="1" sz="2100">
              <a:latin typeface="Montserrat"/>
              <a:ea typeface="Montserrat"/>
              <a:cs typeface="Montserrat"/>
              <a:sym typeface="Montserrat"/>
            </a:endParaRPr>
          </a:p>
        </p:txBody>
      </p:sp>
      <p:sp>
        <p:nvSpPr>
          <p:cNvPr id="123" name="Google Shape;123;p19"/>
          <p:cNvSpPr txBox="1"/>
          <p:nvPr/>
        </p:nvSpPr>
        <p:spPr>
          <a:xfrm>
            <a:off x="9468000" y="2199450"/>
            <a:ext cx="4541400" cy="36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100">
                <a:latin typeface="Montserrat"/>
                <a:ea typeface="Montserrat"/>
                <a:cs typeface="Montserrat"/>
                <a:sym typeface="Montserrat"/>
              </a:rPr>
              <a:t>Animals</a:t>
            </a:r>
            <a:endParaRPr b="1" sz="2100">
              <a:latin typeface="Montserrat"/>
              <a:ea typeface="Montserrat"/>
              <a:cs typeface="Montserrat"/>
              <a:sym typeface="Montserrat"/>
            </a:endParaRPr>
          </a:p>
        </p:txBody>
      </p:sp>
      <p:sp>
        <p:nvSpPr>
          <p:cNvPr id="124" name="Google Shape;124;p19"/>
          <p:cNvSpPr txBox="1"/>
          <p:nvPr/>
        </p:nvSpPr>
        <p:spPr>
          <a:xfrm>
            <a:off x="13201150" y="2199450"/>
            <a:ext cx="4541400" cy="36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100">
                <a:latin typeface="Montserrat"/>
                <a:ea typeface="Montserrat"/>
                <a:cs typeface="Montserrat"/>
                <a:sym typeface="Montserrat"/>
              </a:rPr>
              <a:t>Occupations</a:t>
            </a:r>
            <a:r>
              <a:rPr lang="en-GB" sz="2100">
                <a:latin typeface="Montserrat"/>
                <a:ea typeface="Montserrat"/>
                <a:cs typeface="Montserrat"/>
                <a:sym typeface="Montserrat"/>
              </a:rPr>
              <a:t> </a:t>
            </a:r>
            <a:endParaRPr sz="2100">
              <a:latin typeface="Montserrat"/>
              <a:ea typeface="Montserrat"/>
              <a:cs typeface="Montserrat"/>
              <a:sym typeface="Montserrat"/>
            </a:endParaRPr>
          </a:p>
        </p:txBody>
      </p:sp>
      <p:sp>
        <p:nvSpPr>
          <p:cNvPr id="125" name="Google Shape;125;p19"/>
          <p:cNvSpPr txBox="1"/>
          <p:nvPr/>
        </p:nvSpPr>
        <p:spPr>
          <a:xfrm>
            <a:off x="5683650" y="2199450"/>
            <a:ext cx="4541400" cy="36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100">
                <a:latin typeface="Montserrat"/>
                <a:ea typeface="Montserrat"/>
                <a:cs typeface="Montserrat"/>
                <a:sym typeface="Montserrat"/>
              </a:rPr>
              <a:t>People </a:t>
            </a:r>
            <a:endParaRPr b="1" sz="2100">
              <a:latin typeface="Montserrat"/>
              <a:ea typeface="Montserrat"/>
              <a:cs typeface="Montserrat"/>
              <a:sym typeface="Montserrat"/>
            </a:endParaRPr>
          </a:p>
        </p:txBody>
      </p:sp>
      <p:pic>
        <p:nvPicPr>
          <p:cNvPr id="126" name="Google Shape;126;p19"/>
          <p:cNvPicPr preferRelativeResize="0"/>
          <p:nvPr/>
        </p:nvPicPr>
        <p:blipFill>
          <a:blip r:embed="rId3">
            <a:alphaModFix/>
          </a:blip>
          <a:stretch>
            <a:fillRect/>
          </a:stretch>
        </p:blipFill>
        <p:spPr>
          <a:xfrm>
            <a:off x="1781400" y="2661675"/>
            <a:ext cx="14412564" cy="61768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0"/>
          <p:cNvSpPr txBox="1"/>
          <p:nvPr>
            <p:ph type="title"/>
          </p:nvPr>
        </p:nvSpPr>
        <p:spPr>
          <a:xfrm>
            <a:off x="917950" y="890050"/>
            <a:ext cx="158925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Prepositions and Locations you might want to include!</a:t>
            </a:r>
            <a:endParaRPr/>
          </a:p>
        </p:txBody>
      </p:sp>
      <p:sp>
        <p:nvSpPr>
          <p:cNvPr id="132" name="Google Shape;132;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3" name="Google Shape;133;p20"/>
          <p:cNvSpPr txBox="1"/>
          <p:nvPr/>
        </p:nvSpPr>
        <p:spPr>
          <a:xfrm>
            <a:off x="3412275" y="2199450"/>
            <a:ext cx="4541400" cy="36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100">
                <a:latin typeface="Montserrat"/>
                <a:ea typeface="Montserrat"/>
                <a:cs typeface="Montserrat"/>
                <a:sym typeface="Montserrat"/>
              </a:rPr>
              <a:t>Prepositions</a:t>
            </a:r>
            <a:r>
              <a:rPr b="1" lang="en-GB" sz="2100">
                <a:latin typeface="Montserrat"/>
                <a:ea typeface="Montserrat"/>
                <a:cs typeface="Montserrat"/>
                <a:sym typeface="Montserrat"/>
              </a:rPr>
              <a:t> </a:t>
            </a:r>
            <a:endParaRPr b="1" sz="2100">
              <a:latin typeface="Montserrat"/>
              <a:ea typeface="Montserrat"/>
              <a:cs typeface="Montserrat"/>
              <a:sym typeface="Montserrat"/>
            </a:endParaRPr>
          </a:p>
        </p:txBody>
      </p:sp>
      <p:sp>
        <p:nvSpPr>
          <p:cNvPr id="134" name="Google Shape;134;p20"/>
          <p:cNvSpPr txBox="1"/>
          <p:nvPr/>
        </p:nvSpPr>
        <p:spPr>
          <a:xfrm>
            <a:off x="9586325" y="2199450"/>
            <a:ext cx="4541400" cy="36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100">
                <a:latin typeface="Montserrat"/>
                <a:ea typeface="Montserrat"/>
                <a:cs typeface="Montserrat"/>
                <a:sym typeface="Montserrat"/>
              </a:rPr>
              <a:t>Places </a:t>
            </a:r>
            <a:r>
              <a:rPr b="1" lang="en-GB" sz="2100">
                <a:latin typeface="Montserrat"/>
                <a:ea typeface="Montserrat"/>
                <a:cs typeface="Montserrat"/>
                <a:sym typeface="Montserrat"/>
              </a:rPr>
              <a:t> </a:t>
            </a:r>
            <a:endParaRPr b="1" sz="2100">
              <a:latin typeface="Montserrat"/>
              <a:ea typeface="Montserrat"/>
              <a:cs typeface="Montserrat"/>
              <a:sym typeface="Montserrat"/>
            </a:endParaRPr>
          </a:p>
        </p:txBody>
      </p:sp>
      <p:pic>
        <p:nvPicPr>
          <p:cNvPr id="135" name="Google Shape;135;p20"/>
          <p:cNvPicPr preferRelativeResize="0"/>
          <p:nvPr/>
        </p:nvPicPr>
        <p:blipFill>
          <a:blip r:embed="rId3">
            <a:alphaModFix/>
          </a:blip>
          <a:stretch>
            <a:fillRect/>
          </a:stretch>
        </p:blipFill>
        <p:spPr>
          <a:xfrm>
            <a:off x="3163225" y="2684250"/>
            <a:ext cx="10736775" cy="60418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1"/>
          <p:cNvSpPr txBox="1"/>
          <p:nvPr/>
        </p:nvSpPr>
        <p:spPr>
          <a:xfrm>
            <a:off x="3419950" y="435800"/>
            <a:ext cx="11613000" cy="1111200"/>
          </a:xfrm>
          <a:prstGeom prst="rect">
            <a:avLst/>
          </a:prstGeom>
          <a:solidFill>
            <a:srgbClr val="FFFFFF"/>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b="1" lang="en-GB" sz="2700">
                <a:latin typeface="Montserrat"/>
                <a:ea typeface="Montserrat"/>
                <a:cs typeface="Montserrat"/>
                <a:sym typeface="Montserrat"/>
              </a:rPr>
              <a:t>Give time! Have you given them enough time to formulate an answer? WAIT 10 seconds!!</a:t>
            </a:r>
            <a:endParaRPr b="1" sz="2700">
              <a:latin typeface="Montserrat"/>
              <a:ea typeface="Montserrat"/>
              <a:cs typeface="Montserrat"/>
              <a:sym typeface="Montserrat"/>
            </a:endParaRPr>
          </a:p>
        </p:txBody>
      </p:sp>
      <p:sp>
        <p:nvSpPr>
          <p:cNvPr id="141" name="Google Shape;141;p21"/>
          <p:cNvSpPr txBox="1"/>
          <p:nvPr/>
        </p:nvSpPr>
        <p:spPr>
          <a:xfrm>
            <a:off x="3419950" y="2248625"/>
            <a:ext cx="11613000" cy="1111200"/>
          </a:xfrm>
          <a:prstGeom prst="rect">
            <a:avLst/>
          </a:prstGeom>
          <a:solidFill>
            <a:srgbClr val="FFFFFF"/>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b="1" lang="en-GB" sz="2600">
                <a:latin typeface="Montserrat"/>
                <a:ea typeface="Montserrat"/>
                <a:cs typeface="Montserrat"/>
                <a:sym typeface="Montserrat"/>
              </a:rPr>
              <a:t>Give a sentence starter e.g. “The girl is…...”</a:t>
            </a:r>
            <a:endParaRPr b="1" sz="2600">
              <a:latin typeface="Montserrat"/>
              <a:ea typeface="Montserrat"/>
              <a:cs typeface="Montserrat"/>
              <a:sym typeface="Montserrat"/>
            </a:endParaRPr>
          </a:p>
        </p:txBody>
      </p:sp>
      <p:sp>
        <p:nvSpPr>
          <p:cNvPr id="142" name="Google Shape;142;p21"/>
          <p:cNvSpPr txBox="1"/>
          <p:nvPr/>
        </p:nvSpPr>
        <p:spPr>
          <a:xfrm>
            <a:off x="3419950" y="4061450"/>
            <a:ext cx="11613000" cy="1111200"/>
          </a:xfrm>
          <a:prstGeom prst="rect">
            <a:avLst/>
          </a:prstGeom>
          <a:solidFill>
            <a:srgbClr val="FFFFFF"/>
          </a:solidFill>
          <a:ln>
            <a:noFill/>
          </a:ln>
        </p:spPr>
        <p:txBody>
          <a:bodyPr anchorCtr="0" anchor="ctr" bIns="182850" lIns="182850" spcFirstLastPara="1" rIns="182850" wrap="square" tIns="182850">
            <a:noAutofit/>
          </a:bodyPr>
          <a:lstStyle/>
          <a:p>
            <a:pPr indent="0" lvl="0" marL="0" rtl="0" algn="l">
              <a:lnSpc>
                <a:spcPct val="115000"/>
              </a:lnSpc>
              <a:spcBef>
                <a:spcPts val="0"/>
              </a:spcBef>
              <a:spcAft>
                <a:spcPts val="0"/>
              </a:spcAft>
              <a:buNone/>
            </a:pPr>
            <a:r>
              <a:rPr b="1" lang="en-GB" sz="2600">
                <a:latin typeface="Montserrat"/>
                <a:ea typeface="Montserrat"/>
                <a:cs typeface="Montserrat"/>
                <a:sym typeface="Montserrat"/>
              </a:rPr>
              <a:t>Give a clue e.g. related to the picture or a sound clue “It begins with rrrrrr...”</a:t>
            </a:r>
            <a:endParaRPr b="1" sz="2600">
              <a:latin typeface="Montserrat"/>
              <a:ea typeface="Montserrat"/>
              <a:cs typeface="Montserrat"/>
              <a:sym typeface="Montserrat"/>
            </a:endParaRPr>
          </a:p>
        </p:txBody>
      </p:sp>
      <p:sp>
        <p:nvSpPr>
          <p:cNvPr id="143" name="Google Shape;143;p21"/>
          <p:cNvSpPr txBox="1"/>
          <p:nvPr/>
        </p:nvSpPr>
        <p:spPr>
          <a:xfrm>
            <a:off x="3419950" y="5874275"/>
            <a:ext cx="11613000" cy="1111200"/>
          </a:xfrm>
          <a:prstGeom prst="rect">
            <a:avLst/>
          </a:prstGeom>
          <a:solidFill>
            <a:srgbClr val="FFFFFF"/>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b="1" lang="en-GB" sz="2600">
                <a:latin typeface="Montserrat"/>
                <a:ea typeface="Montserrat"/>
                <a:cs typeface="Montserrat"/>
                <a:sym typeface="Montserrat"/>
              </a:rPr>
              <a:t>Give a choice e.g. “Is she running or eating?”</a:t>
            </a:r>
            <a:endParaRPr b="1" sz="2600">
              <a:latin typeface="Montserrat"/>
              <a:ea typeface="Montserrat"/>
              <a:cs typeface="Montserrat"/>
              <a:sym typeface="Montserrat"/>
            </a:endParaRPr>
          </a:p>
          <a:p>
            <a:pPr indent="0" lvl="0" marL="0" rtl="0" algn="l">
              <a:lnSpc>
                <a:spcPct val="115000"/>
              </a:lnSpc>
              <a:spcBef>
                <a:spcPts val="0"/>
              </a:spcBef>
              <a:spcAft>
                <a:spcPts val="0"/>
              </a:spcAft>
              <a:buNone/>
            </a:pPr>
            <a:r>
              <a:t/>
            </a:r>
            <a:endParaRPr b="1" sz="2600">
              <a:latin typeface="Montserrat"/>
              <a:ea typeface="Montserrat"/>
              <a:cs typeface="Montserrat"/>
              <a:sym typeface="Montserrat"/>
            </a:endParaRPr>
          </a:p>
        </p:txBody>
      </p:sp>
      <p:sp>
        <p:nvSpPr>
          <p:cNvPr id="144" name="Google Shape;144;p21"/>
          <p:cNvSpPr txBox="1"/>
          <p:nvPr/>
        </p:nvSpPr>
        <p:spPr>
          <a:xfrm>
            <a:off x="3419950" y="7687100"/>
            <a:ext cx="11613000" cy="1111200"/>
          </a:xfrm>
          <a:prstGeom prst="rect">
            <a:avLst/>
          </a:prstGeom>
          <a:solidFill>
            <a:srgbClr val="FFFFFF"/>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b="1" lang="en-GB" sz="2600">
                <a:latin typeface="Montserrat"/>
                <a:ea typeface="Montserrat"/>
                <a:cs typeface="Montserrat"/>
                <a:sym typeface="Montserrat"/>
              </a:rPr>
              <a:t>Model and comment on what you see e.g. “Ah, I think she is eating”</a:t>
            </a:r>
            <a:endParaRPr b="1" sz="2600">
              <a:latin typeface="Montserrat"/>
              <a:ea typeface="Montserrat"/>
              <a:cs typeface="Montserrat"/>
              <a:sym typeface="Montserrat"/>
            </a:endParaRPr>
          </a:p>
          <a:p>
            <a:pPr indent="0" lvl="0" marL="0" rtl="0" algn="l">
              <a:lnSpc>
                <a:spcPct val="115000"/>
              </a:lnSpc>
              <a:spcBef>
                <a:spcPts val="0"/>
              </a:spcBef>
              <a:spcAft>
                <a:spcPts val="0"/>
              </a:spcAft>
              <a:buNone/>
            </a:pPr>
            <a:r>
              <a:t/>
            </a:r>
            <a:endParaRPr b="1" sz="2600">
              <a:latin typeface="Montserrat"/>
              <a:ea typeface="Montserrat"/>
              <a:cs typeface="Montserrat"/>
              <a:sym typeface="Montserrat"/>
            </a:endParaRPr>
          </a:p>
        </p:txBody>
      </p:sp>
      <p:cxnSp>
        <p:nvCxnSpPr>
          <p:cNvPr id="145" name="Google Shape;145;p21"/>
          <p:cNvCxnSpPr>
            <a:stCxn id="140" idx="2"/>
            <a:endCxn id="141" idx="0"/>
          </p:cNvCxnSpPr>
          <p:nvPr/>
        </p:nvCxnSpPr>
        <p:spPr>
          <a:xfrm>
            <a:off x="9226450" y="1547000"/>
            <a:ext cx="0" cy="701700"/>
          </a:xfrm>
          <a:prstGeom prst="straightConnector1">
            <a:avLst/>
          </a:prstGeom>
          <a:noFill/>
          <a:ln cap="flat" cmpd="sng" w="28575">
            <a:solidFill>
              <a:srgbClr val="434343"/>
            </a:solidFill>
            <a:prstDash val="solid"/>
            <a:round/>
            <a:headEnd len="med" w="med" type="none"/>
            <a:tailEnd len="med" w="med" type="triangle"/>
          </a:ln>
        </p:spPr>
      </p:cxnSp>
      <p:cxnSp>
        <p:nvCxnSpPr>
          <p:cNvPr id="146" name="Google Shape;146;p21"/>
          <p:cNvCxnSpPr>
            <a:stCxn id="141" idx="2"/>
            <a:endCxn id="142" idx="0"/>
          </p:cNvCxnSpPr>
          <p:nvPr/>
        </p:nvCxnSpPr>
        <p:spPr>
          <a:xfrm>
            <a:off x="9226450" y="3359825"/>
            <a:ext cx="0" cy="701700"/>
          </a:xfrm>
          <a:prstGeom prst="straightConnector1">
            <a:avLst/>
          </a:prstGeom>
          <a:noFill/>
          <a:ln cap="flat" cmpd="sng" w="28575">
            <a:solidFill>
              <a:srgbClr val="434343"/>
            </a:solidFill>
            <a:prstDash val="solid"/>
            <a:round/>
            <a:headEnd len="med" w="med" type="none"/>
            <a:tailEnd len="med" w="med" type="triangle"/>
          </a:ln>
        </p:spPr>
      </p:cxnSp>
      <p:cxnSp>
        <p:nvCxnSpPr>
          <p:cNvPr id="147" name="Google Shape;147;p21"/>
          <p:cNvCxnSpPr>
            <a:stCxn id="142" idx="2"/>
            <a:endCxn id="143" idx="0"/>
          </p:cNvCxnSpPr>
          <p:nvPr/>
        </p:nvCxnSpPr>
        <p:spPr>
          <a:xfrm>
            <a:off x="9226450" y="5172650"/>
            <a:ext cx="0" cy="701700"/>
          </a:xfrm>
          <a:prstGeom prst="straightConnector1">
            <a:avLst/>
          </a:prstGeom>
          <a:noFill/>
          <a:ln cap="flat" cmpd="sng" w="28575">
            <a:solidFill>
              <a:srgbClr val="434343"/>
            </a:solidFill>
            <a:prstDash val="solid"/>
            <a:round/>
            <a:headEnd len="med" w="med" type="none"/>
            <a:tailEnd len="med" w="med" type="triangle"/>
          </a:ln>
        </p:spPr>
      </p:cxnSp>
      <p:cxnSp>
        <p:nvCxnSpPr>
          <p:cNvPr id="148" name="Google Shape;148;p21"/>
          <p:cNvCxnSpPr>
            <a:stCxn id="143" idx="2"/>
            <a:endCxn id="144" idx="0"/>
          </p:cNvCxnSpPr>
          <p:nvPr/>
        </p:nvCxnSpPr>
        <p:spPr>
          <a:xfrm>
            <a:off x="9226450" y="6985475"/>
            <a:ext cx="0" cy="701700"/>
          </a:xfrm>
          <a:prstGeom prst="straightConnector1">
            <a:avLst/>
          </a:prstGeom>
          <a:noFill/>
          <a:ln cap="flat" cmpd="sng" w="28575">
            <a:solidFill>
              <a:srgbClr val="434343"/>
            </a:solidFill>
            <a:prstDash val="solid"/>
            <a:round/>
            <a:headEnd len="med" w="med" type="none"/>
            <a:tailEnd len="med" w="med" type="triangle"/>
          </a:ln>
        </p:spPr>
      </p:cxnSp>
      <p:sp>
        <p:nvSpPr>
          <p:cNvPr id="149" name="Google Shape;149;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2"/>
          <p:cNvSpPr txBox="1"/>
          <p:nvPr>
            <p:ph type="title"/>
          </p:nvPr>
        </p:nvSpPr>
        <p:spPr>
          <a:xfrm>
            <a:off x="917950" y="890050"/>
            <a:ext cx="93339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100"/>
              <a:t>Using</a:t>
            </a:r>
            <a:r>
              <a:rPr lang="en-GB" sz="4100"/>
              <a:t> Language Diary </a:t>
            </a:r>
            <a:endParaRPr sz="4100"/>
          </a:p>
        </p:txBody>
      </p:sp>
      <p:sp>
        <p:nvSpPr>
          <p:cNvPr id="155" name="Google Shape;155;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56" name="Google Shape;156;p22"/>
          <p:cNvGraphicFramePr/>
          <p:nvPr/>
        </p:nvGraphicFramePr>
        <p:xfrm>
          <a:off x="10464500" y="1228638"/>
          <a:ext cx="3000000" cy="3000000"/>
        </p:xfrm>
        <a:graphic>
          <a:graphicData uri="http://schemas.openxmlformats.org/drawingml/2006/table">
            <a:tbl>
              <a:tblPr>
                <a:noFill/>
                <a:tableStyleId>{BBDBDD56-8386-4CCB-B0FF-EDA8A8809F5B}</a:tableStyleId>
              </a:tblPr>
              <a:tblGrid>
                <a:gridCol w="5760000"/>
              </a:tblGrid>
              <a:tr h="3295325">
                <a:tc>
                  <a:txBody>
                    <a:bodyPr/>
                    <a:lstStyle/>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rPr lang="en-GB">
                          <a:latin typeface="Montserrat"/>
                          <a:ea typeface="Montserrat"/>
                          <a:cs typeface="Montserrat"/>
                          <a:sym typeface="Montserrat"/>
                        </a:rPr>
                        <a:t>Insert picture</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txBody>
                  <a:tcPr marT="63500" marB="63500" marR="63500" marL="63500"/>
                </a:tc>
              </a:tr>
            </a:tbl>
          </a:graphicData>
        </a:graphic>
      </p:graphicFrame>
      <p:sp>
        <p:nvSpPr>
          <p:cNvPr id="157" name="Google Shape;157;p22"/>
          <p:cNvSpPr txBox="1"/>
          <p:nvPr/>
        </p:nvSpPr>
        <p:spPr>
          <a:xfrm>
            <a:off x="1179250" y="1957050"/>
            <a:ext cx="8288700" cy="7989600"/>
          </a:xfrm>
          <a:prstGeom prst="rect">
            <a:avLst/>
          </a:prstGeom>
          <a:noFill/>
          <a:ln>
            <a:noFill/>
          </a:ln>
        </p:spPr>
        <p:txBody>
          <a:bodyPr anchorCtr="0" anchor="ctr" bIns="91425" lIns="91425" spcFirstLastPara="1" rIns="91425" wrap="square" tIns="91425">
            <a:noAutofit/>
          </a:bodyPr>
          <a:lstStyle/>
          <a:p>
            <a:pPr indent="0" lvl="0" marL="0" rtl="0" algn="l">
              <a:lnSpc>
                <a:spcPct val="140000"/>
              </a:lnSpc>
              <a:spcBef>
                <a:spcPts val="1000"/>
              </a:spcBef>
              <a:spcAft>
                <a:spcPts val="0"/>
              </a:spcAft>
              <a:buNone/>
            </a:pPr>
            <a:r>
              <a:rPr lang="en-GB" sz="2400">
                <a:latin typeface="Montserrat"/>
                <a:ea typeface="Montserrat"/>
                <a:cs typeface="Montserrat"/>
                <a:sym typeface="Montserrat"/>
              </a:rPr>
              <a:t>Date:</a:t>
            </a:r>
            <a:endParaRPr sz="2400">
              <a:latin typeface="Montserrat"/>
              <a:ea typeface="Montserrat"/>
              <a:cs typeface="Montserrat"/>
              <a:sym typeface="Montserrat"/>
            </a:endParaRPr>
          </a:p>
          <a:p>
            <a:pPr indent="0" lvl="0" marL="0" rtl="0" algn="l">
              <a:lnSpc>
                <a:spcPct val="140000"/>
              </a:lnSpc>
              <a:spcBef>
                <a:spcPts val="1000"/>
              </a:spcBef>
              <a:spcAft>
                <a:spcPts val="0"/>
              </a:spcAft>
              <a:buNone/>
            </a:pPr>
            <a:r>
              <a:rPr lang="en-GB" sz="2400">
                <a:latin typeface="Montserrat"/>
                <a:ea typeface="Montserrat"/>
                <a:cs typeface="Montserrat"/>
                <a:sym typeface="Montserrat"/>
              </a:rPr>
              <a:t>We learnt about _______________________________________________</a:t>
            </a:r>
            <a:endParaRPr sz="2400">
              <a:latin typeface="Montserrat"/>
              <a:ea typeface="Montserrat"/>
              <a:cs typeface="Montserrat"/>
              <a:sym typeface="Montserrat"/>
            </a:endParaRPr>
          </a:p>
          <a:p>
            <a:pPr indent="0" lvl="0" marL="0" rtl="0" algn="l">
              <a:lnSpc>
                <a:spcPct val="140000"/>
              </a:lnSpc>
              <a:spcBef>
                <a:spcPts val="1000"/>
              </a:spcBef>
              <a:spcAft>
                <a:spcPts val="0"/>
              </a:spcAft>
              <a:buNone/>
            </a:pPr>
            <a:r>
              <a:t/>
            </a:r>
            <a:endParaRPr sz="2400">
              <a:latin typeface="Montserrat"/>
              <a:ea typeface="Montserrat"/>
              <a:cs typeface="Montserrat"/>
              <a:sym typeface="Montserrat"/>
            </a:endParaRPr>
          </a:p>
          <a:p>
            <a:pPr indent="0" lvl="0" marL="0" rtl="0" algn="l">
              <a:lnSpc>
                <a:spcPct val="140000"/>
              </a:lnSpc>
              <a:spcBef>
                <a:spcPts val="1000"/>
              </a:spcBef>
              <a:spcAft>
                <a:spcPts val="0"/>
              </a:spcAft>
              <a:buNone/>
            </a:pPr>
            <a:r>
              <a:rPr lang="en-GB" sz="2400">
                <a:latin typeface="Montserrat"/>
                <a:ea typeface="Montserrat"/>
                <a:cs typeface="Montserrat"/>
                <a:sym typeface="Montserrat"/>
              </a:rPr>
              <a:t>When my adult __________________________________________________________________________________________________________</a:t>
            </a:r>
            <a:endParaRPr sz="2400">
              <a:latin typeface="Montserrat"/>
              <a:ea typeface="Montserrat"/>
              <a:cs typeface="Montserrat"/>
              <a:sym typeface="Montserrat"/>
            </a:endParaRPr>
          </a:p>
          <a:p>
            <a:pPr indent="0" lvl="0" marL="0" rtl="0" algn="l">
              <a:lnSpc>
                <a:spcPct val="140000"/>
              </a:lnSpc>
              <a:spcBef>
                <a:spcPts val="1000"/>
              </a:spcBef>
              <a:spcAft>
                <a:spcPts val="0"/>
              </a:spcAft>
              <a:buNone/>
            </a:pPr>
            <a:r>
              <a:t/>
            </a:r>
            <a:endParaRPr sz="2400">
              <a:latin typeface="Montserrat"/>
              <a:ea typeface="Montserrat"/>
              <a:cs typeface="Montserrat"/>
              <a:sym typeface="Montserrat"/>
            </a:endParaRPr>
          </a:p>
          <a:p>
            <a:pPr indent="0" lvl="0" marL="0" rtl="0" algn="l">
              <a:lnSpc>
                <a:spcPct val="140000"/>
              </a:lnSpc>
              <a:spcBef>
                <a:spcPts val="1000"/>
              </a:spcBef>
              <a:spcAft>
                <a:spcPts val="0"/>
              </a:spcAft>
              <a:buNone/>
            </a:pPr>
            <a:r>
              <a:rPr lang="en-GB" sz="2400">
                <a:solidFill>
                  <a:srgbClr val="434343"/>
                </a:solidFill>
                <a:latin typeface="Montserrat"/>
                <a:ea typeface="Montserrat"/>
                <a:cs typeface="Montserrat"/>
                <a:sym typeface="Montserrat"/>
              </a:rPr>
              <a:t>I…</a:t>
            </a:r>
            <a:endParaRPr sz="2400">
              <a:solidFill>
                <a:srgbClr val="434343"/>
              </a:solidFill>
              <a:latin typeface="Montserrat"/>
              <a:ea typeface="Montserrat"/>
              <a:cs typeface="Montserrat"/>
              <a:sym typeface="Montserrat"/>
            </a:endParaRPr>
          </a:p>
          <a:p>
            <a:pPr indent="0" lvl="0" marL="0" rtl="0" algn="l">
              <a:lnSpc>
                <a:spcPct val="140000"/>
              </a:lnSpc>
              <a:spcBef>
                <a:spcPts val="1000"/>
              </a:spcBef>
              <a:spcAft>
                <a:spcPts val="0"/>
              </a:spcAft>
              <a:buNone/>
            </a:pPr>
            <a:r>
              <a:rPr lang="en-GB" sz="2400">
                <a:solidFill>
                  <a:srgbClr val="434343"/>
                </a:solidFill>
                <a:latin typeface="Montserrat"/>
                <a:ea typeface="Montserrat"/>
                <a:cs typeface="Montserrat"/>
                <a:sym typeface="Montserrat"/>
              </a:rPr>
              <a:t>__________________________________________________________________________________________________________</a:t>
            </a:r>
            <a:endParaRPr sz="2400">
              <a:solidFill>
                <a:srgbClr val="434343"/>
              </a:solidFill>
              <a:latin typeface="Montserrat"/>
              <a:ea typeface="Montserrat"/>
              <a:cs typeface="Montserrat"/>
              <a:sym typeface="Montserrat"/>
            </a:endParaRPr>
          </a:p>
          <a:p>
            <a:pPr indent="0" lvl="0" marL="0" rtl="0" algn="l">
              <a:lnSpc>
                <a:spcPct val="140000"/>
              </a:lnSpc>
              <a:spcBef>
                <a:spcPts val="1000"/>
              </a:spcBef>
              <a:spcAft>
                <a:spcPts val="0"/>
              </a:spcAft>
              <a:buNone/>
            </a:pPr>
            <a:r>
              <a:t/>
            </a:r>
            <a:endParaRPr>
              <a:solidFill>
                <a:srgbClr val="434343"/>
              </a:solidFill>
              <a:latin typeface="Montserrat"/>
              <a:ea typeface="Montserrat"/>
              <a:cs typeface="Montserrat"/>
              <a:sym typeface="Montserrat"/>
            </a:endParaRPr>
          </a:p>
          <a:p>
            <a:pPr indent="0" lvl="0" marL="0" rtl="0" algn="l">
              <a:lnSpc>
                <a:spcPct val="140000"/>
              </a:lnSpc>
              <a:spcBef>
                <a:spcPts val="1000"/>
              </a:spcBef>
              <a:spcAft>
                <a:spcPts val="1000"/>
              </a:spcAft>
              <a:buNone/>
            </a:pPr>
            <a:r>
              <a:t/>
            </a:r>
            <a:endParaRPr b="1" sz="1800">
              <a:solidFill>
                <a:srgbClr val="69BE4B"/>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