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Montserrat SemiBold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Montserrat Medium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37EAB51-9BCE-4318-8DD9-6C17C01958D9}">
  <a:tblStyle styleId="{837EAB51-9BCE-4318-8DD9-6C17C01958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SemiBold-bold.fntdata"/><Relationship Id="rId25" Type="http://schemas.openxmlformats.org/officeDocument/2006/relationships/font" Target="fonts/MontserratSemiBold-regular.fntdata"/><Relationship Id="rId28" Type="http://schemas.openxmlformats.org/officeDocument/2006/relationships/font" Target="fonts/MontserratSemiBold-boldItalic.fntdata"/><Relationship Id="rId27" Type="http://schemas.openxmlformats.org/officeDocument/2006/relationships/font" Target="fonts/MontserratSemiBold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regular.fntdata"/><Relationship Id="rId10" Type="http://schemas.openxmlformats.org/officeDocument/2006/relationships/slide" Target="slides/slide4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7.xml"/><Relationship Id="rId35" Type="http://schemas.openxmlformats.org/officeDocument/2006/relationships/font" Target="fonts/MontserratMedium-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Medium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MontserratMedium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5a94de0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5a94de0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dcefcac80_0_7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dcefcac80_0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dcefcac80_0_1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dcefcac80_0_1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d5189e55e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d5189e55e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d5a94de0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d5a94de0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dcefcac80_0_8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dcefcac80_0_8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d5189e55e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d5189e55e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d5a94de0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d5a94de0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dcefcac80_0_8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dcefcac80_0_8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d5189e55e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d5189e55e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d5189e55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d5189e55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dcefcac80_0_5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dcefcac80_0_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dcefcac80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dcefcac80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dcefcac80_0_7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dcefcac80_0_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cab07cd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cab07cd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cab07cd6f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cab07cd6f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cab07cd6f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cab07cd6f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cab07cd6f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cab07cd6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458975" y="1438150"/>
            <a:ext cx="79671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</a:rPr>
              <a:t>Guided Writing: Foundation </a:t>
            </a:r>
            <a:endParaRPr sz="28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rgbClr val="4B3241"/>
                </a:solidFill>
              </a:rPr>
              <a:t>Unit 4: Free time</a:t>
            </a:r>
            <a:endParaRPr i="1" sz="28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700">
                <a:solidFill>
                  <a:srgbClr val="4B3241"/>
                </a:solidFill>
              </a:rPr>
              <a:t>Señorita Woodburn</a:t>
            </a:r>
            <a:endParaRPr sz="17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9" name="Google Shape;189;p23"/>
          <p:cNvSpPr txBox="1"/>
          <p:nvPr>
            <p:ph type="title"/>
          </p:nvPr>
        </p:nvSpPr>
        <p:spPr>
          <a:xfrm>
            <a:off x="458975" y="1402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</a:rPr>
              <a:t>Using verbs in multiple tenses</a:t>
            </a:r>
            <a:endParaRPr sz="2600">
              <a:solidFill>
                <a:schemeClr val="dk2"/>
              </a:solidFill>
            </a:endParaRPr>
          </a:p>
        </p:txBody>
      </p:sp>
      <p:graphicFrame>
        <p:nvGraphicFramePr>
          <p:cNvPr id="190" name="Google Shape;190;p23"/>
          <p:cNvGraphicFramePr/>
          <p:nvPr/>
        </p:nvGraphicFramePr>
        <p:xfrm>
          <a:off x="468400" y="61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{837EAB51-9BCE-4318-8DD9-6C17C01958D9}</a:tableStyleId>
              </a:tblPr>
              <a:tblGrid>
                <a:gridCol w="1422000"/>
                <a:gridCol w="2021350"/>
                <a:gridCol w="1621525"/>
                <a:gridCol w="2716500"/>
              </a:tblGrid>
              <a:tr h="623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Infinitive</a:t>
                      </a:r>
                      <a:endParaRPr sz="20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Past (perfect)</a:t>
                      </a:r>
                      <a:endParaRPr sz="21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Present</a:t>
                      </a:r>
                      <a:endParaRPr sz="21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Near Future</a:t>
                      </a:r>
                      <a:endParaRPr sz="21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2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jugar</a:t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(to play)</a:t>
                      </a:r>
                      <a:endParaRPr sz="19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have played</a:t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play</a:t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 going to play</a:t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01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hacer</a:t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(to do)</a:t>
                      </a:r>
                      <a:endParaRPr i="1" sz="19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have done</a:t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do</a:t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 going to do</a:t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72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</a:t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(to go)</a:t>
                      </a:r>
                      <a:endParaRPr i="1" sz="19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have gone</a:t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go</a:t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 going to go</a:t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/>
        </p:nvSpPr>
        <p:spPr>
          <a:xfrm>
            <a:off x="468400" y="48695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6" name="Google Shape;196;p24"/>
          <p:cNvSpPr txBox="1"/>
          <p:nvPr>
            <p:ph type="title"/>
          </p:nvPr>
        </p:nvSpPr>
        <p:spPr>
          <a:xfrm>
            <a:off x="93200" y="1139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</a:rPr>
              <a:t>Using verbs in multiple tenses</a:t>
            </a:r>
            <a:endParaRPr sz="2600">
              <a:solidFill>
                <a:schemeClr val="dk2"/>
              </a:solidFill>
            </a:endParaRPr>
          </a:p>
        </p:txBody>
      </p:sp>
      <p:graphicFrame>
        <p:nvGraphicFramePr>
          <p:cNvPr id="197" name="Google Shape;197;p24"/>
          <p:cNvGraphicFramePr/>
          <p:nvPr/>
        </p:nvGraphicFramePr>
        <p:xfrm>
          <a:off x="69538" y="490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{837EAB51-9BCE-4318-8DD9-6C17C01958D9}</a:tableStyleId>
              </a:tblPr>
              <a:tblGrid>
                <a:gridCol w="1586375"/>
                <a:gridCol w="2255025"/>
                <a:gridCol w="2059100"/>
                <a:gridCol w="2780425"/>
              </a:tblGrid>
              <a:tr h="623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Infinitive</a:t>
                      </a:r>
                      <a:endParaRPr sz="20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Past (perfect)</a:t>
                      </a:r>
                      <a:endParaRPr sz="21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Present</a:t>
                      </a:r>
                      <a:endParaRPr sz="21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Near Future</a:t>
                      </a:r>
                      <a:endParaRPr sz="21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2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jugar</a:t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(to play)</a:t>
                      </a:r>
                      <a:endParaRPr sz="19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have played</a:t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r>
                        <a:rPr b="1"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jugado</a:t>
                      </a:r>
                      <a:endParaRPr b="1"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play</a:t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juego</a:t>
                      </a:r>
                      <a:endParaRPr b="1"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 going to play</a:t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voy a jugar</a:t>
                      </a:r>
                      <a:endParaRPr b="1"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01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hacer</a:t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(t</a:t>
                      </a: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o do)</a:t>
                      </a:r>
                      <a:endParaRPr i="1" sz="19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have done</a:t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 hecho</a:t>
                      </a:r>
                      <a:endParaRPr b="1"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do</a:t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hago</a:t>
                      </a:r>
                      <a:endParaRPr b="1"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 going to do</a:t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b="1"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oy a hacer</a:t>
                      </a:r>
                      <a:endParaRPr b="1"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72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</a:t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(t</a:t>
                      </a: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o go)</a:t>
                      </a:r>
                      <a:endParaRPr i="1" sz="19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have gone</a:t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r>
                        <a:rPr b="1"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ido</a:t>
                      </a:r>
                      <a:endParaRPr b="1"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go</a:t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voy</a:t>
                      </a:r>
                      <a:endParaRPr b="1"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 going to go</a:t>
                      </a:r>
                      <a:endParaRPr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b="1"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oy a ir</a:t>
                      </a:r>
                      <a:endParaRPr b="1"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>
            <p:ph type="title"/>
          </p:nvPr>
        </p:nvSpPr>
        <p:spPr>
          <a:xfrm>
            <a:off x="159300" y="206400"/>
            <a:ext cx="8825400" cy="791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2"/>
                </a:solidFill>
              </a:rPr>
              <a:t>Durante tu tiempo de ocio</a:t>
            </a:r>
            <a:endParaRPr sz="3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03" name="Google Shape;203;p25"/>
          <p:cNvSpPr txBox="1"/>
          <p:nvPr>
            <p:ph type="title"/>
          </p:nvPr>
        </p:nvSpPr>
        <p:spPr>
          <a:xfrm>
            <a:off x="458975" y="1626750"/>
            <a:ext cx="7849200" cy="7914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-"/>
            </a:pPr>
            <a:r>
              <a:rPr b="0" lang="en-GB" sz="2400">
                <a:solidFill>
                  <a:schemeClr val="dk2"/>
                </a:solidFill>
              </a:rPr>
              <a:t>dos </a:t>
            </a:r>
            <a:r>
              <a:rPr lang="en-GB" sz="2400">
                <a:solidFill>
                  <a:schemeClr val="dk2"/>
                </a:solidFill>
              </a:rPr>
              <a:t>actividades</a:t>
            </a:r>
            <a:r>
              <a:rPr b="0" lang="en-GB" sz="2400">
                <a:solidFill>
                  <a:schemeClr val="dk2"/>
                </a:solidFill>
              </a:rPr>
              <a:t> que </a:t>
            </a:r>
            <a:r>
              <a:rPr lang="en-GB" sz="2400" u="sng">
                <a:solidFill>
                  <a:schemeClr val="dk2"/>
                </a:solidFill>
              </a:rPr>
              <a:t>has</a:t>
            </a:r>
            <a:r>
              <a:rPr lang="en-GB" sz="2400">
                <a:solidFill>
                  <a:schemeClr val="dk2"/>
                </a:solidFill>
              </a:rPr>
              <a:t> hecho esta semana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04" name="Google Shape;204;p25"/>
          <p:cNvSpPr txBox="1"/>
          <p:nvPr>
            <p:ph type="title"/>
          </p:nvPr>
        </p:nvSpPr>
        <p:spPr>
          <a:xfrm>
            <a:off x="485400" y="2590450"/>
            <a:ext cx="7849200" cy="12480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-"/>
            </a:pPr>
            <a:r>
              <a:rPr b="0" lang="en-GB" sz="2400">
                <a:solidFill>
                  <a:schemeClr val="dk2"/>
                </a:solidFill>
              </a:rPr>
              <a:t>two</a:t>
            </a:r>
            <a:r>
              <a:rPr b="0" lang="en-GB" sz="2400">
                <a:solidFill>
                  <a:schemeClr val="dk2"/>
                </a:solidFill>
              </a:rPr>
              <a:t> </a:t>
            </a:r>
            <a:r>
              <a:rPr lang="en-GB" sz="2400">
                <a:solidFill>
                  <a:schemeClr val="dk2"/>
                </a:solidFill>
              </a:rPr>
              <a:t>activities</a:t>
            </a:r>
            <a:r>
              <a:rPr b="0" lang="en-GB" sz="2400">
                <a:solidFill>
                  <a:schemeClr val="dk2"/>
                </a:solidFill>
              </a:rPr>
              <a:t> that </a:t>
            </a:r>
            <a:r>
              <a:rPr lang="en-GB" sz="2400">
                <a:solidFill>
                  <a:schemeClr val="dk2"/>
                </a:solidFill>
              </a:rPr>
              <a:t>you have done this week</a:t>
            </a:r>
            <a:endParaRPr sz="2400">
              <a:solidFill>
                <a:schemeClr val="dk2"/>
              </a:solidFill>
            </a:endParaRPr>
          </a:p>
          <a:p>
            <a:pPr indent="457200" lvl="0" marL="22860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</a:rPr>
              <a:t>(past perfect)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>
            <p:ph type="title"/>
          </p:nvPr>
        </p:nvSpPr>
        <p:spPr>
          <a:xfrm>
            <a:off x="0" y="222950"/>
            <a:ext cx="9144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dos actividades que has hecho esta semana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1476725" y="1270600"/>
            <a:ext cx="6889800" cy="22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Char char="-"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you have done this week 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Char char="-"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Your opinion on that activity and why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Char char="-"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Another activity that you have done this week 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1" name="Google Shape;2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953825"/>
            <a:ext cx="716300" cy="35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>
            <p:ph idx="1" type="body"/>
          </p:nvPr>
        </p:nvSpPr>
        <p:spPr>
          <a:xfrm>
            <a:off x="1125725" y="1081200"/>
            <a:ext cx="7782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1"/>
                </a:solidFill>
              </a:rPr>
              <a:t>Esta semana he jugado al </a:t>
            </a:r>
            <a:r>
              <a:rPr b="1" lang="en-GB" sz="2500">
                <a:solidFill>
                  <a:schemeClr val="accent1"/>
                </a:solidFill>
              </a:rPr>
              <a:t>fútbol dos veces</a:t>
            </a:r>
            <a:r>
              <a:rPr b="1" lang="en-GB" sz="2500">
                <a:solidFill>
                  <a:schemeClr val="accent1"/>
                </a:solidFill>
              </a:rPr>
              <a:t>.</a:t>
            </a:r>
            <a:endParaRPr b="1" sz="25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2"/>
                </a:solidFill>
              </a:rPr>
              <a:t>Me gusta jugar al </a:t>
            </a:r>
            <a:r>
              <a:rPr b="1" lang="en-GB" sz="2500">
                <a:solidFill>
                  <a:schemeClr val="accent2"/>
                </a:solidFill>
              </a:rPr>
              <a:t>fútbol</a:t>
            </a:r>
            <a:r>
              <a:rPr b="1" lang="en-GB" sz="2500">
                <a:solidFill>
                  <a:schemeClr val="accent2"/>
                </a:solidFill>
              </a:rPr>
              <a:t> </a:t>
            </a:r>
            <a:r>
              <a:rPr b="1" lang="en-GB" sz="2500">
                <a:solidFill>
                  <a:schemeClr val="accent6"/>
                </a:solidFill>
              </a:rPr>
              <a:t>ya que</a:t>
            </a:r>
            <a:r>
              <a:rPr b="1" lang="en-GB" sz="2500">
                <a:solidFill>
                  <a:schemeClr val="accent6"/>
                </a:solidFill>
              </a:rPr>
              <a:t> es divertido.</a:t>
            </a:r>
            <a:endParaRPr b="1" sz="25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5"/>
                </a:solidFill>
              </a:rPr>
              <a:t>También</a:t>
            </a:r>
            <a:r>
              <a:rPr b="1" lang="en-GB" sz="2500"/>
              <a:t> </a:t>
            </a:r>
            <a:r>
              <a:rPr b="1" lang="en-GB" sz="2500">
                <a:solidFill>
                  <a:schemeClr val="accent4"/>
                </a:solidFill>
              </a:rPr>
              <a:t>he quedado con amigos en el centro comercial y he gastado mi paga en ropa.</a:t>
            </a:r>
            <a:endParaRPr b="1" sz="25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GB" sz="2500">
                <a:solidFill>
                  <a:schemeClr val="accent2"/>
                </a:solidFill>
              </a:rPr>
              <a:t>¡Qué ilusión!</a:t>
            </a:r>
            <a:endParaRPr b="1" sz="2500">
              <a:solidFill>
                <a:schemeClr val="accent2"/>
              </a:solidFill>
            </a:endParaRPr>
          </a:p>
        </p:txBody>
      </p:sp>
      <p:pic>
        <p:nvPicPr>
          <p:cNvPr id="217" name="Google Shape;2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25" y="228700"/>
            <a:ext cx="716300" cy="46861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/>
        </p:nvSpPr>
        <p:spPr>
          <a:xfrm>
            <a:off x="547175" y="134350"/>
            <a:ext cx="86850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dos actividades que has hecho esta semana</a:t>
            </a:r>
            <a:endParaRPr b="1" sz="2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>
            <p:ph type="title"/>
          </p:nvPr>
        </p:nvSpPr>
        <p:spPr>
          <a:xfrm>
            <a:off x="159300" y="206400"/>
            <a:ext cx="8825400" cy="791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2"/>
                </a:solidFill>
              </a:rPr>
              <a:t>Durante tu tiempo de ocio</a:t>
            </a:r>
            <a:endParaRPr sz="3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24" name="Google Shape;224;p28"/>
          <p:cNvSpPr txBox="1"/>
          <p:nvPr>
            <p:ph type="title"/>
          </p:nvPr>
        </p:nvSpPr>
        <p:spPr>
          <a:xfrm>
            <a:off x="159300" y="1609950"/>
            <a:ext cx="8984700" cy="791400"/>
          </a:xfrm>
          <a:prstGeom prst="rect">
            <a:avLst/>
          </a:prstGeom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-"/>
            </a:pPr>
            <a:r>
              <a:rPr b="0" lang="en-GB" sz="2400">
                <a:solidFill>
                  <a:schemeClr val="dk2"/>
                </a:solidFill>
              </a:rPr>
              <a:t>lo que </a:t>
            </a:r>
            <a:r>
              <a:rPr lang="en-GB" sz="2400">
                <a:solidFill>
                  <a:schemeClr val="dk2"/>
                </a:solidFill>
              </a:rPr>
              <a:t>haces</a:t>
            </a:r>
            <a:r>
              <a:rPr b="0" lang="en-GB" sz="2400">
                <a:solidFill>
                  <a:schemeClr val="dk2"/>
                </a:solidFill>
              </a:rPr>
              <a:t> </a:t>
            </a:r>
            <a:r>
              <a:rPr lang="en-GB" sz="2400">
                <a:solidFill>
                  <a:schemeClr val="dk2"/>
                </a:solidFill>
              </a:rPr>
              <a:t>normalmente</a:t>
            </a:r>
            <a:r>
              <a:rPr b="0" lang="en-GB" sz="2400">
                <a:solidFill>
                  <a:schemeClr val="dk2"/>
                </a:solidFill>
              </a:rPr>
              <a:t> </a:t>
            </a:r>
            <a:r>
              <a:rPr lang="en-GB" sz="2400">
                <a:solidFill>
                  <a:schemeClr val="dk2"/>
                </a:solidFill>
              </a:rPr>
              <a:t>durante </a:t>
            </a:r>
            <a:r>
              <a:rPr b="0" lang="en-GB" sz="2400">
                <a:solidFill>
                  <a:schemeClr val="dk2"/>
                </a:solidFill>
              </a:rPr>
              <a:t>tu </a:t>
            </a:r>
            <a:r>
              <a:rPr lang="en-GB" sz="2400">
                <a:solidFill>
                  <a:schemeClr val="dk2"/>
                </a:solidFill>
              </a:rPr>
              <a:t>tiempo de ocio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25" name="Google Shape;225;p28"/>
          <p:cNvSpPr txBox="1"/>
          <p:nvPr>
            <p:ph type="title"/>
          </p:nvPr>
        </p:nvSpPr>
        <p:spPr>
          <a:xfrm>
            <a:off x="159300" y="2571750"/>
            <a:ext cx="8984700" cy="1042200"/>
          </a:xfrm>
          <a:prstGeom prst="rect">
            <a:avLst/>
          </a:prstGeom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-"/>
            </a:pPr>
            <a:r>
              <a:rPr b="0" lang="en-GB" sz="2400">
                <a:solidFill>
                  <a:schemeClr val="dk2"/>
                </a:solidFill>
              </a:rPr>
              <a:t>what</a:t>
            </a:r>
            <a:r>
              <a:rPr b="0" lang="en-GB" sz="2400">
                <a:solidFill>
                  <a:schemeClr val="dk2"/>
                </a:solidFill>
              </a:rPr>
              <a:t> </a:t>
            </a:r>
            <a:r>
              <a:rPr lang="en-GB" sz="2400">
                <a:solidFill>
                  <a:schemeClr val="dk2"/>
                </a:solidFill>
              </a:rPr>
              <a:t>you usually do during </a:t>
            </a:r>
            <a:r>
              <a:rPr b="0" lang="en-GB" sz="2400">
                <a:solidFill>
                  <a:schemeClr val="dk2"/>
                </a:solidFill>
              </a:rPr>
              <a:t>your</a:t>
            </a:r>
            <a:r>
              <a:rPr b="0" lang="en-GB" sz="2400">
                <a:solidFill>
                  <a:schemeClr val="dk2"/>
                </a:solidFill>
              </a:rPr>
              <a:t> </a:t>
            </a:r>
            <a:r>
              <a:rPr lang="en-GB" sz="2400">
                <a:solidFill>
                  <a:schemeClr val="dk2"/>
                </a:solidFill>
              </a:rPr>
              <a:t>free time</a:t>
            </a:r>
            <a:endParaRPr sz="2400">
              <a:solidFill>
                <a:schemeClr val="dk2"/>
              </a:solidFill>
            </a:endParaRPr>
          </a:p>
          <a:p>
            <a:pPr indent="0" lvl="0" marL="22860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</a:rPr>
              <a:t>		(present tense)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/>
          <p:nvPr>
            <p:ph type="title"/>
          </p:nvPr>
        </p:nvSpPr>
        <p:spPr>
          <a:xfrm>
            <a:off x="135000" y="38225"/>
            <a:ext cx="9009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 que haces normalmente durante tu tiempo de ocio</a:t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9"/>
          <p:cNvSpPr txBox="1"/>
          <p:nvPr/>
        </p:nvSpPr>
        <p:spPr>
          <a:xfrm>
            <a:off x="878650" y="851825"/>
            <a:ext cx="8226600" cy="22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-"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you normally do during your free time 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-"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you think of it and why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-"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Another activity that you normally do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2" name="Google Shape;2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575" y="445025"/>
            <a:ext cx="674075" cy="456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/>
          <p:nvPr>
            <p:ph idx="1" type="body"/>
          </p:nvPr>
        </p:nvSpPr>
        <p:spPr>
          <a:xfrm>
            <a:off x="1143275" y="958150"/>
            <a:ext cx="7868100" cy="245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Durante mi tiempo de ocio, normalmente voy al parque. </a:t>
            </a:r>
            <a:r>
              <a:rPr b="1" lang="en-GB" sz="2200">
                <a:solidFill>
                  <a:schemeClr val="accent2"/>
                </a:solidFill>
              </a:rPr>
              <a:t>Me encanta ir al parque </a:t>
            </a:r>
            <a:r>
              <a:rPr b="1" lang="en-GB" sz="2200">
                <a:solidFill>
                  <a:schemeClr val="accent2"/>
                </a:solidFill>
              </a:rPr>
              <a:t>y jugar al fútbol</a:t>
            </a:r>
            <a:r>
              <a:rPr b="1" lang="en-GB" sz="2200"/>
              <a:t> </a:t>
            </a:r>
            <a:r>
              <a:rPr b="1" lang="en-GB" sz="2200">
                <a:solidFill>
                  <a:schemeClr val="accent6"/>
                </a:solidFill>
              </a:rPr>
              <a:t>dado que es muy activo. </a:t>
            </a:r>
            <a:r>
              <a:rPr b="1" lang="en-GB" sz="2200">
                <a:solidFill>
                  <a:schemeClr val="accent5"/>
                </a:solidFill>
              </a:rPr>
              <a:t>También</a:t>
            </a:r>
            <a:r>
              <a:rPr lang="en-GB" sz="2200"/>
              <a:t>,</a:t>
            </a:r>
            <a:r>
              <a:rPr b="1" lang="en-GB" sz="2200">
                <a:solidFill>
                  <a:schemeClr val="accent5"/>
                </a:solidFill>
              </a:rPr>
              <a:t> los fines de semana hago remo. </a:t>
            </a:r>
            <a:r>
              <a:rPr b="1" lang="en-GB" sz="2200">
                <a:solidFill>
                  <a:schemeClr val="accent4"/>
                </a:solidFill>
              </a:rPr>
              <a:t>Es muy divertido. ¡Me encantan los deportes!</a:t>
            </a:r>
            <a:endParaRPr b="1" sz="2200">
              <a:solidFill>
                <a:schemeClr val="accent4"/>
              </a:solidFill>
            </a:endParaRPr>
          </a:p>
        </p:txBody>
      </p:sp>
      <p:pic>
        <p:nvPicPr>
          <p:cNvPr id="238" name="Google Shape;23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25" y="228700"/>
            <a:ext cx="716300" cy="468610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 txBox="1"/>
          <p:nvPr/>
        </p:nvSpPr>
        <p:spPr>
          <a:xfrm>
            <a:off x="1070675" y="101075"/>
            <a:ext cx="80133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lo que haces normalmente durante tu tiempo de ocio</a:t>
            </a:r>
            <a:endParaRPr b="1"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/>
          <p:nvPr>
            <p:ph type="title"/>
          </p:nvPr>
        </p:nvSpPr>
        <p:spPr>
          <a:xfrm>
            <a:off x="159300" y="206400"/>
            <a:ext cx="8825400" cy="791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2"/>
                </a:solidFill>
              </a:rPr>
              <a:t>Durante tu tiempo de ocio</a:t>
            </a:r>
            <a:endParaRPr sz="3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45" name="Google Shape;245;p31"/>
          <p:cNvSpPr txBox="1"/>
          <p:nvPr>
            <p:ph type="title"/>
          </p:nvPr>
        </p:nvSpPr>
        <p:spPr>
          <a:xfrm>
            <a:off x="579500" y="1609950"/>
            <a:ext cx="7849200" cy="1045800"/>
          </a:xfrm>
          <a:prstGeom prst="rect">
            <a:avLst/>
          </a:prstGeom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-"/>
            </a:pPr>
            <a:r>
              <a:rPr b="0" lang="en-GB" sz="2400">
                <a:solidFill>
                  <a:schemeClr val="dk2"/>
                </a:solidFill>
              </a:rPr>
              <a:t>una </a:t>
            </a:r>
            <a:r>
              <a:rPr lang="en-GB" sz="2400">
                <a:solidFill>
                  <a:schemeClr val="dk2"/>
                </a:solidFill>
              </a:rPr>
              <a:t>persona</a:t>
            </a:r>
            <a:r>
              <a:rPr b="0" lang="en-GB" sz="2400">
                <a:solidFill>
                  <a:schemeClr val="dk2"/>
                </a:solidFill>
              </a:rPr>
              <a:t> que </a:t>
            </a:r>
            <a:r>
              <a:rPr lang="en-GB" sz="2400">
                <a:solidFill>
                  <a:schemeClr val="dk2"/>
                </a:solidFill>
              </a:rPr>
              <a:t>admiras</a:t>
            </a:r>
            <a:r>
              <a:rPr b="0" lang="en-GB" sz="2400">
                <a:solidFill>
                  <a:schemeClr val="dk2"/>
                </a:solidFill>
              </a:rPr>
              <a:t> y </a:t>
            </a:r>
            <a:r>
              <a:rPr lang="en-GB" sz="2400">
                <a:solidFill>
                  <a:schemeClr val="dk2"/>
                </a:solidFill>
              </a:rPr>
              <a:t>por qué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-"/>
            </a:pPr>
            <a:r>
              <a:rPr b="0" lang="en-GB" sz="2400">
                <a:solidFill>
                  <a:schemeClr val="dk2"/>
                </a:solidFill>
              </a:rPr>
              <a:t>tus </a:t>
            </a:r>
            <a:r>
              <a:rPr lang="en-GB" sz="2400">
                <a:solidFill>
                  <a:schemeClr val="dk2"/>
                </a:solidFill>
              </a:rPr>
              <a:t>planes</a:t>
            </a:r>
            <a:r>
              <a:rPr b="0" lang="en-GB" sz="2400">
                <a:solidFill>
                  <a:schemeClr val="dk2"/>
                </a:solidFill>
              </a:rPr>
              <a:t> para </a:t>
            </a:r>
            <a:r>
              <a:rPr lang="en-GB" sz="2400">
                <a:solidFill>
                  <a:schemeClr val="dk2"/>
                </a:solidFill>
              </a:rPr>
              <a:t>este fin de semana</a:t>
            </a:r>
            <a:endParaRPr sz="3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46" name="Google Shape;246;p31"/>
          <p:cNvSpPr txBox="1"/>
          <p:nvPr>
            <p:ph type="title"/>
          </p:nvPr>
        </p:nvSpPr>
        <p:spPr>
          <a:xfrm>
            <a:off x="331800" y="2938975"/>
            <a:ext cx="8480400" cy="1045800"/>
          </a:xfrm>
          <a:prstGeom prst="rect">
            <a:avLst/>
          </a:prstGeom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-"/>
            </a:pPr>
            <a:r>
              <a:rPr b="0" lang="en-GB" sz="2400">
                <a:solidFill>
                  <a:schemeClr val="dk2"/>
                </a:solidFill>
              </a:rPr>
              <a:t>a</a:t>
            </a:r>
            <a:r>
              <a:rPr b="0" lang="en-GB" sz="2400">
                <a:solidFill>
                  <a:schemeClr val="dk2"/>
                </a:solidFill>
              </a:rPr>
              <a:t> </a:t>
            </a:r>
            <a:r>
              <a:rPr lang="en-GB" sz="2400">
                <a:solidFill>
                  <a:schemeClr val="dk2"/>
                </a:solidFill>
              </a:rPr>
              <a:t>person</a:t>
            </a:r>
            <a:r>
              <a:rPr b="0" lang="en-GB" sz="2400">
                <a:solidFill>
                  <a:schemeClr val="dk2"/>
                </a:solidFill>
              </a:rPr>
              <a:t> who </a:t>
            </a:r>
            <a:r>
              <a:rPr lang="en-GB" sz="2400">
                <a:solidFill>
                  <a:schemeClr val="dk2"/>
                </a:solidFill>
              </a:rPr>
              <a:t>you admire</a:t>
            </a:r>
            <a:r>
              <a:rPr b="0" lang="en-GB" sz="2400">
                <a:solidFill>
                  <a:schemeClr val="dk2"/>
                </a:solidFill>
              </a:rPr>
              <a:t> and </a:t>
            </a:r>
            <a:r>
              <a:rPr lang="en-GB" sz="2400">
                <a:solidFill>
                  <a:schemeClr val="dk2"/>
                </a:solidFill>
              </a:rPr>
              <a:t>why (present tense)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-"/>
            </a:pPr>
            <a:r>
              <a:rPr b="0" lang="en-GB" sz="2400">
                <a:solidFill>
                  <a:schemeClr val="dk2"/>
                </a:solidFill>
              </a:rPr>
              <a:t>your</a:t>
            </a:r>
            <a:r>
              <a:rPr b="0" lang="en-GB" sz="2400">
                <a:solidFill>
                  <a:schemeClr val="dk2"/>
                </a:solidFill>
              </a:rPr>
              <a:t> </a:t>
            </a:r>
            <a:r>
              <a:rPr lang="en-GB" sz="2400">
                <a:solidFill>
                  <a:schemeClr val="dk2"/>
                </a:solidFill>
              </a:rPr>
              <a:t>plans</a:t>
            </a:r>
            <a:r>
              <a:rPr b="0" lang="en-GB" sz="2400">
                <a:solidFill>
                  <a:schemeClr val="dk2"/>
                </a:solidFill>
              </a:rPr>
              <a:t> for </a:t>
            </a:r>
            <a:r>
              <a:rPr lang="en-GB" sz="2400">
                <a:solidFill>
                  <a:schemeClr val="dk2"/>
                </a:solidFill>
              </a:rPr>
              <a:t>this weekend (near future)</a:t>
            </a:r>
            <a:endParaRPr sz="3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117225" y="1689500"/>
            <a:ext cx="8825400" cy="79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2"/>
                </a:solidFill>
              </a:rPr>
              <a:t>Durante </a:t>
            </a:r>
            <a:r>
              <a:rPr lang="en-GB" sz="3100" u="sng">
                <a:solidFill>
                  <a:schemeClr val="dk2"/>
                </a:solidFill>
              </a:rPr>
              <a:t>tu</a:t>
            </a:r>
            <a:r>
              <a:rPr lang="en-GB" sz="3100">
                <a:solidFill>
                  <a:schemeClr val="dk2"/>
                </a:solidFill>
              </a:rPr>
              <a:t> tiempo de ocio</a:t>
            </a:r>
            <a:endParaRPr sz="3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87" name="Google Shape;87;p15"/>
          <p:cNvSpPr txBox="1"/>
          <p:nvPr>
            <p:ph type="title"/>
          </p:nvPr>
        </p:nvSpPr>
        <p:spPr>
          <a:xfrm>
            <a:off x="264475" y="2281050"/>
            <a:ext cx="8825400" cy="79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2"/>
                </a:solidFill>
              </a:rPr>
              <a:t>During </a:t>
            </a:r>
            <a:r>
              <a:rPr lang="en-GB" sz="3100" u="sng">
                <a:solidFill>
                  <a:schemeClr val="dk2"/>
                </a:solidFill>
              </a:rPr>
              <a:t>your </a:t>
            </a:r>
            <a:r>
              <a:rPr lang="en-GB" sz="3100">
                <a:solidFill>
                  <a:schemeClr val="dk2"/>
                </a:solidFill>
              </a:rPr>
              <a:t>free time</a:t>
            </a:r>
            <a:endParaRPr sz="3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1618875" y="340025"/>
            <a:ext cx="6604200" cy="555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Basic answer to the bullet point</a:t>
            </a:r>
            <a:endParaRPr sz="2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395775" y="1094050"/>
            <a:ext cx="5806500" cy="5556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Opinion </a:t>
            </a:r>
            <a:endParaRPr sz="2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1653675" y="3954275"/>
            <a:ext cx="6604200" cy="5556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Review</a:t>
            </a:r>
            <a:endParaRPr sz="2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2451425" y="3217963"/>
            <a:ext cx="5806500" cy="5556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Extra example :)</a:t>
            </a:r>
            <a:endParaRPr sz="2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2440350" y="2512138"/>
            <a:ext cx="5806500" cy="5556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Development</a:t>
            </a:r>
            <a:endParaRPr sz="2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2430750" y="1790400"/>
            <a:ext cx="5806500" cy="5556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Reason </a:t>
            </a:r>
            <a:endParaRPr sz="2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675350" y="1499225"/>
            <a:ext cx="528000" cy="55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675350" y="2146925"/>
            <a:ext cx="528000" cy="55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1675350" y="2794625"/>
            <a:ext cx="528000" cy="55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76200"/>
            <a:ext cx="716300" cy="4686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6"/>
          <p:cNvCxnSpPr/>
          <p:nvPr/>
        </p:nvCxnSpPr>
        <p:spPr>
          <a:xfrm>
            <a:off x="1196050" y="242500"/>
            <a:ext cx="0" cy="451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17"/>
          <p:cNvGraphicFramePr/>
          <p:nvPr/>
        </p:nvGraphicFramePr>
        <p:xfrm>
          <a:off x="458975" y="155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{837EAB51-9BCE-4318-8DD9-6C17C01958D9}</a:tableStyleId>
              </a:tblPr>
              <a:tblGrid>
                <a:gridCol w="2493175"/>
                <a:gridCol w="5095175"/>
              </a:tblGrid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Infinitive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do something, doing something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hacer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do, doing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gastar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spend, spending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jugar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play, playing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quedar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meet, meeting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go, going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comprar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buy, buying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luchar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fight, fighting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recaudar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raise, raising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>
            <a:off x="715550" y="1066800"/>
            <a:ext cx="8227500" cy="15453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996650" y="1541400"/>
            <a:ext cx="1767300" cy="596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Past (perfect)</a:t>
            </a:r>
            <a:endParaRPr sz="2200"/>
          </a:p>
        </p:txBody>
      </p:sp>
      <p:sp>
        <p:nvSpPr>
          <p:cNvPr id="114" name="Google Shape;114;p18"/>
          <p:cNvSpPr/>
          <p:nvPr/>
        </p:nvSpPr>
        <p:spPr>
          <a:xfrm>
            <a:off x="3479700" y="1541325"/>
            <a:ext cx="1860600" cy="596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Present</a:t>
            </a:r>
            <a:endParaRPr sz="2200"/>
          </a:p>
        </p:txBody>
      </p:sp>
      <p:sp>
        <p:nvSpPr>
          <p:cNvPr id="115" name="Google Shape;115;p18"/>
          <p:cNvSpPr/>
          <p:nvPr/>
        </p:nvSpPr>
        <p:spPr>
          <a:xfrm>
            <a:off x="6266025" y="1541325"/>
            <a:ext cx="1899000" cy="596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Future</a:t>
            </a:r>
            <a:endParaRPr sz="2200"/>
          </a:p>
        </p:txBody>
      </p:sp>
      <p:sp>
        <p:nvSpPr>
          <p:cNvPr id="116" name="Google Shape;116;p18"/>
          <p:cNvSpPr txBox="1"/>
          <p:nvPr/>
        </p:nvSpPr>
        <p:spPr>
          <a:xfrm>
            <a:off x="996650" y="280150"/>
            <a:ext cx="74262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Montserrat"/>
                <a:ea typeface="Montserrat"/>
                <a:cs typeface="Montserrat"/>
                <a:sym typeface="Montserrat"/>
              </a:rPr>
              <a:t>Using Multiple Tenses Together - AR/ER/IR VERBS.  “I”</a:t>
            </a:r>
            <a:br>
              <a:rPr b="1" lang="en-GB" sz="2000">
                <a:latin typeface="Montserrat"/>
                <a:ea typeface="Montserrat"/>
                <a:cs typeface="Montserrat"/>
                <a:sym typeface="Montserrat"/>
              </a:rPr>
            </a:b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1722950" y="2437525"/>
            <a:ext cx="314700" cy="6732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818000" y="3410750"/>
            <a:ext cx="21246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+ </a:t>
            </a: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 participle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(-ado/-ido)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3597000" y="3349725"/>
            <a:ext cx="16260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stem + 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7138825" y="2500575"/>
            <a:ext cx="314700" cy="6732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6266025" y="3349725"/>
            <a:ext cx="22368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oy a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+ infinitive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2" name="Google Shape;122;p18"/>
          <p:cNvCxnSpPr/>
          <p:nvPr/>
        </p:nvCxnSpPr>
        <p:spPr>
          <a:xfrm flipH="1">
            <a:off x="831625" y="2437775"/>
            <a:ext cx="8700" cy="2229300"/>
          </a:xfrm>
          <a:prstGeom prst="straightConnector1">
            <a:avLst/>
          </a:prstGeom>
          <a:noFill/>
          <a:ln cap="flat" cmpd="sng" w="9525">
            <a:solidFill>
              <a:srgbClr val="786EC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8"/>
          <p:cNvCxnSpPr/>
          <p:nvPr/>
        </p:nvCxnSpPr>
        <p:spPr>
          <a:xfrm flipH="1">
            <a:off x="2805325" y="2437775"/>
            <a:ext cx="8700" cy="2229300"/>
          </a:xfrm>
          <a:prstGeom prst="straightConnector1">
            <a:avLst/>
          </a:prstGeom>
          <a:noFill/>
          <a:ln cap="flat" cmpd="sng" w="9525">
            <a:solidFill>
              <a:srgbClr val="786EC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18"/>
          <p:cNvCxnSpPr/>
          <p:nvPr/>
        </p:nvCxnSpPr>
        <p:spPr>
          <a:xfrm flipH="1">
            <a:off x="5848725" y="2437775"/>
            <a:ext cx="8700" cy="2229300"/>
          </a:xfrm>
          <a:prstGeom prst="straightConnector1">
            <a:avLst/>
          </a:prstGeom>
          <a:noFill/>
          <a:ln cap="flat" cmpd="sng" w="9525">
            <a:solidFill>
              <a:srgbClr val="786EC8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25" name="Google Shape;125;p18"/>
          <p:cNvSpPr/>
          <p:nvPr/>
        </p:nvSpPr>
        <p:spPr>
          <a:xfrm>
            <a:off x="4252650" y="2406963"/>
            <a:ext cx="314700" cy="6732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/>
          <p:nvPr/>
        </p:nvSpPr>
        <p:spPr>
          <a:xfrm>
            <a:off x="2993094" y="1884125"/>
            <a:ext cx="2833800" cy="1007100"/>
          </a:xfrm>
          <a:prstGeom prst="flowChartConnector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ir</a:t>
            </a:r>
            <a:endParaRPr b="1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2520750" y="0"/>
            <a:ext cx="3778500" cy="48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 (perfect)</a:t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3739000" y="581400"/>
            <a:ext cx="14589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ido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317150" y="2659575"/>
            <a:ext cx="1350300" cy="63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Future</a:t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229475" y="3165675"/>
            <a:ext cx="16116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voy a ir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6580875" y="3165663"/>
            <a:ext cx="1950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voy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6675525" y="2431375"/>
            <a:ext cx="1761000" cy="71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Present</a:t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9"/>
          <p:cNvSpPr/>
          <p:nvPr/>
        </p:nvSpPr>
        <p:spPr>
          <a:xfrm rot="-1424458">
            <a:off x="1603989" y="2311885"/>
            <a:ext cx="1402376" cy="392637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 rot="5400000">
            <a:off x="4014900" y="1241800"/>
            <a:ext cx="790200" cy="392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 rot="-10074674">
            <a:off x="5495523" y="2781972"/>
            <a:ext cx="1402399" cy="392699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229485" y="2396663"/>
            <a:ext cx="360000" cy="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0"/>
          <p:cNvSpPr/>
          <p:nvPr/>
        </p:nvSpPr>
        <p:spPr>
          <a:xfrm>
            <a:off x="2993094" y="1884125"/>
            <a:ext cx="2833800" cy="1007100"/>
          </a:xfrm>
          <a:prstGeom prst="flowChartConnector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gastar</a:t>
            </a:r>
            <a:endParaRPr b="1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200250" y="3786225"/>
            <a:ext cx="28338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voy a gastar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200250" y="3083325"/>
            <a:ext cx="1350300" cy="63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Future</a:t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6636175" y="3720813"/>
            <a:ext cx="1950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gasto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6730825" y="3025250"/>
            <a:ext cx="1761000" cy="71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Present</a:t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3191800" y="445025"/>
            <a:ext cx="23094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gastado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2255625" y="0"/>
            <a:ext cx="3778500" cy="48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 (perfect)</a:t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0"/>
          <p:cNvSpPr/>
          <p:nvPr/>
        </p:nvSpPr>
        <p:spPr>
          <a:xfrm rot="-1424439">
            <a:off x="1702258" y="2804584"/>
            <a:ext cx="1565584" cy="392637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 rot="5400000">
            <a:off x="3882550" y="1185697"/>
            <a:ext cx="927900" cy="392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 rot="-8597218">
            <a:off x="5805080" y="2507743"/>
            <a:ext cx="1402625" cy="392522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229485" y="2396663"/>
            <a:ext cx="360000" cy="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2993094" y="1884125"/>
            <a:ext cx="2833800" cy="1007100"/>
          </a:xfrm>
          <a:prstGeom prst="flowChartConnector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comprar</a:t>
            </a:r>
            <a:endParaRPr b="1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628775" y="2996450"/>
            <a:ext cx="1350300" cy="63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Future</a:t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0" y="3633950"/>
            <a:ext cx="28338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voy a comprar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2520750" y="0"/>
            <a:ext cx="3778500" cy="48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 (perfect)</a:t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3384775" y="581400"/>
            <a:ext cx="34176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comprado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6537525" y="2955650"/>
            <a:ext cx="1761000" cy="71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Present</a:t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6582500" y="3516788"/>
            <a:ext cx="1950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compro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1"/>
          <p:cNvSpPr/>
          <p:nvPr/>
        </p:nvSpPr>
        <p:spPr>
          <a:xfrm rot="-1424458">
            <a:off x="1909039" y="2837435"/>
            <a:ext cx="1402376" cy="392637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1"/>
          <p:cNvSpPr/>
          <p:nvPr/>
        </p:nvSpPr>
        <p:spPr>
          <a:xfrm rot="5400000">
            <a:off x="3865050" y="1185071"/>
            <a:ext cx="803400" cy="392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1"/>
          <p:cNvSpPr/>
          <p:nvPr/>
        </p:nvSpPr>
        <p:spPr>
          <a:xfrm rot="-8769496">
            <a:off x="5768553" y="2550279"/>
            <a:ext cx="1163044" cy="392646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/>
          <p:nvPr/>
        </p:nvSpPr>
        <p:spPr>
          <a:xfrm>
            <a:off x="2993094" y="1884125"/>
            <a:ext cx="2833800" cy="1007100"/>
          </a:xfrm>
          <a:prstGeom prst="flowChartConnector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quedar</a:t>
            </a:r>
            <a:endParaRPr b="1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352650" y="3235725"/>
            <a:ext cx="1350300" cy="63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Future</a:t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200250" y="3786225"/>
            <a:ext cx="28338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voy a quedar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6541725" y="3595913"/>
            <a:ext cx="1950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quedo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6730825" y="3025250"/>
            <a:ext cx="1761000" cy="71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Present</a:t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2520750" y="0"/>
            <a:ext cx="3778500" cy="48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 (perfect)</a:t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3384775" y="581400"/>
            <a:ext cx="34176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quedado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2"/>
          <p:cNvSpPr/>
          <p:nvPr/>
        </p:nvSpPr>
        <p:spPr>
          <a:xfrm rot="-1424387">
            <a:off x="1710716" y="3029181"/>
            <a:ext cx="1684868" cy="392637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2"/>
          <p:cNvSpPr/>
          <p:nvPr/>
        </p:nvSpPr>
        <p:spPr>
          <a:xfrm rot="5278337">
            <a:off x="3957963" y="1198222"/>
            <a:ext cx="763078" cy="392653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2"/>
          <p:cNvSpPr/>
          <p:nvPr/>
        </p:nvSpPr>
        <p:spPr>
          <a:xfrm rot="-9233722">
            <a:off x="5841779" y="2506481"/>
            <a:ext cx="1402462" cy="392576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